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4" r:id="rId2"/>
  </p:sldMasterIdLst>
  <p:notesMasterIdLst>
    <p:notesMasterId r:id="rId211"/>
  </p:notesMasterIdLst>
  <p:sldIdLst>
    <p:sldId id="256" r:id="rId3"/>
    <p:sldId id="260" r:id="rId4"/>
    <p:sldId id="492" r:id="rId5"/>
    <p:sldId id="367" r:id="rId6"/>
    <p:sldId id="494" r:id="rId7"/>
    <p:sldId id="385" r:id="rId8"/>
    <p:sldId id="386" r:id="rId9"/>
    <p:sldId id="368" r:id="rId10"/>
    <p:sldId id="430" r:id="rId11"/>
    <p:sldId id="495" r:id="rId12"/>
    <p:sldId id="370" r:id="rId13"/>
    <p:sldId id="373" r:id="rId14"/>
    <p:sldId id="496" r:id="rId15"/>
    <p:sldId id="527" r:id="rId16"/>
    <p:sldId id="401" r:id="rId17"/>
    <p:sldId id="402" r:id="rId18"/>
    <p:sldId id="453" r:id="rId19"/>
    <p:sldId id="395" r:id="rId20"/>
    <p:sldId id="528" r:id="rId21"/>
    <p:sldId id="529" r:id="rId22"/>
    <p:sldId id="530" r:id="rId23"/>
    <p:sldId id="531" r:id="rId24"/>
    <p:sldId id="532" r:id="rId25"/>
    <p:sldId id="533" r:id="rId26"/>
    <p:sldId id="534" r:id="rId27"/>
    <p:sldId id="535" r:id="rId28"/>
    <p:sldId id="536" r:id="rId29"/>
    <p:sldId id="537" r:id="rId30"/>
    <p:sldId id="538" r:id="rId31"/>
    <p:sldId id="539" r:id="rId32"/>
    <p:sldId id="540" r:id="rId33"/>
    <p:sldId id="541" r:id="rId34"/>
    <p:sldId id="542" r:id="rId35"/>
    <p:sldId id="543" r:id="rId36"/>
    <p:sldId id="544" r:id="rId37"/>
    <p:sldId id="545" r:id="rId38"/>
    <p:sldId id="546" r:id="rId39"/>
    <p:sldId id="547" r:id="rId40"/>
    <p:sldId id="548" r:id="rId41"/>
    <p:sldId id="549" r:id="rId42"/>
    <p:sldId id="550" r:id="rId43"/>
    <p:sldId id="551" r:id="rId44"/>
    <p:sldId id="552" r:id="rId45"/>
    <p:sldId id="553" r:id="rId46"/>
    <p:sldId id="554" r:id="rId47"/>
    <p:sldId id="555" r:id="rId48"/>
    <p:sldId id="556" r:id="rId49"/>
    <p:sldId id="557" r:id="rId50"/>
    <p:sldId id="558" r:id="rId51"/>
    <p:sldId id="559" r:id="rId52"/>
    <p:sldId id="560" r:id="rId53"/>
    <p:sldId id="561" r:id="rId54"/>
    <p:sldId id="562" r:id="rId55"/>
    <p:sldId id="563" r:id="rId56"/>
    <p:sldId id="564" r:id="rId57"/>
    <p:sldId id="565" r:id="rId58"/>
    <p:sldId id="566" r:id="rId59"/>
    <p:sldId id="567" r:id="rId60"/>
    <p:sldId id="568" r:id="rId61"/>
    <p:sldId id="569" r:id="rId62"/>
    <p:sldId id="570" r:id="rId63"/>
    <p:sldId id="571" r:id="rId64"/>
    <p:sldId id="572" r:id="rId65"/>
    <p:sldId id="573" r:id="rId66"/>
    <p:sldId id="574" r:id="rId67"/>
    <p:sldId id="575" r:id="rId68"/>
    <p:sldId id="576" r:id="rId69"/>
    <p:sldId id="577" r:id="rId70"/>
    <p:sldId id="578" r:id="rId71"/>
    <p:sldId id="579" r:id="rId72"/>
    <p:sldId id="580" r:id="rId73"/>
    <p:sldId id="581" r:id="rId74"/>
    <p:sldId id="582" r:id="rId75"/>
    <p:sldId id="583" r:id="rId76"/>
    <p:sldId id="584" r:id="rId77"/>
    <p:sldId id="585" r:id="rId78"/>
    <p:sldId id="586" r:id="rId79"/>
    <p:sldId id="587" r:id="rId80"/>
    <p:sldId id="588" r:id="rId81"/>
    <p:sldId id="589" r:id="rId82"/>
    <p:sldId id="590" r:id="rId83"/>
    <p:sldId id="591" r:id="rId84"/>
    <p:sldId id="592" r:id="rId85"/>
    <p:sldId id="593" r:id="rId86"/>
    <p:sldId id="594" r:id="rId87"/>
    <p:sldId id="595" r:id="rId88"/>
    <p:sldId id="596" r:id="rId89"/>
    <p:sldId id="597" r:id="rId90"/>
    <p:sldId id="598" r:id="rId91"/>
    <p:sldId id="599" r:id="rId92"/>
    <p:sldId id="600" r:id="rId93"/>
    <p:sldId id="601" r:id="rId94"/>
    <p:sldId id="602" r:id="rId95"/>
    <p:sldId id="603" r:id="rId96"/>
    <p:sldId id="604" r:id="rId97"/>
    <p:sldId id="605" r:id="rId98"/>
    <p:sldId id="606" r:id="rId99"/>
    <p:sldId id="607" r:id="rId100"/>
    <p:sldId id="608" r:id="rId101"/>
    <p:sldId id="609" r:id="rId102"/>
    <p:sldId id="610" r:id="rId103"/>
    <p:sldId id="611" r:id="rId104"/>
    <p:sldId id="612" r:id="rId105"/>
    <p:sldId id="613" r:id="rId106"/>
    <p:sldId id="614" r:id="rId107"/>
    <p:sldId id="615" r:id="rId108"/>
    <p:sldId id="616" r:id="rId109"/>
    <p:sldId id="617" r:id="rId110"/>
    <p:sldId id="618" r:id="rId111"/>
    <p:sldId id="619" r:id="rId112"/>
    <p:sldId id="620" r:id="rId113"/>
    <p:sldId id="621" r:id="rId114"/>
    <p:sldId id="622" r:id="rId115"/>
    <p:sldId id="623" r:id="rId116"/>
    <p:sldId id="624" r:id="rId117"/>
    <p:sldId id="625" r:id="rId118"/>
    <p:sldId id="626" r:id="rId119"/>
    <p:sldId id="627" r:id="rId120"/>
    <p:sldId id="628" r:id="rId121"/>
    <p:sldId id="629" r:id="rId122"/>
    <p:sldId id="630" r:id="rId123"/>
    <p:sldId id="631" r:id="rId124"/>
    <p:sldId id="632" r:id="rId125"/>
    <p:sldId id="633" r:id="rId126"/>
    <p:sldId id="634" r:id="rId127"/>
    <p:sldId id="635" r:id="rId128"/>
    <p:sldId id="636" r:id="rId129"/>
    <p:sldId id="637" r:id="rId130"/>
    <p:sldId id="638" r:id="rId131"/>
    <p:sldId id="639" r:id="rId132"/>
    <p:sldId id="640" r:id="rId133"/>
    <p:sldId id="641" r:id="rId134"/>
    <p:sldId id="642" r:id="rId135"/>
    <p:sldId id="643" r:id="rId136"/>
    <p:sldId id="644" r:id="rId137"/>
    <p:sldId id="645" r:id="rId138"/>
    <p:sldId id="646" r:id="rId139"/>
    <p:sldId id="647" r:id="rId140"/>
    <p:sldId id="648" r:id="rId141"/>
    <p:sldId id="649" r:id="rId142"/>
    <p:sldId id="650" r:id="rId143"/>
    <p:sldId id="651" r:id="rId144"/>
    <p:sldId id="652" r:id="rId145"/>
    <p:sldId id="653" r:id="rId146"/>
    <p:sldId id="654" r:id="rId147"/>
    <p:sldId id="655" r:id="rId148"/>
    <p:sldId id="656" r:id="rId149"/>
    <p:sldId id="657" r:id="rId150"/>
    <p:sldId id="658" r:id="rId151"/>
    <p:sldId id="659" r:id="rId152"/>
    <p:sldId id="660" r:id="rId153"/>
    <p:sldId id="661" r:id="rId154"/>
    <p:sldId id="662" r:id="rId155"/>
    <p:sldId id="663" r:id="rId156"/>
    <p:sldId id="664" r:id="rId157"/>
    <p:sldId id="665" r:id="rId158"/>
    <p:sldId id="666" r:id="rId159"/>
    <p:sldId id="667" r:id="rId160"/>
    <p:sldId id="668" r:id="rId161"/>
    <p:sldId id="669" r:id="rId162"/>
    <p:sldId id="670" r:id="rId163"/>
    <p:sldId id="671" r:id="rId164"/>
    <p:sldId id="672" r:id="rId165"/>
    <p:sldId id="673" r:id="rId166"/>
    <p:sldId id="674" r:id="rId167"/>
    <p:sldId id="675" r:id="rId168"/>
    <p:sldId id="676" r:id="rId169"/>
    <p:sldId id="677" r:id="rId170"/>
    <p:sldId id="678" r:id="rId171"/>
    <p:sldId id="679" r:id="rId172"/>
    <p:sldId id="680" r:id="rId173"/>
    <p:sldId id="681" r:id="rId174"/>
    <p:sldId id="682" r:id="rId175"/>
    <p:sldId id="683" r:id="rId176"/>
    <p:sldId id="684" r:id="rId177"/>
    <p:sldId id="685" r:id="rId178"/>
    <p:sldId id="686" r:id="rId179"/>
    <p:sldId id="687" r:id="rId180"/>
    <p:sldId id="688" r:id="rId181"/>
    <p:sldId id="689" r:id="rId182"/>
    <p:sldId id="690" r:id="rId183"/>
    <p:sldId id="691" r:id="rId184"/>
    <p:sldId id="692" r:id="rId185"/>
    <p:sldId id="693" r:id="rId186"/>
    <p:sldId id="694" r:id="rId187"/>
    <p:sldId id="695" r:id="rId188"/>
    <p:sldId id="696" r:id="rId189"/>
    <p:sldId id="697" r:id="rId190"/>
    <p:sldId id="698" r:id="rId191"/>
    <p:sldId id="699" r:id="rId192"/>
    <p:sldId id="700" r:id="rId193"/>
    <p:sldId id="701" r:id="rId194"/>
    <p:sldId id="702" r:id="rId195"/>
    <p:sldId id="703" r:id="rId196"/>
    <p:sldId id="704" r:id="rId197"/>
    <p:sldId id="705" r:id="rId198"/>
    <p:sldId id="706" r:id="rId199"/>
    <p:sldId id="707" r:id="rId200"/>
    <p:sldId id="708" r:id="rId201"/>
    <p:sldId id="709" r:id="rId202"/>
    <p:sldId id="710" r:id="rId203"/>
    <p:sldId id="711" r:id="rId204"/>
    <p:sldId id="712" r:id="rId205"/>
    <p:sldId id="713" r:id="rId206"/>
    <p:sldId id="714" r:id="rId207"/>
    <p:sldId id="715" r:id="rId208"/>
    <p:sldId id="716" r:id="rId209"/>
    <p:sldId id="717" r:id="rId21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3" autoAdjust="0"/>
    <p:restoredTop sz="94660"/>
  </p:normalViewPr>
  <p:slideViewPr>
    <p:cSldViewPr>
      <p:cViewPr varScale="1">
        <p:scale>
          <a:sx n="53" d="100"/>
          <a:sy n="53" d="100"/>
        </p:scale>
        <p:origin x="-106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11"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01" Type="http://schemas.openxmlformats.org/officeDocument/2006/relationships/slide" Target="slides/slide199.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presProps" Target="presProps.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theme" Target="theme/them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tableStyles" Target="tableStyles.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A4DFD-3970-4E32-94DA-80ED9FA7A737}" type="doc">
      <dgm:prSet loTypeId="urn:microsoft.com/office/officeart/2005/8/layout/orgChart1" loCatId="hierarchy" qsTypeId="urn:microsoft.com/office/officeart/2005/8/quickstyle/simple1" qsCatId="simple" csTypeId="urn:microsoft.com/office/officeart/2005/8/colors/accent1_2" csCatId="accent1"/>
      <dgm:spPr/>
    </dgm:pt>
    <dgm:pt modelId="{1232A7E4-F4B3-43B0-9A38-310676CF9B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Arial" charset="0"/>
            </a:rPr>
            <a:t>Конкурс </a:t>
          </a:r>
        </a:p>
      </dgm:t>
    </dgm:pt>
    <dgm:pt modelId="{B202173B-D0EA-41B7-A69F-D0A45A6B7482}" type="parTrans" cxnId="{364150B0-1EBD-44B0-A917-D780C9398AF0}">
      <dgm:prSet/>
      <dgm:spPr/>
    </dgm:pt>
    <dgm:pt modelId="{3705C205-5A4A-4A5D-B9C7-59A644B61269}" type="sibTrans" cxnId="{364150B0-1EBD-44B0-A917-D780C9398AF0}">
      <dgm:prSet/>
      <dgm:spPr/>
    </dgm:pt>
    <dgm:pt modelId="{E250E55F-D7A5-446A-9AA5-7C0BF1D4507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Arial" charset="0"/>
            </a:rPr>
            <a:t>Открытый</a:t>
          </a:r>
        </a:p>
      </dgm:t>
    </dgm:pt>
    <dgm:pt modelId="{4D929335-CE04-4AB1-979F-DE338CB55D1A}" type="parTrans" cxnId="{B9421308-68A7-4EDC-A57F-59F6356A45A1}">
      <dgm:prSet/>
      <dgm:spPr/>
    </dgm:pt>
    <dgm:pt modelId="{18F6E713-D8FB-4E48-B7AD-39CF5F6E6EB9}" type="sibTrans" cxnId="{B9421308-68A7-4EDC-A57F-59F6356A45A1}">
      <dgm:prSet/>
      <dgm:spPr/>
    </dgm:pt>
    <dgm:pt modelId="{767A4C0B-BAEE-4A34-81BE-370936F7866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Arial" charset="0"/>
            </a:rPr>
            <a:t>Закрытый</a:t>
          </a:r>
        </a:p>
      </dgm:t>
    </dgm:pt>
    <dgm:pt modelId="{774AEE18-B2DE-4B8C-9D05-9BA2716F4A14}" type="parTrans" cxnId="{371A8A48-1214-43FD-A898-8D88F4A7DB71}">
      <dgm:prSet/>
      <dgm:spPr/>
    </dgm:pt>
    <dgm:pt modelId="{0922C888-D776-409A-971C-7729862363E0}" type="sibTrans" cxnId="{371A8A48-1214-43FD-A898-8D88F4A7DB71}">
      <dgm:prSet/>
      <dgm:spPr/>
    </dgm:pt>
    <dgm:pt modelId="{272277B9-108C-4043-BEF4-9809B7843F41}"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Arial" charset="0"/>
            </a:rPr>
            <a:t>Проводится в случае, когда сведения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Arial" charset="0"/>
            </a:rPr>
            <a:t>составляют государственную тайну.</a:t>
          </a:r>
        </a:p>
      </dgm:t>
    </dgm:pt>
    <dgm:pt modelId="{071F9557-C123-4946-A128-95619114746B}" type="parTrans" cxnId="{9AFC25DC-0C6F-4C04-A0DA-DC3BA0B4A3BB}">
      <dgm:prSet/>
      <dgm:spPr/>
    </dgm:pt>
    <dgm:pt modelId="{1E57163D-661F-4F6F-AF03-9CDB52B4011E}" type="sibTrans" cxnId="{9AFC25DC-0C6F-4C04-A0DA-DC3BA0B4A3BB}">
      <dgm:prSet/>
      <dgm:spPr/>
    </dgm:pt>
    <dgm:pt modelId="{ADBA6B30-6619-4FEF-9173-DDC3A74A8580}" type="pres">
      <dgm:prSet presAssocID="{17BA4DFD-3970-4E32-94DA-80ED9FA7A737}" presName="hierChild1" presStyleCnt="0">
        <dgm:presLayoutVars>
          <dgm:orgChart val="1"/>
          <dgm:chPref val="1"/>
          <dgm:dir/>
          <dgm:animOne val="branch"/>
          <dgm:animLvl val="lvl"/>
          <dgm:resizeHandles/>
        </dgm:presLayoutVars>
      </dgm:prSet>
      <dgm:spPr/>
    </dgm:pt>
    <dgm:pt modelId="{2A016C13-76F7-4F09-99CF-791382BD9FF1}" type="pres">
      <dgm:prSet presAssocID="{1232A7E4-F4B3-43B0-9A38-310676CF9BA1}" presName="hierRoot1" presStyleCnt="0">
        <dgm:presLayoutVars>
          <dgm:hierBranch/>
        </dgm:presLayoutVars>
      </dgm:prSet>
      <dgm:spPr/>
    </dgm:pt>
    <dgm:pt modelId="{C391FFE3-E6DE-4E2A-937A-7EFFF55024BF}" type="pres">
      <dgm:prSet presAssocID="{1232A7E4-F4B3-43B0-9A38-310676CF9BA1}" presName="rootComposite1" presStyleCnt="0"/>
      <dgm:spPr/>
    </dgm:pt>
    <dgm:pt modelId="{66A07482-1D15-412A-B4F3-A5105AE6250F}" type="pres">
      <dgm:prSet presAssocID="{1232A7E4-F4B3-43B0-9A38-310676CF9BA1}" presName="rootText1" presStyleLbl="node0" presStyleIdx="0" presStyleCnt="1">
        <dgm:presLayoutVars>
          <dgm:chPref val="3"/>
        </dgm:presLayoutVars>
      </dgm:prSet>
      <dgm:spPr/>
      <dgm:t>
        <a:bodyPr/>
        <a:lstStyle/>
        <a:p>
          <a:endParaRPr lang="ru-RU"/>
        </a:p>
      </dgm:t>
    </dgm:pt>
    <dgm:pt modelId="{A090F10D-2943-4F44-BEB6-5B8EA337E359}" type="pres">
      <dgm:prSet presAssocID="{1232A7E4-F4B3-43B0-9A38-310676CF9BA1}" presName="rootConnector1" presStyleLbl="node1" presStyleIdx="0" presStyleCnt="0"/>
      <dgm:spPr/>
      <dgm:t>
        <a:bodyPr/>
        <a:lstStyle/>
        <a:p>
          <a:endParaRPr lang="ru-RU"/>
        </a:p>
      </dgm:t>
    </dgm:pt>
    <dgm:pt modelId="{314603C2-DDDD-4BC1-9B48-34DAEBFC517B}" type="pres">
      <dgm:prSet presAssocID="{1232A7E4-F4B3-43B0-9A38-310676CF9BA1}" presName="hierChild2" presStyleCnt="0"/>
      <dgm:spPr/>
    </dgm:pt>
    <dgm:pt modelId="{5D74D79B-E3CF-47AF-813A-6F66EF43F92F}" type="pres">
      <dgm:prSet presAssocID="{4D929335-CE04-4AB1-979F-DE338CB55D1A}" presName="Name35" presStyleLbl="parChTrans1D2" presStyleIdx="0" presStyleCnt="2"/>
      <dgm:spPr/>
    </dgm:pt>
    <dgm:pt modelId="{6248575D-7183-458D-AB0F-E769E23424D3}" type="pres">
      <dgm:prSet presAssocID="{E250E55F-D7A5-446A-9AA5-7C0BF1D45074}" presName="hierRoot2" presStyleCnt="0">
        <dgm:presLayoutVars>
          <dgm:hierBranch/>
        </dgm:presLayoutVars>
      </dgm:prSet>
      <dgm:spPr/>
    </dgm:pt>
    <dgm:pt modelId="{4F8970A8-9377-4B1D-8C70-DCE1FB4BB0EC}" type="pres">
      <dgm:prSet presAssocID="{E250E55F-D7A5-446A-9AA5-7C0BF1D45074}" presName="rootComposite" presStyleCnt="0"/>
      <dgm:spPr/>
    </dgm:pt>
    <dgm:pt modelId="{3F990646-34FD-4736-9971-F35F06DF4109}" type="pres">
      <dgm:prSet presAssocID="{E250E55F-D7A5-446A-9AA5-7C0BF1D45074}" presName="rootText" presStyleLbl="node2" presStyleIdx="0" presStyleCnt="2">
        <dgm:presLayoutVars>
          <dgm:chPref val="3"/>
        </dgm:presLayoutVars>
      </dgm:prSet>
      <dgm:spPr/>
      <dgm:t>
        <a:bodyPr/>
        <a:lstStyle/>
        <a:p>
          <a:endParaRPr lang="ru-RU"/>
        </a:p>
      </dgm:t>
    </dgm:pt>
    <dgm:pt modelId="{51F59399-0A28-48C1-9FBF-2D56CA2FD999}" type="pres">
      <dgm:prSet presAssocID="{E250E55F-D7A5-446A-9AA5-7C0BF1D45074}" presName="rootConnector" presStyleLbl="node2" presStyleIdx="0" presStyleCnt="2"/>
      <dgm:spPr/>
      <dgm:t>
        <a:bodyPr/>
        <a:lstStyle/>
        <a:p>
          <a:endParaRPr lang="ru-RU"/>
        </a:p>
      </dgm:t>
    </dgm:pt>
    <dgm:pt modelId="{D30AD8D6-C513-437A-BEEE-7962264D3414}" type="pres">
      <dgm:prSet presAssocID="{E250E55F-D7A5-446A-9AA5-7C0BF1D45074}" presName="hierChild4" presStyleCnt="0"/>
      <dgm:spPr/>
    </dgm:pt>
    <dgm:pt modelId="{90D0B5E1-26EA-49EA-B4A4-FCA2BD8D390D}" type="pres">
      <dgm:prSet presAssocID="{E250E55F-D7A5-446A-9AA5-7C0BF1D45074}" presName="hierChild5" presStyleCnt="0"/>
      <dgm:spPr/>
    </dgm:pt>
    <dgm:pt modelId="{C2B0CCDF-CFFB-481B-82B6-6840A8F86D39}" type="pres">
      <dgm:prSet presAssocID="{774AEE18-B2DE-4B8C-9D05-9BA2716F4A14}" presName="Name35" presStyleLbl="parChTrans1D2" presStyleIdx="1" presStyleCnt="2"/>
      <dgm:spPr/>
    </dgm:pt>
    <dgm:pt modelId="{53FD32C0-63A4-4254-9E11-9013F93D28C5}" type="pres">
      <dgm:prSet presAssocID="{767A4C0B-BAEE-4A34-81BE-370936F78665}" presName="hierRoot2" presStyleCnt="0">
        <dgm:presLayoutVars>
          <dgm:hierBranch/>
        </dgm:presLayoutVars>
      </dgm:prSet>
      <dgm:spPr/>
    </dgm:pt>
    <dgm:pt modelId="{589C245A-C01C-4D3C-BB5F-1E3423C85ADA}" type="pres">
      <dgm:prSet presAssocID="{767A4C0B-BAEE-4A34-81BE-370936F78665}" presName="rootComposite" presStyleCnt="0"/>
      <dgm:spPr/>
    </dgm:pt>
    <dgm:pt modelId="{FD48FBEA-CA17-4393-9334-3185DA405672}" type="pres">
      <dgm:prSet presAssocID="{767A4C0B-BAEE-4A34-81BE-370936F78665}" presName="rootText" presStyleLbl="node2" presStyleIdx="1" presStyleCnt="2">
        <dgm:presLayoutVars>
          <dgm:chPref val="3"/>
        </dgm:presLayoutVars>
      </dgm:prSet>
      <dgm:spPr/>
      <dgm:t>
        <a:bodyPr/>
        <a:lstStyle/>
        <a:p>
          <a:endParaRPr lang="ru-RU"/>
        </a:p>
      </dgm:t>
    </dgm:pt>
    <dgm:pt modelId="{E2878A99-6E70-422E-80B2-6956F7EB8F1A}" type="pres">
      <dgm:prSet presAssocID="{767A4C0B-BAEE-4A34-81BE-370936F78665}" presName="rootConnector" presStyleLbl="node2" presStyleIdx="1" presStyleCnt="2"/>
      <dgm:spPr/>
      <dgm:t>
        <a:bodyPr/>
        <a:lstStyle/>
        <a:p>
          <a:endParaRPr lang="ru-RU"/>
        </a:p>
      </dgm:t>
    </dgm:pt>
    <dgm:pt modelId="{57A402F9-DC1F-4319-B18A-A89B6C0434AF}" type="pres">
      <dgm:prSet presAssocID="{767A4C0B-BAEE-4A34-81BE-370936F78665}" presName="hierChild4" presStyleCnt="0"/>
      <dgm:spPr/>
    </dgm:pt>
    <dgm:pt modelId="{57E69DB1-D14C-4F06-A00D-8C03160ED3D8}" type="pres">
      <dgm:prSet presAssocID="{767A4C0B-BAEE-4A34-81BE-370936F78665}" presName="hierChild5" presStyleCnt="0"/>
      <dgm:spPr/>
    </dgm:pt>
    <dgm:pt modelId="{C9E45C88-F65F-4D5A-AA8F-9B693BF1CF01}" type="pres">
      <dgm:prSet presAssocID="{071F9557-C123-4946-A128-95619114746B}" presName="Name111" presStyleLbl="parChTrans1D3" presStyleIdx="0" presStyleCnt="1"/>
      <dgm:spPr/>
    </dgm:pt>
    <dgm:pt modelId="{F684E67F-2136-4DDA-B252-669D474E4329}" type="pres">
      <dgm:prSet presAssocID="{272277B9-108C-4043-BEF4-9809B7843F41}" presName="hierRoot3" presStyleCnt="0">
        <dgm:presLayoutVars>
          <dgm:hierBranch/>
        </dgm:presLayoutVars>
      </dgm:prSet>
      <dgm:spPr/>
    </dgm:pt>
    <dgm:pt modelId="{81C38581-2B53-4008-8F42-6A72DB629673}" type="pres">
      <dgm:prSet presAssocID="{272277B9-108C-4043-BEF4-9809B7843F41}" presName="rootComposite3" presStyleCnt="0"/>
      <dgm:spPr/>
    </dgm:pt>
    <dgm:pt modelId="{2BF6D857-F102-486D-9BBE-69C040C303BB}" type="pres">
      <dgm:prSet presAssocID="{272277B9-108C-4043-BEF4-9809B7843F41}" presName="rootText3" presStyleLbl="asst2" presStyleIdx="0" presStyleCnt="1">
        <dgm:presLayoutVars>
          <dgm:chPref val="3"/>
        </dgm:presLayoutVars>
      </dgm:prSet>
      <dgm:spPr/>
      <dgm:t>
        <a:bodyPr/>
        <a:lstStyle/>
        <a:p>
          <a:endParaRPr lang="ru-RU"/>
        </a:p>
      </dgm:t>
    </dgm:pt>
    <dgm:pt modelId="{15A4C1AA-5629-4B80-A6C6-FDA3E68812FA}" type="pres">
      <dgm:prSet presAssocID="{272277B9-108C-4043-BEF4-9809B7843F41}" presName="rootConnector3" presStyleLbl="asst2" presStyleIdx="0" presStyleCnt="1"/>
      <dgm:spPr/>
      <dgm:t>
        <a:bodyPr/>
        <a:lstStyle/>
        <a:p>
          <a:endParaRPr lang="ru-RU"/>
        </a:p>
      </dgm:t>
    </dgm:pt>
    <dgm:pt modelId="{92FE9C4A-525A-4325-9C4B-38B598A9A84B}" type="pres">
      <dgm:prSet presAssocID="{272277B9-108C-4043-BEF4-9809B7843F41}" presName="hierChild6" presStyleCnt="0"/>
      <dgm:spPr/>
    </dgm:pt>
    <dgm:pt modelId="{BE00E29B-6A73-4190-9D8C-A58ACD15A4E1}" type="pres">
      <dgm:prSet presAssocID="{272277B9-108C-4043-BEF4-9809B7843F41}" presName="hierChild7" presStyleCnt="0"/>
      <dgm:spPr/>
    </dgm:pt>
    <dgm:pt modelId="{2DB352FD-C462-4298-A481-0061C841F8FE}" type="pres">
      <dgm:prSet presAssocID="{1232A7E4-F4B3-43B0-9A38-310676CF9BA1}" presName="hierChild3" presStyleCnt="0"/>
      <dgm:spPr/>
    </dgm:pt>
  </dgm:ptLst>
  <dgm:cxnLst>
    <dgm:cxn modelId="{5C7E983F-F7F5-4EAC-AE3B-D0343C178E6A}" type="presOf" srcId="{1232A7E4-F4B3-43B0-9A38-310676CF9BA1}" destId="{66A07482-1D15-412A-B4F3-A5105AE6250F}" srcOrd="0" destOrd="0" presId="urn:microsoft.com/office/officeart/2005/8/layout/orgChart1"/>
    <dgm:cxn modelId="{B9421308-68A7-4EDC-A57F-59F6356A45A1}" srcId="{1232A7E4-F4B3-43B0-9A38-310676CF9BA1}" destId="{E250E55F-D7A5-446A-9AA5-7C0BF1D45074}" srcOrd="0" destOrd="0" parTransId="{4D929335-CE04-4AB1-979F-DE338CB55D1A}" sibTransId="{18F6E713-D8FB-4E48-B7AD-39CF5F6E6EB9}"/>
    <dgm:cxn modelId="{9AFC25DC-0C6F-4C04-A0DA-DC3BA0B4A3BB}" srcId="{767A4C0B-BAEE-4A34-81BE-370936F78665}" destId="{272277B9-108C-4043-BEF4-9809B7843F41}" srcOrd="0" destOrd="0" parTransId="{071F9557-C123-4946-A128-95619114746B}" sibTransId="{1E57163D-661F-4F6F-AF03-9CDB52B4011E}"/>
    <dgm:cxn modelId="{58D621E0-95A3-495B-AE06-A06C88D9B652}" type="presOf" srcId="{272277B9-108C-4043-BEF4-9809B7843F41}" destId="{2BF6D857-F102-486D-9BBE-69C040C303BB}" srcOrd="0" destOrd="0" presId="urn:microsoft.com/office/officeart/2005/8/layout/orgChart1"/>
    <dgm:cxn modelId="{437F73E2-F69D-4157-8D90-A2EB9CB4AB5A}" type="presOf" srcId="{E250E55F-D7A5-446A-9AA5-7C0BF1D45074}" destId="{3F990646-34FD-4736-9971-F35F06DF4109}" srcOrd="0" destOrd="0" presId="urn:microsoft.com/office/officeart/2005/8/layout/orgChart1"/>
    <dgm:cxn modelId="{364150B0-1EBD-44B0-A917-D780C9398AF0}" srcId="{17BA4DFD-3970-4E32-94DA-80ED9FA7A737}" destId="{1232A7E4-F4B3-43B0-9A38-310676CF9BA1}" srcOrd="0" destOrd="0" parTransId="{B202173B-D0EA-41B7-A69F-D0A45A6B7482}" sibTransId="{3705C205-5A4A-4A5D-B9C7-59A644B61269}"/>
    <dgm:cxn modelId="{83CD67C2-7CE0-482E-82C4-23BFC3F4C2A0}" type="presOf" srcId="{071F9557-C123-4946-A128-95619114746B}" destId="{C9E45C88-F65F-4D5A-AA8F-9B693BF1CF01}" srcOrd="0" destOrd="0" presId="urn:microsoft.com/office/officeart/2005/8/layout/orgChart1"/>
    <dgm:cxn modelId="{DADF5D99-23CC-4310-8412-DEEAAB08BEB4}" type="presOf" srcId="{17BA4DFD-3970-4E32-94DA-80ED9FA7A737}" destId="{ADBA6B30-6619-4FEF-9173-DDC3A74A8580}" srcOrd="0" destOrd="0" presId="urn:microsoft.com/office/officeart/2005/8/layout/orgChart1"/>
    <dgm:cxn modelId="{371A8A48-1214-43FD-A898-8D88F4A7DB71}" srcId="{1232A7E4-F4B3-43B0-9A38-310676CF9BA1}" destId="{767A4C0B-BAEE-4A34-81BE-370936F78665}" srcOrd="1" destOrd="0" parTransId="{774AEE18-B2DE-4B8C-9D05-9BA2716F4A14}" sibTransId="{0922C888-D776-409A-971C-7729862363E0}"/>
    <dgm:cxn modelId="{F767CE12-8313-4A0C-9DE0-A7A9ED167D12}" type="presOf" srcId="{1232A7E4-F4B3-43B0-9A38-310676CF9BA1}" destId="{A090F10D-2943-4F44-BEB6-5B8EA337E359}" srcOrd="1" destOrd="0" presId="urn:microsoft.com/office/officeart/2005/8/layout/orgChart1"/>
    <dgm:cxn modelId="{4DFB3557-47BC-4BA9-AB81-AF402B474746}" type="presOf" srcId="{767A4C0B-BAEE-4A34-81BE-370936F78665}" destId="{E2878A99-6E70-422E-80B2-6956F7EB8F1A}" srcOrd="1" destOrd="0" presId="urn:microsoft.com/office/officeart/2005/8/layout/orgChart1"/>
    <dgm:cxn modelId="{E18A205D-BD3A-4906-8F92-3EB810C9D657}" type="presOf" srcId="{767A4C0B-BAEE-4A34-81BE-370936F78665}" destId="{FD48FBEA-CA17-4393-9334-3185DA405672}" srcOrd="0" destOrd="0" presId="urn:microsoft.com/office/officeart/2005/8/layout/orgChart1"/>
    <dgm:cxn modelId="{92D98121-936D-4DB2-AE6D-26BB72BFAC2B}" type="presOf" srcId="{774AEE18-B2DE-4B8C-9D05-9BA2716F4A14}" destId="{C2B0CCDF-CFFB-481B-82B6-6840A8F86D39}" srcOrd="0" destOrd="0" presId="urn:microsoft.com/office/officeart/2005/8/layout/orgChart1"/>
    <dgm:cxn modelId="{B8A8709C-361F-4473-B3D6-D52F626FDCB2}" type="presOf" srcId="{E250E55F-D7A5-446A-9AA5-7C0BF1D45074}" destId="{51F59399-0A28-48C1-9FBF-2D56CA2FD999}" srcOrd="1" destOrd="0" presId="urn:microsoft.com/office/officeart/2005/8/layout/orgChart1"/>
    <dgm:cxn modelId="{2B41E08A-1B56-461F-A117-0695AD253221}" type="presOf" srcId="{4D929335-CE04-4AB1-979F-DE338CB55D1A}" destId="{5D74D79B-E3CF-47AF-813A-6F66EF43F92F}" srcOrd="0" destOrd="0" presId="urn:microsoft.com/office/officeart/2005/8/layout/orgChart1"/>
    <dgm:cxn modelId="{3BE7FE88-7444-4F80-BE9B-AE1C1485548A}" type="presOf" srcId="{272277B9-108C-4043-BEF4-9809B7843F41}" destId="{15A4C1AA-5629-4B80-A6C6-FDA3E68812FA}" srcOrd="1" destOrd="0" presId="urn:microsoft.com/office/officeart/2005/8/layout/orgChart1"/>
    <dgm:cxn modelId="{18CCF801-03C0-4470-A7EB-990064FE40FA}" type="presParOf" srcId="{ADBA6B30-6619-4FEF-9173-DDC3A74A8580}" destId="{2A016C13-76F7-4F09-99CF-791382BD9FF1}" srcOrd="0" destOrd="0" presId="urn:microsoft.com/office/officeart/2005/8/layout/orgChart1"/>
    <dgm:cxn modelId="{791CC4C9-626F-4E14-BB17-76E96F1B56EA}" type="presParOf" srcId="{2A016C13-76F7-4F09-99CF-791382BD9FF1}" destId="{C391FFE3-E6DE-4E2A-937A-7EFFF55024BF}" srcOrd="0" destOrd="0" presId="urn:microsoft.com/office/officeart/2005/8/layout/orgChart1"/>
    <dgm:cxn modelId="{C662F5A3-857A-4D85-AEEB-602B893F5D53}" type="presParOf" srcId="{C391FFE3-E6DE-4E2A-937A-7EFFF55024BF}" destId="{66A07482-1D15-412A-B4F3-A5105AE6250F}" srcOrd="0" destOrd="0" presId="urn:microsoft.com/office/officeart/2005/8/layout/orgChart1"/>
    <dgm:cxn modelId="{D17F35E6-73E4-426B-961E-9F2B68A0E4F4}" type="presParOf" srcId="{C391FFE3-E6DE-4E2A-937A-7EFFF55024BF}" destId="{A090F10D-2943-4F44-BEB6-5B8EA337E359}" srcOrd="1" destOrd="0" presId="urn:microsoft.com/office/officeart/2005/8/layout/orgChart1"/>
    <dgm:cxn modelId="{EBDFBB20-0CD9-41BE-BF90-73161819A909}" type="presParOf" srcId="{2A016C13-76F7-4F09-99CF-791382BD9FF1}" destId="{314603C2-DDDD-4BC1-9B48-34DAEBFC517B}" srcOrd="1" destOrd="0" presId="urn:microsoft.com/office/officeart/2005/8/layout/orgChart1"/>
    <dgm:cxn modelId="{1C4F5B49-C16B-4E62-B80B-46B4AFF7C73A}" type="presParOf" srcId="{314603C2-DDDD-4BC1-9B48-34DAEBFC517B}" destId="{5D74D79B-E3CF-47AF-813A-6F66EF43F92F}" srcOrd="0" destOrd="0" presId="urn:microsoft.com/office/officeart/2005/8/layout/orgChart1"/>
    <dgm:cxn modelId="{D86917EB-CB61-4E8D-8E82-E57BDD577328}" type="presParOf" srcId="{314603C2-DDDD-4BC1-9B48-34DAEBFC517B}" destId="{6248575D-7183-458D-AB0F-E769E23424D3}" srcOrd="1" destOrd="0" presId="urn:microsoft.com/office/officeart/2005/8/layout/orgChart1"/>
    <dgm:cxn modelId="{E5A61DF8-775F-4658-BA91-209C1D8CEEE1}" type="presParOf" srcId="{6248575D-7183-458D-AB0F-E769E23424D3}" destId="{4F8970A8-9377-4B1D-8C70-DCE1FB4BB0EC}" srcOrd="0" destOrd="0" presId="urn:microsoft.com/office/officeart/2005/8/layout/orgChart1"/>
    <dgm:cxn modelId="{9253D656-A5A7-45E1-8F95-8BA6FA28A23F}" type="presParOf" srcId="{4F8970A8-9377-4B1D-8C70-DCE1FB4BB0EC}" destId="{3F990646-34FD-4736-9971-F35F06DF4109}" srcOrd="0" destOrd="0" presId="urn:microsoft.com/office/officeart/2005/8/layout/orgChart1"/>
    <dgm:cxn modelId="{DEB8C830-2779-4F64-BFE0-8924695629B6}" type="presParOf" srcId="{4F8970A8-9377-4B1D-8C70-DCE1FB4BB0EC}" destId="{51F59399-0A28-48C1-9FBF-2D56CA2FD999}" srcOrd="1" destOrd="0" presId="urn:microsoft.com/office/officeart/2005/8/layout/orgChart1"/>
    <dgm:cxn modelId="{05E28D81-23EC-45A5-8F67-C6ED2BF3266F}" type="presParOf" srcId="{6248575D-7183-458D-AB0F-E769E23424D3}" destId="{D30AD8D6-C513-437A-BEEE-7962264D3414}" srcOrd="1" destOrd="0" presId="urn:microsoft.com/office/officeart/2005/8/layout/orgChart1"/>
    <dgm:cxn modelId="{2B1084FB-17E1-4F40-AF6C-60BD8CF703F8}" type="presParOf" srcId="{6248575D-7183-458D-AB0F-E769E23424D3}" destId="{90D0B5E1-26EA-49EA-B4A4-FCA2BD8D390D}" srcOrd="2" destOrd="0" presId="urn:microsoft.com/office/officeart/2005/8/layout/orgChart1"/>
    <dgm:cxn modelId="{2697A259-884C-4997-BEB8-8DE3C2B4E01E}" type="presParOf" srcId="{314603C2-DDDD-4BC1-9B48-34DAEBFC517B}" destId="{C2B0CCDF-CFFB-481B-82B6-6840A8F86D39}" srcOrd="2" destOrd="0" presId="urn:microsoft.com/office/officeart/2005/8/layout/orgChart1"/>
    <dgm:cxn modelId="{77F8A24F-1FC3-4072-A75C-613F808EDAAC}" type="presParOf" srcId="{314603C2-DDDD-4BC1-9B48-34DAEBFC517B}" destId="{53FD32C0-63A4-4254-9E11-9013F93D28C5}" srcOrd="3" destOrd="0" presId="urn:microsoft.com/office/officeart/2005/8/layout/orgChart1"/>
    <dgm:cxn modelId="{4C427BD2-6C59-4668-8861-947F696FE1B2}" type="presParOf" srcId="{53FD32C0-63A4-4254-9E11-9013F93D28C5}" destId="{589C245A-C01C-4D3C-BB5F-1E3423C85ADA}" srcOrd="0" destOrd="0" presId="urn:microsoft.com/office/officeart/2005/8/layout/orgChart1"/>
    <dgm:cxn modelId="{53AFA3AD-4874-4240-868F-DFCFDFED23FD}" type="presParOf" srcId="{589C245A-C01C-4D3C-BB5F-1E3423C85ADA}" destId="{FD48FBEA-CA17-4393-9334-3185DA405672}" srcOrd="0" destOrd="0" presId="urn:microsoft.com/office/officeart/2005/8/layout/orgChart1"/>
    <dgm:cxn modelId="{BDE180DD-6F79-4D3A-A9C6-97F92876775F}" type="presParOf" srcId="{589C245A-C01C-4D3C-BB5F-1E3423C85ADA}" destId="{E2878A99-6E70-422E-80B2-6956F7EB8F1A}" srcOrd="1" destOrd="0" presId="urn:microsoft.com/office/officeart/2005/8/layout/orgChart1"/>
    <dgm:cxn modelId="{FB95EE11-1B15-437F-8F53-D1C4CB05269F}" type="presParOf" srcId="{53FD32C0-63A4-4254-9E11-9013F93D28C5}" destId="{57A402F9-DC1F-4319-B18A-A89B6C0434AF}" srcOrd="1" destOrd="0" presId="urn:microsoft.com/office/officeart/2005/8/layout/orgChart1"/>
    <dgm:cxn modelId="{7DC1BC6B-B230-41B3-8B0E-E99526F14BC2}" type="presParOf" srcId="{53FD32C0-63A4-4254-9E11-9013F93D28C5}" destId="{57E69DB1-D14C-4F06-A00D-8C03160ED3D8}" srcOrd="2" destOrd="0" presId="urn:microsoft.com/office/officeart/2005/8/layout/orgChart1"/>
    <dgm:cxn modelId="{B68E1192-0D3D-4FC6-AF9C-E5BAEEC6F294}" type="presParOf" srcId="{57E69DB1-D14C-4F06-A00D-8C03160ED3D8}" destId="{C9E45C88-F65F-4D5A-AA8F-9B693BF1CF01}" srcOrd="0" destOrd="0" presId="urn:microsoft.com/office/officeart/2005/8/layout/orgChart1"/>
    <dgm:cxn modelId="{F321D414-067C-40B8-8A91-403E45852D71}" type="presParOf" srcId="{57E69DB1-D14C-4F06-A00D-8C03160ED3D8}" destId="{F684E67F-2136-4DDA-B252-669D474E4329}" srcOrd="1" destOrd="0" presId="urn:microsoft.com/office/officeart/2005/8/layout/orgChart1"/>
    <dgm:cxn modelId="{04256560-A03E-4E54-849D-DE5788BDDF66}" type="presParOf" srcId="{F684E67F-2136-4DDA-B252-669D474E4329}" destId="{81C38581-2B53-4008-8F42-6A72DB629673}" srcOrd="0" destOrd="0" presId="urn:microsoft.com/office/officeart/2005/8/layout/orgChart1"/>
    <dgm:cxn modelId="{FC861CD6-7AF1-45BE-A7C0-0F9C28E4AA70}" type="presParOf" srcId="{81C38581-2B53-4008-8F42-6A72DB629673}" destId="{2BF6D857-F102-486D-9BBE-69C040C303BB}" srcOrd="0" destOrd="0" presId="urn:microsoft.com/office/officeart/2005/8/layout/orgChart1"/>
    <dgm:cxn modelId="{3661972F-7245-45C1-BCDE-9857511212C1}" type="presParOf" srcId="{81C38581-2B53-4008-8F42-6A72DB629673}" destId="{15A4C1AA-5629-4B80-A6C6-FDA3E68812FA}" srcOrd="1" destOrd="0" presId="urn:microsoft.com/office/officeart/2005/8/layout/orgChart1"/>
    <dgm:cxn modelId="{090F9C3F-2147-4211-BBF8-15C96D88A845}" type="presParOf" srcId="{F684E67F-2136-4DDA-B252-669D474E4329}" destId="{92FE9C4A-525A-4325-9C4B-38B598A9A84B}" srcOrd="1" destOrd="0" presId="urn:microsoft.com/office/officeart/2005/8/layout/orgChart1"/>
    <dgm:cxn modelId="{90E4AECA-F05D-459A-9A23-7A089E8A24D2}" type="presParOf" srcId="{F684E67F-2136-4DDA-B252-669D474E4329}" destId="{BE00E29B-6A73-4190-9D8C-A58ACD15A4E1}" srcOrd="2" destOrd="0" presId="urn:microsoft.com/office/officeart/2005/8/layout/orgChart1"/>
    <dgm:cxn modelId="{30C312AF-A2EB-41D4-A5AA-053196EA7015}" type="presParOf" srcId="{2A016C13-76F7-4F09-99CF-791382BD9FF1}" destId="{2DB352FD-C462-4298-A481-0061C841F8F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7F1A31-F40C-4C39-843F-53E8DF74CAE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5CF8F2FB-BEB8-4077-B107-EB168ED77848}">
      <dgm:prSet phldrT="[Текст]" custT="1"/>
      <dgm:spPr/>
      <dgm:t>
        <a:bodyPr/>
        <a:lstStyle/>
        <a:p>
          <a:r>
            <a:rPr lang="en-US" sz="1400" dirty="0"/>
            <a:t>min </a:t>
          </a:r>
          <a:r>
            <a:rPr lang="ru-RU" sz="1400" dirty="0" smtClean="0"/>
            <a:t>2</a:t>
          </a:r>
          <a:r>
            <a:rPr lang="en-US" sz="1400" dirty="0" smtClean="0"/>
            <a:t>0 </a:t>
          </a:r>
          <a:r>
            <a:rPr lang="ru-RU" sz="1400" dirty="0"/>
            <a:t>дней</a:t>
          </a:r>
        </a:p>
      </dgm:t>
    </dgm:pt>
    <dgm:pt modelId="{7B5BD3A2-D37D-4505-BA95-14F5E9CDDD29}" type="parTrans" cxnId="{A7770E5F-9B2D-4285-B7B9-9CC66C6A2898}">
      <dgm:prSet/>
      <dgm:spPr/>
      <dgm:t>
        <a:bodyPr/>
        <a:lstStyle/>
        <a:p>
          <a:endParaRPr lang="ru-RU"/>
        </a:p>
      </dgm:t>
    </dgm:pt>
    <dgm:pt modelId="{A4EAAB4C-343C-4ADE-9DE3-07C8C416C51F}" type="sibTrans" cxnId="{A7770E5F-9B2D-4285-B7B9-9CC66C6A2898}">
      <dgm:prSet/>
      <dgm:spPr/>
      <dgm:t>
        <a:bodyPr/>
        <a:lstStyle/>
        <a:p>
          <a:endParaRPr lang="ru-RU"/>
        </a:p>
      </dgm:t>
    </dgm:pt>
    <dgm:pt modelId="{40216374-7A28-45E5-9A05-6CFAE3623F6B}">
      <dgm:prSet phldrT="[Текст]" custT="1"/>
      <dgm:spPr/>
      <dgm:t>
        <a:bodyPr/>
        <a:lstStyle/>
        <a:p>
          <a:r>
            <a:rPr lang="ru-RU" sz="1600" b="1" dirty="0"/>
            <a:t>Публикация и размещение извещения на сайте (</a:t>
          </a:r>
          <a:r>
            <a:rPr lang="ru-RU" sz="1600" b="1" dirty="0" smtClean="0"/>
            <a:t>ст.49)</a:t>
          </a:r>
          <a:endParaRPr lang="ru-RU" sz="1600" b="1" dirty="0"/>
        </a:p>
      </dgm:t>
    </dgm:pt>
    <dgm:pt modelId="{6C8D917F-8AD0-47E3-8435-5175D15C0D86}" type="parTrans" cxnId="{C62A1462-1F86-46F7-B633-51D17597EA30}">
      <dgm:prSet/>
      <dgm:spPr/>
      <dgm:t>
        <a:bodyPr/>
        <a:lstStyle/>
        <a:p>
          <a:endParaRPr lang="ru-RU"/>
        </a:p>
      </dgm:t>
    </dgm:pt>
    <dgm:pt modelId="{0CAF4B54-2C15-4185-813D-0F2DBE299E2E}" type="sibTrans" cxnId="{C62A1462-1F86-46F7-B633-51D17597EA30}">
      <dgm:prSet/>
      <dgm:spPr/>
      <dgm:t>
        <a:bodyPr/>
        <a:lstStyle/>
        <a:p>
          <a:endParaRPr lang="ru-RU"/>
        </a:p>
      </dgm:t>
    </dgm:pt>
    <dgm:pt modelId="{1B2F9D89-A0DF-4100-B7B2-611085D2E7E0}">
      <dgm:prSet phldrT="[Текст]" custT="1"/>
      <dgm:spPr/>
      <dgm:t>
        <a:bodyPr/>
        <a:lstStyle/>
        <a:p>
          <a:r>
            <a:rPr lang="ru-RU" sz="1400" dirty="0" smtClean="0"/>
            <a:t> </a:t>
          </a:r>
          <a:endParaRPr lang="ru-RU" sz="1400" dirty="0"/>
        </a:p>
      </dgm:t>
    </dgm:pt>
    <dgm:pt modelId="{B2563DF0-105D-462A-982E-9136DD28210C}" type="parTrans" cxnId="{ED625704-A4E7-4F56-A54B-EB61FEEE1AD8}">
      <dgm:prSet/>
      <dgm:spPr/>
      <dgm:t>
        <a:bodyPr/>
        <a:lstStyle/>
        <a:p>
          <a:endParaRPr lang="ru-RU"/>
        </a:p>
      </dgm:t>
    </dgm:pt>
    <dgm:pt modelId="{B1567B82-5246-4CAE-B2C9-8A2070C27E4D}" type="sibTrans" cxnId="{ED625704-A4E7-4F56-A54B-EB61FEEE1AD8}">
      <dgm:prSet/>
      <dgm:spPr/>
      <dgm:t>
        <a:bodyPr/>
        <a:lstStyle/>
        <a:p>
          <a:endParaRPr lang="ru-RU"/>
        </a:p>
      </dgm:t>
    </dgm:pt>
    <dgm:pt modelId="{DB68292D-FBD8-4184-8696-0DAB1B00A532}">
      <dgm:prSet phldrT="[Текст]" custT="1"/>
      <dgm:spPr/>
      <dgm:t>
        <a:bodyPr/>
        <a:lstStyle/>
        <a:p>
          <a:r>
            <a:rPr lang="ru-RU" sz="1600" b="1" dirty="0"/>
            <a:t>Подготовка и прием заявок</a:t>
          </a:r>
        </a:p>
      </dgm:t>
    </dgm:pt>
    <dgm:pt modelId="{B386362C-D9EA-4AE9-A860-A9C0412A87E4}" type="parTrans" cxnId="{4C690F86-97C6-4483-8EB1-9098A9331860}">
      <dgm:prSet/>
      <dgm:spPr/>
      <dgm:t>
        <a:bodyPr/>
        <a:lstStyle/>
        <a:p>
          <a:endParaRPr lang="ru-RU"/>
        </a:p>
      </dgm:t>
    </dgm:pt>
    <dgm:pt modelId="{54E368E7-59C3-47A5-87C0-3EECE316787B}" type="sibTrans" cxnId="{4C690F86-97C6-4483-8EB1-9098A9331860}">
      <dgm:prSet/>
      <dgm:spPr/>
      <dgm:t>
        <a:bodyPr/>
        <a:lstStyle/>
        <a:p>
          <a:endParaRPr lang="ru-RU"/>
        </a:p>
      </dgm:t>
    </dgm:pt>
    <dgm:pt modelId="{91BD9593-65DF-4599-88E5-70DA70EB4E85}">
      <dgm:prSet custT="1"/>
      <dgm:spPr/>
      <dgm:t>
        <a:bodyPr/>
        <a:lstStyle/>
        <a:p>
          <a:r>
            <a:rPr lang="ru-RU" sz="1600" b="1" dirty="0"/>
            <a:t>Вскрытие конвертов (</a:t>
          </a:r>
          <a:r>
            <a:rPr lang="ru-RU" sz="1600" b="1" dirty="0" smtClean="0"/>
            <a:t>ст.52)</a:t>
          </a:r>
          <a:endParaRPr lang="ru-RU" sz="1600" b="1" dirty="0"/>
        </a:p>
      </dgm:t>
    </dgm:pt>
    <dgm:pt modelId="{B32129A1-3957-4484-8D9E-488B8696DFDF}" type="parTrans" cxnId="{53D4BBF8-88B4-4E66-A89F-E8DFAE3350DB}">
      <dgm:prSet/>
      <dgm:spPr/>
      <dgm:t>
        <a:bodyPr/>
        <a:lstStyle/>
        <a:p>
          <a:endParaRPr lang="ru-RU"/>
        </a:p>
      </dgm:t>
    </dgm:pt>
    <dgm:pt modelId="{3047FCD2-7967-4A47-ACA9-12206E32F82E}" type="sibTrans" cxnId="{53D4BBF8-88B4-4E66-A89F-E8DFAE3350DB}">
      <dgm:prSet/>
      <dgm:spPr/>
      <dgm:t>
        <a:bodyPr/>
        <a:lstStyle/>
        <a:p>
          <a:endParaRPr lang="ru-RU"/>
        </a:p>
      </dgm:t>
    </dgm:pt>
    <dgm:pt modelId="{A1E76B0C-A5E0-41F3-9F6D-3FCE40A45DDB}">
      <dgm:prSet custT="1"/>
      <dgm:spPr/>
      <dgm:t>
        <a:bodyPr/>
        <a:lstStyle/>
        <a:p>
          <a:r>
            <a:rPr lang="en-US" sz="1400" dirty="0" smtClean="0"/>
            <a:t>Max</a:t>
          </a:r>
          <a:r>
            <a:rPr lang="ru-RU" sz="1400" dirty="0" smtClean="0"/>
            <a:t> 20</a:t>
          </a:r>
          <a:r>
            <a:rPr lang="en-US" sz="1400" dirty="0" smtClean="0"/>
            <a:t>  </a:t>
          </a:r>
          <a:r>
            <a:rPr lang="ru-RU" sz="1400" dirty="0"/>
            <a:t>дней</a:t>
          </a:r>
        </a:p>
      </dgm:t>
    </dgm:pt>
    <dgm:pt modelId="{9653789C-E125-45B8-AACC-DCD85202F448}" type="parTrans" cxnId="{EF0B3672-AE0A-4D3C-842A-A969DC655159}">
      <dgm:prSet/>
      <dgm:spPr/>
      <dgm:t>
        <a:bodyPr/>
        <a:lstStyle/>
        <a:p>
          <a:endParaRPr lang="ru-RU"/>
        </a:p>
      </dgm:t>
    </dgm:pt>
    <dgm:pt modelId="{5F926C54-6DEA-4A4D-AC44-16D11BD3CA0C}" type="sibTrans" cxnId="{EF0B3672-AE0A-4D3C-842A-A969DC655159}">
      <dgm:prSet/>
      <dgm:spPr/>
      <dgm:t>
        <a:bodyPr/>
        <a:lstStyle/>
        <a:p>
          <a:endParaRPr lang="ru-RU"/>
        </a:p>
      </dgm:t>
    </dgm:pt>
    <dgm:pt modelId="{09C4A8B5-6F32-44E6-9050-702E8DE099BA}">
      <dgm:prSet custT="1"/>
      <dgm:spPr/>
      <dgm:t>
        <a:bodyPr/>
        <a:lstStyle/>
        <a:p>
          <a:r>
            <a:rPr lang="ru-RU" sz="1400" dirty="0"/>
            <a:t>10 дней</a:t>
          </a:r>
        </a:p>
      </dgm:t>
    </dgm:pt>
    <dgm:pt modelId="{54BEB0E5-D9AF-4226-A39B-AB20F2F14289}" type="parTrans" cxnId="{2379A372-F1F2-46C7-ABE5-421813B2EA9A}">
      <dgm:prSet/>
      <dgm:spPr/>
      <dgm:t>
        <a:bodyPr/>
        <a:lstStyle/>
        <a:p>
          <a:endParaRPr lang="ru-RU"/>
        </a:p>
      </dgm:t>
    </dgm:pt>
    <dgm:pt modelId="{E2F59847-6B75-4E0B-9314-CEDBBE9163FB}" type="sibTrans" cxnId="{2379A372-F1F2-46C7-ABE5-421813B2EA9A}">
      <dgm:prSet/>
      <dgm:spPr/>
      <dgm:t>
        <a:bodyPr/>
        <a:lstStyle/>
        <a:p>
          <a:endParaRPr lang="ru-RU"/>
        </a:p>
      </dgm:t>
    </dgm:pt>
    <dgm:pt modelId="{5EB055BC-962D-4A6E-81EF-C717F7116E65}">
      <dgm:prSet custT="1"/>
      <dgm:spPr/>
      <dgm:t>
        <a:bodyPr/>
        <a:lstStyle/>
        <a:p>
          <a:r>
            <a:rPr lang="en-US" sz="1400" dirty="0"/>
            <a:t>min 10 </a:t>
          </a:r>
        </a:p>
        <a:p>
          <a:r>
            <a:rPr lang="en-US" sz="1400" dirty="0"/>
            <a:t>max 20</a:t>
          </a:r>
          <a:endParaRPr lang="ru-RU" sz="1400" dirty="0"/>
        </a:p>
      </dgm:t>
    </dgm:pt>
    <dgm:pt modelId="{95E1D601-4F6C-4714-B694-3087E3D2E630}" type="parTrans" cxnId="{963C4648-424B-4042-B778-8052E69B27CB}">
      <dgm:prSet/>
      <dgm:spPr/>
      <dgm:t>
        <a:bodyPr/>
        <a:lstStyle/>
        <a:p>
          <a:endParaRPr lang="ru-RU"/>
        </a:p>
      </dgm:t>
    </dgm:pt>
    <dgm:pt modelId="{F64BBF3E-99AC-4C86-9A03-655CEC5E95C6}" type="sibTrans" cxnId="{963C4648-424B-4042-B778-8052E69B27CB}">
      <dgm:prSet/>
      <dgm:spPr/>
      <dgm:t>
        <a:bodyPr/>
        <a:lstStyle/>
        <a:p>
          <a:endParaRPr lang="ru-RU"/>
        </a:p>
      </dgm:t>
    </dgm:pt>
    <dgm:pt modelId="{BB7BC0AF-EF68-40D7-B371-4578783DD8C1}">
      <dgm:prSet/>
      <dgm:spPr/>
      <dgm:t>
        <a:bodyPr/>
        <a:lstStyle/>
        <a:p>
          <a:r>
            <a:rPr lang="ru-RU" b="1" dirty="0"/>
            <a:t>Подписание контракта (</a:t>
          </a:r>
          <a:r>
            <a:rPr lang="ru-RU" b="1" dirty="0" smtClean="0"/>
            <a:t>ст.54)</a:t>
          </a:r>
          <a:endParaRPr lang="ru-RU" b="1" dirty="0"/>
        </a:p>
      </dgm:t>
    </dgm:pt>
    <dgm:pt modelId="{EE91BC12-76E8-4C0F-B09B-3D0C8D600644}" type="parTrans" cxnId="{3C23AE63-471D-4706-A276-566769207DAF}">
      <dgm:prSet/>
      <dgm:spPr/>
      <dgm:t>
        <a:bodyPr/>
        <a:lstStyle/>
        <a:p>
          <a:endParaRPr lang="ru-RU"/>
        </a:p>
      </dgm:t>
    </dgm:pt>
    <dgm:pt modelId="{BFEC5001-B85A-4EE4-8CEE-04259FB8976A}" type="sibTrans" cxnId="{3C23AE63-471D-4706-A276-566769207DAF}">
      <dgm:prSet/>
      <dgm:spPr/>
      <dgm:t>
        <a:bodyPr/>
        <a:lstStyle/>
        <a:p>
          <a:endParaRPr lang="ru-RU"/>
        </a:p>
      </dgm:t>
    </dgm:pt>
    <dgm:pt modelId="{3A25A7D2-1674-4F57-8F0F-DF12D1A1626C}">
      <dgm:prSet custT="1"/>
      <dgm:spPr/>
      <dgm:t>
        <a:bodyPr/>
        <a:lstStyle/>
        <a:p>
          <a:r>
            <a:rPr lang="ru-RU" sz="1600" b="1" dirty="0"/>
            <a:t>Ожидание жалоб (</a:t>
          </a:r>
          <a:r>
            <a:rPr lang="ru-RU" sz="1600" b="1" dirty="0" smtClean="0"/>
            <a:t>ст.105)</a:t>
          </a:r>
          <a:endParaRPr lang="ru-RU" sz="1600" b="1" dirty="0"/>
        </a:p>
      </dgm:t>
    </dgm:pt>
    <dgm:pt modelId="{E63DA2D7-7D38-4514-AC30-27915BCFDFC6}" type="parTrans" cxnId="{A452BC18-B3E8-4050-9A29-A9C4A51FB6DE}">
      <dgm:prSet/>
      <dgm:spPr/>
      <dgm:t>
        <a:bodyPr/>
        <a:lstStyle/>
        <a:p>
          <a:endParaRPr lang="ru-RU"/>
        </a:p>
      </dgm:t>
    </dgm:pt>
    <dgm:pt modelId="{6E2787AD-60B0-4CFA-A8E5-B3FB0F35AFC6}" type="sibTrans" cxnId="{A452BC18-B3E8-4050-9A29-A9C4A51FB6DE}">
      <dgm:prSet/>
      <dgm:spPr/>
      <dgm:t>
        <a:bodyPr/>
        <a:lstStyle/>
        <a:p>
          <a:endParaRPr lang="ru-RU"/>
        </a:p>
      </dgm:t>
    </dgm:pt>
    <dgm:pt modelId="{45F8E162-5DA0-431D-8C59-8069CAB6B8B7}">
      <dgm:prSet custT="1"/>
      <dgm:spPr/>
      <dgm:t>
        <a:bodyPr/>
        <a:lstStyle/>
        <a:p>
          <a:r>
            <a:rPr lang="ru-RU" sz="1200" dirty="0"/>
            <a:t>в  </a:t>
          </a:r>
          <a:r>
            <a:rPr lang="ru-RU" sz="1100" dirty="0"/>
            <a:t>течение 3 рабочих дней</a:t>
          </a:r>
        </a:p>
      </dgm:t>
    </dgm:pt>
    <dgm:pt modelId="{49FCE659-CA99-4921-A16C-BF526A2A13F2}" type="parTrans" cxnId="{16CD2CA0-A55E-4DE3-9689-40AFC5472790}">
      <dgm:prSet/>
      <dgm:spPr/>
      <dgm:t>
        <a:bodyPr/>
        <a:lstStyle/>
        <a:p>
          <a:endParaRPr lang="ru-RU"/>
        </a:p>
      </dgm:t>
    </dgm:pt>
    <dgm:pt modelId="{19AFE51A-0222-4F52-B402-A8A36EA03803}" type="sibTrans" cxnId="{16CD2CA0-A55E-4DE3-9689-40AFC5472790}">
      <dgm:prSet/>
      <dgm:spPr/>
      <dgm:t>
        <a:bodyPr/>
        <a:lstStyle/>
        <a:p>
          <a:endParaRPr lang="ru-RU"/>
        </a:p>
      </dgm:t>
    </dgm:pt>
    <dgm:pt modelId="{B60CD265-BE0F-4B0D-B1FE-354A21A851FA}">
      <dgm:prSet/>
      <dgm:spPr/>
      <dgm:t>
        <a:bodyPr/>
        <a:lstStyle/>
        <a:p>
          <a:r>
            <a:rPr lang="ru-RU" b="1" dirty="0"/>
            <a:t>Направление сведений в реестр контрактов (</a:t>
          </a:r>
          <a:r>
            <a:rPr lang="ru-RU" b="1" dirty="0" smtClean="0"/>
            <a:t>ст.103)</a:t>
          </a:r>
          <a:endParaRPr lang="ru-RU" b="1" dirty="0"/>
        </a:p>
      </dgm:t>
    </dgm:pt>
    <dgm:pt modelId="{56DECA49-6960-4789-ACCF-A6F49071AF1B}" type="parTrans" cxnId="{F7C31CB9-5F88-489A-A987-FDE13AA9C0BB}">
      <dgm:prSet/>
      <dgm:spPr/>
      <dgm:t>
        <a:bodyPr/>
        <a:lstStyle/>
        <a:p>
          <a:endParaRPr lang="ru-RU"/>
        </a:p>
      </dgm:t>
    </dgm:pt>
    <dgm:pt modelId="{32442300-E20C-4622-AACB-125F69864B14}" type="sibTrans" cxnId="{F7C31CB9-5F88-489A-A987-FDE13AA9C0BB}">
      <dgm:prSet/>
      <dgm:spPr/>
      <dgm:t>
        <a:bodyPr/>
        <a:lstStyle/>
        <a:p>
          <a:endParaRPr lang="ru-RU"/>
        </a:p>
      </dgm:t>
    </dgm:pt>
    <dgm:pt modelId="{438C2062-0D5E-47B9-B10E-586716E63BDE}">
      <dgm:prSet/>
      <dgm:spPr/>
      <dgm:t>
        <a:bodyPr/>
        <a:lstStyle/>
        <a:p>
          <a:r>
            <a:rPr lang="ru-RU" b="1" dirty="0" smtClean="0"/>
            <a:t>Рассмотрение и оценка заявок (ст.53)</a:t>
          </a:r>
          <a:endParaRPr lang="ru-RU" b="1" dirty="0"/>
        </a:p>
      </dgm:t>
    </dgm:pt>
    <dgm:pt modelId="{1D80827A-DAB0-4DC6-AB41-459FC4056D66}" type="parTrans" cxnId="{CAFD2A6D-D93B-4772-9733-D0959C3F44DE}">
      <dgm:prSet/>
      <dgm:spPr/>
    </dgm:pt>
    <dgm:pt modelId="{6C132C3B-1262-408F-B52B-3E6540762E59}" type="sibTrans" cxnId="{CAFD2A6D-D93B-4772-9733-D0959C3F44DE}">
      <dgm:prSet/>
      <dgm:spPr/>
    </dgm:pt>
    <dgm:pt modelId="{B83EF2DD-CB6A-46DA-A8EB-582F2F21FF6E}" type="pres">
      <dgm:prSet presAssocID="{197F1A31-F40C-4C39-843F-53E8DF74CAEA}" presName="linearFlow" presStyleCnt="0">
        <dgm:presLayoutVars>
          <dgm:dir/>
          <dgm:animLvl val="lvl"/>
          <dgm:resizeHandles val="exact"/>
        </dgm:presLayoutVars>
      </dgm:prSet>
      <dgm:spPr/>
      <dgm:t>
        <a:bodyPr/>
        <a:lstStyle/>
        <a:p>
          <a:endParaRPr lang="ru-RU"/>
        </a:p>
      </dgm:t>
    </dgm:pt>
    <dgm:pt modelId="{DCD61825-686E-41F1-BC92-DC06CF6B4E78}" type="pres">
      <dgm:prSet presAssocID="{5CF8F2FB-BEB8-4077-B107-EB168ED77848}" presName="composite" presStyleCnt="0"/>
      <dgm:spPr/>
    </dgm:pt>
    <dgm:pt modelId="{A828F7B4-7879-4579-88DC-D3A6FED2D1FC}" type="pres">
      <dgm:prSet presAssocID="{5CF8F2FB-BEB8-4077-B107-EB168ED77848}" presName="parentText" presStyleLbl="alignNode1" presStyleIdx="0" presStyleCnt="6" custScaleX="104817">
        <dgm:presLayoutVars>
          <dgm:chMax val="1"/>
          <dgm:bulletEnabled val="1"/>
        </dgm:presLayoutVars>
      </dgm:prSet>
      <dgm:spPr/>
      <dgm:t>
        <a:bodyPr/>
        <a:lstStyle/>
        <a:p>
          <a:endParaRPr lang="ru-RU"/>
        </a:p>
      </dgm:t>
    </dgm:pt>
    <dgm:pt modelId="{DD2D479F-A810-40B6-92F4-B30694BE3C31}" type="pres">
      <dgm:prSet presAssocID="{5CF8F2FB-BEB8-4077-B107-EB168ED77848}" presName="descendantText" presStyleLbl="alignAcc1" presStyleIdx="0" presStyleCnt="6">
        <dgm:presLayoutVars>
          <dgm:bulletEnabled val="1"/>
        </dgm:presLayoutVars>
      </dgm:prSet>
      <dgm:spPr/>
      <dgm:t>
        <a:bodyPr/>
        <a:lstStyle/>
        <a:p>
          <a:endParaRPr lang="ru-RU"/>
        </a:p>
      </dgm:t>
    </dgm:pt>
    <dgm:pt modelId="{30F75C7B-A0B3-4962-9030-F014AC7E8D32}" type="pres">
      <dgm:prSet presAssocID="{A4EAAB4C-343C-4ADE-9DE3-07C8C416C51F}" presName="sp" presStyleCnt="0"/>
      <dgm:spPr/>
    </dgm:pt>
    <dgm:pt modelId="{18F621BB-9F07-444B-B1C5-3318D60DEA6F}" type="pres">
      <dgm:prSet presAssocID="{1B2F9D89-A0DF-4100-B7B2-611085D2E7E0}" presName="composite" presStyleCnt="0"/>
      <dgm:spPr/>
    </dgm:pt>
    <dgm:pt modelId="{95819667-3BC5-4E4F-A75D-27761EB60D14}" type="pres">
      <dgm:prSet presAssocID="{1B2F9D89-A0DF-4100-B7B2-611085D2E7E0}" presName="parentText" presStyleLbl="alignNode1" presStyleIdx="1" presStyleCnt="6">
        <dgm:presLayoutVars>
          <dgm:chMax val="1"/>
          <dgm:bulletEnabled val="1"/>
        </dgm:presLayoutVars>
      </dgm:prSet>
      <dgm:spPr/>
      <dgm:t>
        <a:bodyPr/>
        <a:lstStyle/>
        <a:p>
          <a:endParaRPr lang="ru-RU"/>
        </a:p>
      </dgm:t>
    </dgm:pt>
    <dgm:pt modelId="{239AD9D2-F039-4CE9-9970-2E8363BC5E09}" type="pres">
      <dgm:prSet presAssocID="{1B2F9D89-A0DF-4100-B7B2-611085D2E7E0}" presName="descendantText" presStyleLbl="alignAcc1" presStyleIdx="1" presStyleCnt="6">
        <dgm:presLayoutVars>
          <dgm:bulletEnabled val="1"/>
        </dgm:presLayoutVars>
      </dgm:prSet>
      <dgm:spPr/>
      <dgm:t>
        <a:bodyPr/>
        <a:lstStyle/>
        <a:p>
          <a:endParaRPr lang="ru-RU"/>
        </a:p>
      </dgm:t>
    </dgm:pt>
    <dgm:pt modelId="{5B3D56CD-C934-48F3-819D-C05EF9D81708}" type="pres">
      <dgm:prSet presAssocID="{B1567B82-5246-4CAE-B2C9-8A2070C27E4D}" presName="sp" presStyleCnt="0"/>
      <dgm:spPr/>
    </dgm:pt>
    <dgm:pt modelId="{22F138CE-D61C-4123-8320-168654AEA637}" type="pres">
      <dgm:prSet presAssocID="{A1E76B0C-A5E0-41F3-9F6D-3FCE40A45DDB}" presName="composite" presStyleCnt="0"/>
      <dgm:spPr/>
    </dgm:pt>
    <dgm:pt modelId="{67139871-4650-42FF-B699-023F7FF532D9}" type="pres">
      <dgm:prSet presAssocID="{A1E76B0C-A5E0-41F3-9F6D-3FCE40A45DDB}" presName="parentText" presStyleLbl="alignNode1" presStyleIdx="2" presStyleCnt="6">
        <dgm:presLayoutVars>
          <dgm:chMax val="1"/>
          <dgm:bulletEnabled val="1"/>
        </dgm:presLayoutVars>
      </dgm:prSet>
      <dgm:spPr/>
      <dgm:t>
        <a:bodyPr/>
        <a:lstStyle/>
        <a:p>
          <a:endParaRPr lang="ru-RU"/>
        </a:p>
      </dgm:t>
    </dgm:pt>
    <dgm:pt modelId="{A8A1A9E4-F3A4-49FB-B234-95A418479171}" type="pres">
      <dgm:prSet presAssocID="{A1E76B0C-A5E0-41F3-9F6D-3FCE40A45DDB}" presName="descendantText" presStyleLbl="alignAcc1" presStyleIdx="2" presStyleCnt="6" custAng="0" custLinFactNeighborX="-84" custLinFactNeighborY="-433">
        <dgm:presLayoutVars>
          <dgm:bulletEnabled val="1"/>
        </dgm:presLayoutVars>
      </dgm:prSet>
      <dgm:spPr/>
      <dgm:t>
        <a:bodyPr/>
        <a:lstStyle/>
        <a:p>
          <a:endParaRPr lang="ru-RU"/>
        </a:p>
      </dgm:t>
    </dgm:pt>
    <dgm:pt modelId="{2DE75CEA-A273-451B-978D-517BBA9C058D}" type="pres">
      <dgm:prSet presAssocID="{5F926C54-6DEA-4A4D-AC44-16D11BD3CA0C}" presName="sp" presStyleCnt="0"/>
      <dgm:spPr/>
    </dgm:pt>
    <dgm:pt modelId="{A6025CE1-4059-4FD0-97EF-2D0297CAA7F2}" type="pres">
      <dgm:prSet presAssocID="{09C4A8B5-6F32-44E6-9050-702E8DE099BA}" presName="composite" presStyleCnt="0"/>
      <dgm:spPr/>
    </dgm:pt>
    <dgm:pt modelId="{3AB5CFB8-94A6-4ACD-B3DF-CAC6CB852A2C}" type="pres">
      <dgm:prSet presAssocID="{09C4A8B5-6F32-44E6-9050-702E8DE099BA}" presName="parentText" presStyleLbl="alignNode1" presStyleIdx="3" presStyleCnt="6">
        <dgm:presLayoutVars>
          <dgm:chMax val="1"/>
          <dgm:bulletEnabled val="1"/>
        </dgm:presLayoutVars>
      </dgm:prSet>
      <dgm:spPr/>
      <dgm:t>
        <a:bodyPr/>
        <a:lstStyle/>
        <a:p>
          <a:endParaRPr lang="ru-RU"/>
        </a:p>
      </dgm:t>
    </dgm:pt>
    <dgm:pt modelId="{FF4A65C5-39C6-41AF-83B2-B5E366423755}" type="pres">
      <dgm:prSet presAssocID="{09C4A8B5-6F32-44E6-9050-702E8DE099BA}" presName="descendantText" presStyleLbl="alignAcc1" presStyleIdx="3" presStyleCnt="6">
        <dgm:presLayoutVars>
          <dgm:bulletEnabled val="1"/>
        </dgm:presLayoutVars>
      </dgm:prSet>
      <dgm:spPr/>
      <dgm:t>
        <a:bodyPr/>
        <a:lstStyle/>
        <a:p>
          <a:endParaRPr lang="ru-RU"/>
        </a:p>
      </dgm:t>
    </dgm:pt>
    <dgm:pt modelId="{EE499A9E-76EE-40D5-9660-7D87EF243C9D}" type="pres">
      <dgm:prSet presAssocID="{E2F59847-6B75-4E0B-9314-CEDBBE9163FB}" presName="sp" presStyleCnt="0"/>
      <dgm:spPr/>
    </dgm:pt>
    <dgm:pt modelId="{D9FF4C84-D4DD-4AC4-A478-B0CA893EA3BF}" type="pres">
      <dgm:prSet presAssocID="{5EB055BC-962D-4A6E-81EF-C717F7116E65}" presName="composite" presStyleCnt="0"/>
      <dgm:spPr/>
    </dgm:pt>
    <dgm:pt modelId="{FD262A74-62A9-4FFE-B58C-C03361EA2B00}" type="pres">
      <dgm:prSet presAssocID="{5EB055BC-962D-4A6E-81EF-C717F7116E65}" presName="parentText" presStyleLbl="alignNode1" presStyleIdx="4" presStyleCnt="6">
        <dgm:presLayoutVars>
          <dgm:chMax val="1"/>
          <dgm:bulletEnabled val="1"/>
        </dgm:presLayoutVars>
      </dgm:prSet>
      <dgm:spPr/>
      <dgm:t>
        <a:bodyPr/>
        <a:lstStyle/>
        <a:p>
          <a:endParaRPr lang="ru-RU"/>
        </a:p>
      </dgm:t>
    </dgm:pt>
    <dgm:pt modelId="{7F9C936E-D104-4386-B750-C0B6E16E5A44}" type="pres">
      <dgm:prSet presAssocID="{5EB055BC-962D-4A6E-81EF-C717F7116E65}" presName="descendantText" presStyleLbl="alignAcc1" presStyleIdx="4" presStyleCnt="6">
        <dgm:presLayoutVars>
          <dgm:bulletEnabled val="1"/>
        </dgm:presLayoutVars>
      </dgm:prSet>
      <dgm:spPr/>
      <dgm:t>
        <a:bodyPr/>
        <a:lstStyle/>
        <a:p>
          <a:endParaRPr lang="ru-RU"/>
        </a:p>
      </dgm:t>
    </dgm:pt>
    <dgm:pt modelId="{42DEF169-5A28-4667-B252-2921608F265D}" type="pres">
      <dgm:prSet presAssocID="{F64BBF3E-99AC-4C86-9A03-655CEC5E95C6}" presName="sp" presStyleCnt="0"/>
      <dgm:spPr/>
    </dgm:pt>
    <dgm:pt modelId="{CA159246-B2AD-4E86-851C-E017EC117A8E}" type="pres">
      <dgm:prSet presAssocID="{45F8E162-5DA0-431D-8C59-8069CAB6B8B7}" presName="composite" presStyleCnt="0"/>
      <dgm:spPr/>
    </dgm:pt>
    <dgm:pt modelId="{9348DFD1-92F9-4366-935B-49F058B9C7E2}" type="pres">
      <dgm:prSet presAssocID="{45F8E162-5DA0-431D-8C59-8069CAB6B8B7}" presName="parentText" presStyleLbl="alignNode1" presStyleIdx="5" presStyleCnt="6">
        <dgm:presLayoutVars>
          <dgm:chMax val="1"/>
          <dgm:bulletEnabled val="1"/>
        </dgm:presLayoutVars>
      </dgm:prSet>
      <dgm:spPr/>
      <dgm:t>
        <a:bodyPr/>
        <a:lstStyle/>
        <a:p>
          <a:endParaRPr lang="ru-RU"/>
        </a:p>
      </dgm:t>
    </dgm:pt>
    <dgm:pt modelId="{CAB74505-B1D1-4340-95BE-8A80FE457811}" type="pres">
      <dgm:prSet presAssocID="{45F8E162-5DA0-431D-8C59-8069CAB6B8B7}" presName="descendantText" presStyleLbl="alignAcc1" presStyleIdx="5" presStyleCnt="6">
        <dgm:presLayoutVars>
          <dgm:bulletEnabled val="1"/>
        </dgm:presLayoutVars>
      </dgm:prSet>
      <dgm:spPr/>
      <dgm:t>
        <a:bodyPr/>
        <a:lstStyle/>
        <a:p>
          <a:endParaRPr lang="ru-RU"/>
        </a:p>
      </dgm:t>
    </dgm:pt>
  </dgm:ptLst>
  <dgm:cxnLst>
    <dgm:cxn modelId="{C62A1462-1F86-46F7-B633-51D17597EA30}" srcId="{5CF8F2FB-BEB8-4077-B107-EB168ED77848}" destId="{40216374-7A28-45E5-9A05-6CFAE3623F6B}" srcOrd="0" destOrd="0" parTransId="{6C8D917F-8AD0-47E3-8435-5175D15C0D86}" sibTransId="{0CAF4B54-2C15-4185-813D-0F2DBE299E2E}"/>
    <dgm:cxn modelId="{EF0B3672-AE0A-4D3C-842A-A969DC655159}" srcId="{197F1A31-F40C-4C39-843F-53E8DF74CAEA}" destId="{A1E76B0C-A5E0-41F3-9F6D-3FCE40A45DDB}" srcOrd="2" destOrd="0" parTransId="{9653789C-E125-45B8-AACC-DCD85202F448}" sibTransId="{5F926C54-6DEA-4A4D-AC44-16D11BD3CA0C}"/>
    <dgm:cxn modelId="{2379A372-F1F2-46C7-ABE5-421813B2EA9A}" srcId="{197F1A31-F40C-4C39-843F-53E8DF74CAEA}" destId="{09C4A8B5-6F32-44E6-9050-702E8DE099BA}" srcOrd="3" destOrd="0" parTransId="{54BEB0E5-D9AF-4226-A39B-AB20F2F14289}" sibTransId="{E2F59847-6B75-4E0B-9314-CEDBBE9163FB}"/>
    <dgm:cxn modelId="{6D7D0B04-C579-43DD-B554-DCB6456B4EAA}" type="presOf" srcId="{5EB055BC-962D-4A6E-81EF-C717F7116E65}" destId="{FD262A74-62A9-4FFE-B58C-C03361EA2B00}" srcOrd="0" destOrd="0" presId="urn:microsoft.com/office/officeart/2005/8/layout/chevron2"/>
    <dgm:cxn modelId="{03E30D98-32CB-40B5-A179-A729BE3C55CF}" type="presOf" srcId="{3A25A7D2-1674-4F57-8F0F-DF12D1A1626C}" destId="{FF4A65C5-39C6-41AF-83B2-B5E366423755}" srcOrd="0" destOrd="0" presId="urn:microsoft.com/office/officeart/2005/8/layout/chevron2"/>
    <dgm:cxn modelId="{FAAA36D5-66A9-4A8A-8BD4-EDA7CEAB1CCC}" type="presOf" srcId="{40216374-7A28-45E5-9A05-6CFAE3623F6B}" destId="{DD2D479F-A810-40B6-92F4-B30694BE3C31}" srcOrd="0" destOrd="0" presId="urn:microsoft.com/office/officeart/2005/8/layout/chevron2"/>
    <dgm:cxn modelId="{AB22CB06-6059-4AC4-B55B-52E51C309C16}" type="presOf" srcId="{DB68292D-FBD8-4184-8696-0DAB1B00A532}" destId="{DD2D479F-A810-40B6-92F4-B30694BE3C31}" srcOrd="0" destOrd="1" presId="urn:microsoft.com/office/officeart/2005/8/layout/chevron2"/>
    <dgm:cxn modelId="{B7CABCE8-CF1A-4916-9708-4E9880E8B681}" type="presOf" srcId="{197F1A31-F40C-4C39-843F-53E8DF74CAEA}" destId="{B83EF2DD-CB6A-46DA-A8EB-582F2F21FF6E}" srcOrd="0" destOrd="0" presId="urn:microsoft.com/office/officeart/2005/8/layout/chevron2"/>
    <dgm:cxn modelId="{3DA4E95C-15ED-4E5F-9BEE-4B73B47DBFD8}" type="presOf" srcId="{5CF8F2FB-BEB8-4077-B107-EB168ED77848}" destId="{A828F7B4-7879-4579-88DC-D3A6FED2D1FC}" srcOrd="0" destOrd="0" presId="urn:microsoft.com/office/officeart/2005/8/layout/chevron2"/>
    <dgm:cxn modelId="{3C23AE63-471D-4706-A276-566769207DAF}" srcId="{5EB055BC-962D-4A6E-81EF-C717F7116E65}" destId="{BB7BC0AF-EF68-40D7-B371-4578783DD8C1}" srcOrd="0" destOrd="0" parTransId="{EE91BC12-76E8-4C0F-B09B-3D0C8D600644}" sibTransId="{BFEC5001-B85A-4EE4-8CEE-04259FB8976A}"/>
    <dgm:cxn modelId="{A7770E5F-9B2D-4285-B7B9-9CC66C6A2898}" srcId="{197F1A31-F40C-4C39-843F-53E8DF74CAEA}" destId="{5CF8F2FB-BEB8-4077-B107-EB168ED77848}" srcOrd="0" destOrd="0" parTransId="{7B5BD3A2-D37D-4505-BA95-14F5E9CDDD29}" sibTransId="{A4EAAB4C-343C-4ADE-9DE3-07C8C416C51F}"/>
    <dgm:cxn modelId="{963C4648-424B-4042-B778-8052E69B27CB}" srcId="{197F1A31-F40C-4C39-843F-53E8DF74CAEA}" destId="{5EB055BC-962D-4A6E-81EF-C717F7116E65}" srcOrd="4" destOrd="0" parTransId="{95E1D601-4F6C-4714-B694-3087E3D2E630}" sibTransId="{F64BBF3E-99AC-4C86-9A03-655CEC5E95C6}"/>
    <dgm:cxn modelId="{4C690F86-97C6-4483-8EB1-9098A9331860}" srcId="{5CF8F2FB-BEB8-4077-B107-EB168ED77848}" destId="{DB68292D-FBD8-4184-8696-0DAB1B00A532}" srcOrd="1" destOrd="0" parTransId="{B386362C-D9EA-4AE9-A860-A9C0412A87E4}" sibTransId="{54E368E7-59C3-47A5-87C0-3EECE316787B}"/>
    <dgm:cxn modelId="{ED625704-A4E7-4F56-A54B-EB61FEEE1AD8}" srcId="{197F1A31-F40C-4C39-843F-53E8DF74CAEA}" destId="{1B2F9D89-A0DF-4100-B7B2-611085D2E7E0}" srcOrd="1" destOrd="0" parTransId="{B2563DF0-105D-462A-982E-9136DD28210C}" sibTransId="{B1567B82-5246-4CAE-B2C9-8A2070C27E4D}"/>
    <dgm:cxn modelId="{53D4BBF8-88B4-4E66-A89F-E8DFAE3350DB}" srcId="{1B2F9D89-A0DF-4100-B7B2-611085D2E7E0}" destId="{91BD9593-65DF-4599-88E5-70DA70EB4E85}" srcOrd="0" destOrd="0" parTransId="{B32129A1-3957-4484-8D9E-488B8696DFDF}" sibTransId="{3047FCD2-7967-4A47-ACA9-12206E32F82E}"/>
    <dgm:cxn modelId="{AE4F875B-C4FA-496D-BC2B-BA62F40882E6}" type="presOf" srcId="{A1E76B0C-A5E0-41F3-9F6D-3FCE40A45DDB}" destId="{67139871-4650-42FF-B699-023F7FF532D9}" srcOrd="0" destOrd="0" presId="urn:microsoft.com/office/officeart/2005/8/layout/chevron2"/>
    <dgm:cxn modelId="{16CD2CA0-A55E-4DE3-9689-40AFC5472790}" srcId="{197F1A31-F40C-4C39-843F-53E8DF74CAEA}" destId="{45F8E162-5DA0-431D-8C59-8069CAB6B8B7}" srcOrd="5" destOrd="0" parTransId="{49FCE659-CA99-4921-A16C-BF526A2A13F2}" sibTransId="{19AFE51A-0222-4F52-B402-A8A36EA03803}"/>
    <dgm:cxn modelId="{F7C31CB9-5F88-489A-A987-FDE13AA9C0BB}" srcId="{45F8E162-5DA0-431D-8C59-8069CAB6B8B7}" destId="{B60CD265-BE0F-4B0D-B1FE-354A21A851FA}" srcOrd="0" destOrd="0" parTransId="{56DECA49-6960-4789-ACCF-A6F49071AF1B}" sibTransId="{32442300-E20C-4622-AACB-125F69864B14}"/>
    <dgm:cxn modelId="{2B75DCE9-CF28-43CA-9101-DC600FAC064C}" type="presOf" srcId="{45F8E162-5DA0-431D-8C59-8069CAB6B8B7}" destId="{9348DFD1-92F9-4366-935B-49F058B9C7E2}" srcOrd="0" destOrd="0" presId="urn:microsoft.com/office/officeart/2005/8/layout/chevron2"/>
    <dgm:cxn modelId="{7040C66B-E3B9-48AD-9102-887442FB5F05}" type="presOf" srcId="{BB7BC0AF-EF68-40D7-B371-4578783DD8C1}" destId="{7F9C936E-D104-4386-B750-C0B6E16E5A44}" srcOrd="0" destOrd="0" presId="urn:microsoft.com/office/officeart/2005/8/layout/chevron2"/>
    <dgm:cxn modelId="{A452BC18-B3E8-4050-9A29-A9C4A51FB6DE}" srcId="{09C4A8B5-6F32-44E6-9050-702E8DE099BA}" destId="{3A25A7D2-1674-4F57-8F0F-DF12D1A1626C}" srcOrd="0" destOrd="0" parTransId="{E63DA2D7-7D38-4514-AC30-27915BCFDFC6}" sibTransId="{6E2787AD-60B0-4CFA-A8E5-B3FB0F35AFC6}"/>
    <dgm:cxn modelId="{CAFD2A6D-D93B-4772-9733-D0959C3F44DE}" srcId="{A1E76B0C-A5E0-41F3-9F6D-3FCE40A45DDB}" destId="{438C2062-0D5E-47B9-B10E-586716E63BDE}" srcOrd="0" destOrd="0" parTransId="{1D80827A-DAB0-4DC6-AB41-459FC4056D66}" sibTransId="{6C132C3B-1262-408F-B52B-3E6540762E59}"/>
    <dgm:cxn modelId="{AF114AE6-D25F-4EC8-8128-EB916A7BEEFF}" type="presOf" srcId="{B60CD265-BE0F-4B0D-B1FE-354A21A851FA}" destId="{CAB74505-B1D1-4340-95BE-8A80FE457811}" srcOrd="0" destOrd="0" presId="urn:microsoft.com/office/officeart/2005/8/layout/chevron2"/>
    <dgm:cxn modelId="{E9B599DF-658C-4D24-95D9-4725C7381587}" type="presOf" srcId="{09C4A8B5-6F32-44E6-9050-702E8DE099BA}" destId="{3AB5CFB8-94A6-4ACD-B3DF-CAC6CB852A2C}" srcOrd="0" destOrd="0" presId="urn:microsoft.com/office/officeart/2005/8/layout/chevron2"/>
    <dgm:cxn modelId="{ABA61759-C53D-4F53-9D77-7A4CD4443DA8}" type="presOf" srcId="{91BD9593-65DF-4599-88E5-70DA70EB4E85}" destId="{239AD9D2-F039-4CE9-9970-2E8363BC5E09}" srcOrd="0" destOrd="0" presId="urn:microsoft.com/office/officeart/2005/8/layout/chevron2"/>
    <dgm:cxn modelId="{D34CBD86-7B46-46A3-BC52-1CFC83D18F78}" type="presOf" srcId="{438C2062-0D5E-47B9-B10E-586716E63BDE}" destId="{A8A1A9E4-F3A4-49FB-B234-95A418479171}" srcOrd="0" destOrd="0" presId="urn:microsoft.com/office/officeart/2005/8/layout/chevron2"/>
    <dgm:cxn modelId="{2BAA5FDE-5EC2-4D66-B059-17AF58667A5F}" type="presOf" srcId="{1B2F9D89-A0DF-4100-B7B2-611085D2E7E0}" destId="{95819667-3BC5-4E4F-A75D-27761EB60D14}" srcOrd="0" destOrd="0" presId="urn:microsoft.com/office/officeart/2005/8/layout/chevron2"/>
    <dgm:cxn modelId="{075A3C7F-DE34-4CE0-B885-84D30CE38B93}" type="presParOf" srcId="{B83EF2DD-CB6A-46DA-A8EB-582F2F21FF6E}" destId="{DCD61825-686E-41F1-BC92-DC06CF6B4E78}" srcOrd="0" destOrd="0" presId="urn:microsoft.com/office/officeart/2005/8/layout/chevron2"/>
    <dgm:cxn modelId="{C1F31183-7B0B-4C79-B159-557283FF6A8B}" type="presParOf" srcId="{DCD61825-686E-41F1-BC92-DC06CF6B4E78}" destId="{A828F7B4-7879-4579-88DC-D3A6FED2D1FC}" srcOrd="0" destOrd="0" presId="urn:microsoft.com/office/officeart/2005/8/layout/chevron2"/>
    <dgm:cxn modelId="{CD46FFCC-0991-47A3-8061-38A907D417E9}" type="presParOf" srcId="{DCD61825-686E-41F1-BC92-DC06CF6B4E78}" destId="{DD2D479F-A810-40B6-92F4-B30694BE3C31}" srcOrd="1" destOrd="0" presId="urn:microsoft.com/office/officeart/2005/8/layout/chevron2"/>
    <dgm:cxn modelId="{68A554A0-285E-4D60-B4C2-C6D054C40E8E}" type="presParOf" srcId="{B83EF2DD-CB6A-46DA-A8EB-582F2F21FF6E}" destId="{30F75C7B-A0B3-4962-9030-F014AC7E8D32}" srcOrd="1" destOrd="0" presId="urn:microsoft.com/office/officeart/2005/8/layout/chevron2"/>
    <dgm:cxn modelId="{C56B8DEB-B3E6-4071-A841-5B95533B7DB3}" type="presParOf" srcId="{B83EF2DD-CB6A-46DA-A8EB-582F2F21FF6E}" destId="{18F621BB-9F07-444B-B1C5-3318D60DEA6F}" srcOrd="2" destOrd="0" presId="urn:microsoft.com/office/officeart/2005/8/layout/chevron2"/>
    <dgm:cxn modelId="{7009CEB7-E6F5-4F3B-AEEF-A1A52F0ABD6B}" type="presParOf" srcId="{18F621BB-9F07-444B-B1C5-3318D60DEA6F}" destId="{95819667-3BC5-4E4F-A75D-27761EB60D14}" srcOrd="0" destOrd="0" presId="urn:microsoft.com/office/officeart/2005/8/layout/chevron2"/>
    <dgm:cxn modelId="{C42CAE3B-7412-4C8A-B135-FFF0D6231C23}" type="presParOf" srcId="{18F621BB-9F07-444B-B1C5-3318D60DEA6F}" destId="{239AD9D2-F039-4CE9-9970-2E8363BC5E09}" srcOrd="1" destOrd="0" presId="urn:microsoft.com/office/officeart/2005/8/layout/chevron2"/>
    <dgm:cxn modelId="{D4B4A04D-B642-4785-9BD4-1DC16B21426B}" type="presParOf" srcId="{B83EF2DD-CB6A-46DA-A8EB-582F2F21FF6E}" destId="{5B3D56CD-C934-48F3-819D-C05EF9D81708}" srcOrd="3" destOrd="0" presId="urn:microsoft.com/office/officeart/2005/8/layout/chevron2"/>
    <dgm:cxn modelId="{D18CC39F-01A0-4699-ADA8-18DA6ED4FEBB}" type="presParOf" srcId="{B83EF2DD-CB6A-46DA-A8EB-582F2F21FF6E}" destId="{22F138CE-D61C-4123-8320-168654AEA637}" srcOrd="4" destOrd="0" presId="urn:microsoft.com/office/officeart/2005/8/layout/chevron2"/>
    <dgm:cxn modelId="{CF6720E2-78F9-4E90-93E2-0EFCDE7FA062}" type="presParOf" srcId="{22F138CE-D61C-4123-8320-168654AEA637}" destId="{67139871-4650-42FF-B699-023F7FF532D9}" srcOrd="0" destOrd="0" presId="urn:microsoft.com/office/officeart/2005/8/layout/chevron2"/>
    <dgm:cxn modelId="{FAEB4A20-331F-49C4-B7F6-D5CB9014AA98}" type="presParOf" srcId="{22F138CE-D61C-4123-8320-168654AEA637}" destId="{A8A1A9E4-F3A4-49FB-B234-95A418479171}" srcOrd="1" destOrd="0" presId="urn:microsoft.com/office/officeart/2005/8/layout/chevron2"/>
    <dgm:cxn modelId="{B38C3510-A341-4075-A027-4F6F3DF0A39E}" type="presParOf" srcId="{B83EF2DD-CB6A-46DA-A8EB-582F2F21FF6E}" destId="{2DE75CEA-A273-451B-978D-517BBA9C058D}" srcOrd="5" destOrd="0" presId="urn:microsoft.com/office/officeart/2005/8/layout/chevron2"/>
    <dgm:cxn modelId="{7A1F1165-1A5D-48C4-BE46-4963AFE400F5}" type="presParOf" srcId="{B83EF2DD-CB6A-46DA-A8EB-582F2F21FF6E}" destId="{A6025CE1-4059-4FD0-97EF-2D0297CAA7F2}" srcOrd="6" destOrd="0" presId="urn:microsoft.com/office/officeart/2005/8/layout/chevron2"/>
    <dgm:cxn modelId="{665026E8-2CED-42E5-BE99-213C7C566E1C}" type="presParOf" srcId="{A6025CE1-4059-4FD0-97EF-2D0297CAA7F2}" destId="{3AB5CFB8-94A6-4ACD-B3DF-CAC6CB852A2C}" srcOrd="0" destOrd="0" presId="urn:microsoft.com/office/officeart/2005/8/layout/chevron2"/>
    <dgm:cxn modelId="{4923A84F-9DAC-4D3F-A19A-130840116071}" type="presParOf" srcId="{A6025CE1-4059-4FD0-97EF-2D0297CAA7F2}" destId="{FF4A65C5-39C6-41AF-83B2-B5E366423755}" srcOrd="1" destOrd="0" presId="urn:microsoft.com/office/officeart/2005/8/layout/chevron2"/>
    <dgm:cxn modelId="{CEC9BD57-940F-4704-A54E-D065ED18DC90}" type="presParOf" srcId="{B83EF2DD-CB6A-46DA-A8EB-582F2F21FF6E}" destId="{EE499A9E-76EE-40D5-9660-7D87EF243C9D}" srcOrd="7" destOrd="0" presId="urn:microsoft.com/office/officeart/2005/8/layout/chevron2"/>
    <dgm:cxn modelId="{56C1CB8F-EF1A-4561-9E8D-5148DD0C3F20}" type="presParOf" srcId="{B83EF2DD-CB6A-46DA-A8EB-582F2F21FF6E}" destId="{D9FF4C84-D4DD-4AC4-A478-B0CA893EA3BF}" srcOrd="8" destOrd="0" presId="urn:microsoft.com/office/officeart/2005/8/layout/chevron2"/>
    <dgm:cxn modelId="{1A37B90B-EFC2-423D-A87A-E9E2C5A14B1A}" type="presParOf" srcId="{D9FF4C84-D4DD-4AC4-A478-B0CA893EA3BF}" destId="{FD262A74-62A9-4FFE-B58C-C03361EA2B00}" srcOrd="0" destOrd="0" presId="urn:microsoft.com/office/officeart/2005/8/layout/chevron2"/>
    <dgm:cxn modelId="{F014789D-3764-401A-AC92-FCFB8730864A}" type="presParOf" srcId="{D9FF4C84-D4DD-4AC4-A478-B0CA893EA3BF}" destId="{7F9C936E-D104-4386-B750-C0B6E16E5A44}" srcOrd="1" destOrd="0" presId="urn:microsoft.com/office/officeart/2005/8/layout/chevron2"/>
    <dgm:cxn modelId="{7E80CF6E-1217-413B-AE93-ED81450E9521}" type="presParOf" srcId="{B83EF2DD-CB6A-46DA-A8EB-582F2F21FF6E}" destId="{42DEF169-5A28-4667-B252-2921608F265D}" srcOrd="9" destOrd="0" presId="urn:microsoft.com/office/officeart/2005/8/layout/chevron2"/>
    <dgm:cxn modelId="{49F6C72B-8D46-499A-804D-A39770B9EEEC}" type="presParOf" srcId="{B83EF2DD-CB6A-46DA-A8EB-582F2F21FF6E}" destId="{CA159246-B2AD-4E86-851C-E017EC117A8E}" srcOrd="10" destOrd="0" presId="urn:microsoft.com/office/officeart/2005/8/layout/chevron2"/>
    <dgm:cxn modelId="{256A3D30-2573-4C8A-BFA7-73295C6321F7}" type="presParOf" srcId="{CA159246-B2AD-4E86-851C-E017EC117A8E}" destId="{9348DFD1-92F9-4366-935B-49F058B9C7E2}" srcOrd="0" destOrd="0" presId="urn:microsoft.com/office/officeart/2005/8/layout/chevron2"/>
    <dgm:cxn modelId="{67168AB0-E56A-4918-9CF4-55DFA576DE73}" type="presParOf" srcId="{CA159246-B2AD-4E86-851C-E017EC117A8E}" destId="{CAB74505-B1D1-4340-95BE-8A80FE45781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7F1A31-F40C-4C39-843F-53E8DF74CAE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5CF8F2FB-BEB8-4077-B107-EB168ED77848}">
      <dgm:prSet phldrT="[Текст]" custT="1"/>
      <dgm:spPr/>
      <dgm:t>
        <a:bodyPr/>
        <a:lstStyle/>
        <a:p>
          <a:r>
            <a:rPr lang="en-US" sz="1400" dirty="0"/>
            <a:t>min </a:t>
          </a:r>
          <a:r>
            <a:rPr lang="ru-RU" sz="1400" dirty="0" smtClean="0"/>
            <a:t>2</a:t>
          </a:r>
          <a:r>
            <a:rPr lang="en-US" sz="1400" dirty="0" smtClean="0"/>
            <a:t>0 </a:t>
          </a:r>
          <a:r>
            <a:rPr lang="ru-RU" sz="1400" dirty="0"/>
            <a:t>дней</a:t>
          </a:r>
        </a:p>
      </dgm:t>
    </dgm:pt>
    <dgm:pt modelId="{7B5BD3A2-D37D-4505-BA95-14F5E9CDDD29}" type="parTrans" cxnId="{A7770E5F-9B2D-4285-B7B9-9CC66C6A2898}">
      <dgm:prSet/>
      <dgm:spPr/>
      <dgm:t>
        <a:bodyPr/>
        <a:lstStyle/>
        <a:p>
          <a:endParaRPr lang="ru-RU"/>
        </a:p>
      </dgm:t>
    </dgm:pt>
    <dgm:pt modelId="{A4EAAB4C-343C-4ADE-9DE3-07C8C416C51F}" type="sibTrans" cxnId="{A7770E5F-9B2D-4285-B7B9-9CC66C6A2898}">
      <dgm:prSet/>
      <dgm:spPr/>
      <dgm:t>
        <a:bodyPr/>
        <a:lstStyle/>
        <a:p>
          <a:endParaRPr lang="ru-RU"/>
        </a:p>
      </dgm:t>
    </dgm:pt>
    <dgm:pt modelId="{40216374-7A28-45E5-9A05-6CFAE3623F6B}">
      <dgm:prSet phldrT="[Текст]" custT="1"/>
      <dgm:spPr/>
      <dgm:t>
        <a:bodyPr/>
        <a:lstStyle/>
        <a:p>
          <a:r>
            <a:rPr lang="ru-RU" sz="1600" b="1" dirty="0"/>
            <a:t>Публикация и размещение извещения на сайте (</a:t>
          </a:r>
          <a:r>
            <a:rPr lang="ru-RU" sz="1600" b="1" dirty="0" smtClean="0"/>
            <a:t>ст.49)</a:t>
          </a:r>
          <a:endParaRPr lang="ru-RU" sz="1600" b="1" dirty="0"/>
        </a:p>
      </dgm:t>
    </dgm:pt>
    <dgm:pt modelId="{6C8D917F-8AD0-47E3-8435-5175D15C0D86}" type="parTrans" cxnId="{C62A1462-1F86-46F7-B633-51D17597EA30}">
      <dgm:prSet/>
      <dgm:spPr/>
      <dgm:t>
        <a:bodyPr/>
        <a:lstStyle/>
        <a:p>
          <a:endParaRPr lang="ru-RU"/>
        </a:p>
      </dgm:t>
    </dgm:pt>
    <dgm:pt modelId="{0CAF4B54-2C15-4185-813D-0F2DBE299E2E}" type="sibTrans" cxnId="{C62A1462-1F86-46F7-B633-51D17597EA30}">
      <dgm:prSet/>
      <dgm:spPr/>
      <dgm:t>
        <a:bodyPr/>
        <a:lstStyle/>
        <a:p>
          <a:endParaRPr lang="ru-RU"/>
        </a:p>
      </dgm:t>
    </dgm:pt>
    <dgm:pt modelId="{1B2F9D89-A0DF-4100-B7B2-611085D2E7E0}">
      <dgm:prSet phldrT="[Текст]" custT="1"/>
      <dgm:spPr/>
      <dgm:t>
        <a:bodyPr/>
        <a:lstStyle/>
        <a:p>
          <a:r>
            <a:rPr lang="ru-RU" sz="1400" dirty="0" smtClean="0"/>
            <a:t> </a:t>
          </a:r>
          <a:endParaRPr lang="ru-RU" sz="1400" dirty="0"/>
        </a:p>
      </dgm:t>
    </dgm:pt>
    <dgm:pt modelId="{B2563DF0-105D-462A-982E-9136DD28210C}" type="parTrans" cxnId="{ED625704-A4E7-4F56-A54B-EB61FEEE1AD8}">
      <dgm:prSet/>
      <dgm:spPr/>
      <dgm:t>
        <a:bodyPr/>
        <a:lstStyle/>
        <a:p>
          <a:endParaRPr lang="ru-RU"/>
        </a:p>
      </dgm:t>
    </dgm:pt>
    <dgm:pt modelId="{B1567B82-5246-4CAE-B2C9-8A2070C27E4D}" type="sibTrans" cxnId="{ED625704-A4E7-4F56-A54B-EB61FEEE1AD8}">
      <dgm:prSet/>
      <dgm:spPr/>
      <dgm:t>
        <a:bodyPr/>
        <a:lstStyle/>
        <a:p>
          <a:endParaRPr lang="ru-RU"/>
        </a:p>
      </dgm:t>
    </dgm:pt>
    <dgm:pt modelId="{DB68292D-FBD8-4184-8696-0DAB1B00A532}">
      <dgm:prSet phldrT="[Текст]" custT="1"/>
      <dgm:spPr/>
      <dgm:t>
        <a:bodyPr/>
        <a:lstStyle/>
        <a:p>
          <a:r>
            <a:rPr lang="ru-RU" sz="1600" b="1" dirty="0"/>
            <a:t>Подготовка и прием заявок</a:t>
          </a:r>
        </a:p>
      </dgm:t>
    </dgm:pt>
    <dgm:pt modelId="{B386362C-D9EA-4AE9-A860-A9C0412A87E4}" type="parTrans" cxnId="{4C690F86-97C6-4483-8EB1-9098A9331860}">
      <dgm:prSet/>
      <dgm:spPr/>
      <dgm:t>
        <a:bodyPr/>
        <a:lstStyle/>
        <a:p>
          <a:endParaRPr lang="ru-RU"/>
        </a:p>
      </dgm:t>
    </dgm:pt>
    <dgm:pt modelId="{54E368E7-59C3-47A5-87C0-3EECE316787B}" type="sibTrans" cxnId="{4C690F86-97C6-4483-8EB1-9098A9331860}">
      <dgm:prSet/>
      <dgm:spPr/>
      <dgm:t>
        <a:bodyPr/>
        <a:lstStyle/>
        <a:p>
          <a:endParaRPr lang="ru-RU"/>
        </a:p>
      </dgm:t>
    </dgm:pt>
    <dgm:pt modelId="{91BD9593-65DF-4599-88E5-70DA70EB4E85}">
      <dgm:prSet custT="1"/>
      <dgm:spPr/>
      <dgm:t>
        <a:bodyPr/>
        <a:lstStyle/>
        <a:p>
          <a:r>
            <a:rPr lang="ru-RU" sz="1600" b="1" dirty="0"/>
            <a:t>Вскрытие конвертов (</a:t>
          </a:r>
          <a:r>
            <a:rPr lang="ru-RU" sz="1600" b="1" dirty="0" smtClean="0"/>
            <a:t>ст.52)</a:t>
          </a:r>
          <a:endParaRPr lang="ru-RU" sz="1600" b="1" dirty="0"/>
        </a:p>
      </dgm:t>
    </dgm:pt>
    <dgm:pt modelId="{B32129A1-3957-4484-8D9E-488B8696DFDF}" type="parTrans" cxnId="{53D4BBF8-88B4-4E66-A89F-E8DFAE3350DB}">
      <dgm:prSet/>
      <dgm:spPr/>
      <dgm:t>
        <a:bodyPr/>
        <a:lstStyle/>
        <a:p>
          <a:endParaRPr lang="ru-RU"/>
        </a:p>
      </dgm:t>
    </dgm:pt>
    <dgm:pt modelId="{3047FCD2-7967-4A47-ACA9-12206E32F82E}" type="sibTrans" cxnId="{53D4BBF8-88B4-4E66-A89F-E8DFAE3350DB}">
      <dgm:prSet/>
      <dgm:spPr/>
      <dgm:t>
        <a:bodyPr/>
        <a:lstStyle/>
        <a:p>
          <a:endParaRPr lang="ru-RU"/>
        </a:p>
      </dgm:t>
    </dgm:pt>
    <dgm:pt modelId="{A1E76B0C-A5E0-41F3-9F6D-3FCE40A45DDB}">
      <dgm:prSet custT="1"/>
      <dgm:spPr/>
      <dgm:t>
        <a:bodyPr/>
        <a:lstStyle/>
        <a:p>
          <a:r>
            <a:rPr lang="en-US" sz="1400" dirty="0" smtClean="0"/>
            <a:t>Max</a:t>
          </a:r>
          <a:r>
            <a:rPr lang="ru-RU" sz="1400" dirty="0" smtClean="0"/>
            <a:t> 10раб.</a:t>
          </a:r>
          <a:r>
            <a:rPr lang="en-US" sz="1400" dirty="0" smtClean="0"/>
            <a:t>  </a:t>
          </a:r>
          <a:r>
            <a:rPr lang="ru-RU" sz="1400" dirty="0"/>
            <a:t>дней</a:t>
          </a:r>
        </a:p>
      </dgm:t>
    </dgm:pt>
    <dgm:pt modelId="{9653789C-E125-45B8-AACC-DCD85202F448}" type="parTrans" cxnId="{EF0B3672-AE0A-4D3C-842A-A969DC655159}">
      <dgm:prSet/>
      <dgm:spPr/>
      <dgm:t>
        <a:bodyPr/>
        <a:lstStyle/>
        <a:p>
          <a:endParaRPr lang="ru-RU"/>
        </a:p>
      </dgm:t>
    </dgm:pt>
    <dgm:pt modelId="{5F926C54-6DEA-4A4D-AC44-16D11BD3CA0C}" type="sibTrans" cxnId="{EF0B3672-AE0A-4D3C-842A-A969DC655159}">
      <dgm:prSet/>
      <dgm:spPr/>
      <dgm:t>
        <a:bodyPr/>
        <a:lstStyle/>
        <a:p>
          <a:endParaRPr lang="ru-RU"/>
        </a:p>
      </dgm:t>
    </dgm:pt>
    <dgm:pt modelId="{09C4A8B5-6F32-44E6-9050-702E8DE099BA}">
      <dgm:prSet custT="1"/>
      <dgm:spPr/>
      <dgm:t>
        <a:bodyPr/>
        <a:lstStyle/>
        <a:p>
          <a:r>
            <a:rPr lang="en-US" sz="1400" dirty="0" smtClean="0"/>
            <a:t>Max </a:t>
          </a:r>
          <a:r>
            <a:rPr lang="ru-RU" sz="1400" dirty="0" smtClean="0"/>
            <a:t>10 </a:t>
          </a:r>
          <a:r>
            <a:rPr lang="ru-RU" sz="1400" dirty="0"/>
            <a:t>дней</a:t>
          </a:r>
        </a:p>
      </dgm:t>
    </dgm:pt>
    <dgm:pt modelId="{54BEB0E5-D9AF-4226-A39B-AB20F2F14289}" type="parTrans" cxnId="{2379A372-F1F2-46C7-ABE5-421813B2EA9A}">
      <dgm:prSet/>
      <dgm:spPr/>
      <dgm:t>
        <a:bodyPr/>
        <a:lstStyle/>
        <a:p>
          <a:endParaRPr lang="ru-RU"/>
        </a:p>
      </dgm:t>
    </dgm:pt>
    <dgm:pt modelId="{E2F59847-6B75-4E0B-9314-CEDBBE9163FB}" type="sibTrans" cxnId="{2379A372-F1F2-46C7-ABE5-421813B2EA9A}">
      <dgm:prSet/>
      <dgm:spPr/>
      <dgm:t>
        <a:bodyPr/>
        <a:lstStyle/>
        <a:p>
          <a:endParaRPr lang="ru-RU"/>
        </a:p>
      </dgm:t>
    </dgm:pt>
    <dgm:pt modelId="{5EB055BC-962D-4A6E-81EF-C717F7116E65}">
      <dgm:prSet custT="1"/>
      <dgm:spPr/>
      <dgm:t>
        <a:bodyPr/>
        <a:lstStyle/>
        <a:p>
          <a:r>
            <a:rPr lang="en-US" sz="1400" dirty="0"/>
            <a:t>min 10 </a:t>
          </a:r>
        </a:p>
        <a:p>
          <a:r>
            <a:rPr lang="en-US" sz="1400" dirty="0"/>
            <a:t>max 20</a:t>
          </a:r>
          <a:endParaRPr lang="ru-RU" sz="1400" dirty="0"/>
        </a:p>
      </dgm:t>
    </dgm:pt>
    <dgm:pt modelId="{95E1D601-4F6C-4714-B694-3087E3D2E630}" type="parTrans" cxnId="{963C4648-424B-4042-B778-8052E69B27CB}">
      <dgm:prSet/>
      <dgm:spPr/>
      <dgm:t>
        <a:bodyPr/>
        <a:lstStyle/>
        <a:p>
          <a:endParaRPr lang="ru-RU"/>
        </a:p>
      </dgm:t>
    </dgm:pt>
    <dgm:pt modelId="{F64BBF3E-99AC-4C86-9A03-655CEC5E95C6}" type="sibTrans" cxnId="{963C4648-424B-4042-B778-8052E69B27CB}">
      <dgm:prSet/>
      <dgm:spPr/>
      <dgm:t>
        <a:bodyPr/>
        <a:lstStyle/>
        <a:p>
          <a:endParaRPr lang="ru-RU"/>
        </a:p>
      </dgm:t>
    </dgm:pt>
    <dgm:pt modelId="{BB7BC0AF-EF68-40D7-B371-4578783DD8C1}">
      <dgm:prSet/>
      <dgm:spPr/>
      <dgm:t>
        <a:bodyPr/>
        <a:lstStyle/>
        <a:p>
          <a:r>
            <a:rPr lang="ru-RU" b="1" dirty="0" smtClean="0"/>
            <a:t>Ожидание жалоб (ст.105)</a:t>
          </a:r>
          <a:endParaRPr lang="ru-RU" b="1" dirty="0"/>
        </a:p>
      </dgm:t>
    </dgm:pt>
    <dgm:pt modelId="{EE91BC12-76E8-4C0F-B09B-3D0C8D600644}" type="parTrans" cxnId="{3C23AE63-471D-4706-A276-566769207DAF}">
      <dgm:prSet/>
      <dgm:spPr/>
      <dgm:t>
        <a:bodyPr/>
        <a:lstStyle/>
        <a:p>
          <a:endParaRPr lang="ru-RU"/>
        </a:p>
      </dgm:t>
    </dgm:pt>
    <dgm:pt modelId="{BFEC5001-B85A-4EE4-8CEE-04259FB8976A}" type="sibTrans" cxnId="{3C23AE63-471D-4706-A276-566769207DAF}">
      <dgm:prSet/>
      <dgm:spPr/>
      <dgm:t>
        <a:bodyPr/>
        <a:lstStyle/>
        <a:p>
          <a:endParaRPr lang="ru-RU"/>
        </a:p>
      </dgm:t>
    </dgm:pt>
    <dgm:pt modelId="{3A25A7D2-1674-4F57-8F0F-DF12D1A1626C}">
      <dgm:prSet custT="1"/>
      <dgm:spPr/>
      <dgm:t>
        <a:bodyPr/>
        <a:lstStyle/>
        <a:p>
          <a:r>
            <a:rPr lang="ru-RU" sz="1600" b="1" dirty="0" smtClean="0"/>
            <a:t>Рассмотрение и оценка заявок.</a:t>
          </a:r>
          <a:endParaRPr lang="ru-RU" sz="1600" b="1" dirty="0"/>
        </a:p>
      </dgm:t>
    </dgm:pt>
    <dgm:pt modelId="{E63DA2D7-7D38-4514-AC30-27915BCFDFC6}" type="parTrans" cxnId="{A452BC18-B3E8-4050-9A29-A9C4A51FB6DE}">
      <dgm:prSet/>
      <dgm:spPr/>
      <dgm:t>
        <a:bodyPr/>
        <a:lstStyle/>
        <a:p>
          <a:endParaRPr lang="ru-RU"/>
        </a:p>
      </dgm:t>
    </dgm:pt>
    <dgm:pt modelId="{6E2787AD-60B0-4CFA-A8E5-B3FB0F35AFC6}" type="sibTrans" cxnId="{A452BC18-B3E8-4050-9A29-A9C4A51FB6DE}">
      <dgm:prSet/>
      <dgm:spPr/>
      <dgm:t>
        <a:bodyPr/>
        <a:lstStyle/>
        <a:p>
          <a:endParaRPr lang="ru-RU"/>
        </a:p>
      </dgm:t>
    </dgm:pt>
    <dgm:pt modelId="{45F8E162-5DA0-431D-8C59-8069CAB6B8B7}">
      <dgm:prSet custT="1"/>
      <dgm:spPr/>
      <dgm:t>
        <a:bodyPr/>
        <a:lstStyle/>
        <a:p>
          <a:r>
            <a:rPr lang="ru-RU" sz="1200" dirty="0"/>
            <a:t>в  </a:t>
          </a:r>
          <a:r>
            <a:rPr lang="ru-RU" sz="1100" dirty="0"/>
            <a:t>течение 3 рабочих дней</a:t>
          </a:r>
        </a:p>
      </dgm:t>
    </dgm:pt>
    <dgm:pt modelId="{49FCE659-CA99-4921-A16C-BF526A2A13F2}" type="parTrans" cxnId="{16CD2CA0-A55E-4DE3-9689-40AFC5472790}">
      <dgm:prSet/>
      <dgm:spPr/>
      <dgm:t>
        <a:bodyPr/>
        <a:lstStyle/>
        <a:p>
          <a:endParaRPr lang="ru-RU"/>
        </a:p>
      </dgm:t>
    </dgm:pt>
    <dgm:pt modelId="{19AFE51A-0222-4F52-B402-A8A36EA03803}" type="sibTrans" cxnId="{16CD2CA0-A55E-4DE3-9689-40AFC5472790}">
      <dgm:prSet/>
      <dgm:spPr/>
      <dgm:t>
        <a:bodyPr/>
        <a:lstStyle/>
        <a:p>
          <a:endParaRPr lang="ru-RU"/>
        </a:p>
      </dgm:t>
    </dgm:pt>
    <dgm:pt modelId="{B60CD265-BE0F-4B0D-B1FE-354A21A851FA}">
      <dgm:prSet/>
      <dgm:spPr/>
      <dgm:t>
        <a:bodyPr/>
        <a:lstStyle/>
        <a:p>
          <a:r>
            <a:rPr lang="ru-RU" b="1" dirty="0"/>
            <a:t>Направление сведений в реестр контрактов (</a:t>
          </a:r>
          <a:r>
            <a:rPr lang="ru-RU" b="1" dirty="0" smtClean="0"/>
            <a:t>ст.103)</a:t>
          </a:r>
          <a:endParaRPr lang="ru-RU" b="1" dirty="0"/>
        </a:p>
      </dgm:t>
    </dgm:pt>
    <dgm:pt modelId="{56DECA49-6960-4789-ACCF-A6F49071AF1B}" type="parTrans" cxnId="{F7C31CB9-5F88-489A-A987-FDE13AA9C0BB}">
      <dgm:prSet/>
      <dgm:spPr/>
      <dgm:t>
        <a:bodyPr/>
        <a:lstStyle/>
        <a:p>
          <a:endParaRPr lang="ru-RU"/>
        </a:p>
      </dgm:t>
    </dgm:pt>
    <dgm:pt modelId="{32442300-E20C-4622-AACB-125F69864B14}" type="sibTrans" cxnId="{F7C31CB9-5F88-489A-A987-FDE13AA9C0BB}">
      <dgm:prSet/>
      <dgm:spPr/>
      <dgm:t>
        <a:bodyPr/>
        <a:lstStyle/>
        <a:p>
          <a:endParaRPr lang="ru-RU"/>
        </a:p>
      </dgm:t>
    </dgm:pt>
    <dgm:pt modelId="{438C2062-0D5E-47B9-B10E-586716E63BDE}">
      <dgm:prSet/>
      <dgm:spPr/>
      <dgm:t>
        <a:bodyPr/>
        <a:lstStyle/>
        <a:p>
          <a:r>
            <a:rPr lang="ru-RU" b="1" dirty="0" smtClean="0"/>
            <a:t>Предквалификационный отбор (ст.56 ч.7)</a:t>
          </a:r>
          <a:endParaRPr lang="ru-RU" b="1" dirty="0"/>
        </a:p>
      </dgm:t>
    </dgm:pt>
    <dgm:pt modelId="{1D80827A-DAB0-4DC6-AB41-459FC4056D66}" type="parTrans" cxnId="{CAFD2A6D-D93B-4772-9733-D0959C3F44DE}">
      <dgm:prSet/>
      <dgm:spPr/>
      <dgm:t>
        <a:bodyPr/>
        <a:lstStyle/>
        <a:p>
          <a:endParaRPr lang="ru-RU"/>
        </a:p>
      </dgm:t>
    </dgm:pt>
    <dgm:pt modelId="{6C132C3B-1262-408F-B52B-3E6540762E59}" type="sibTrans" cxnId="{CAFD2A6D-D93B-4772-9733-D0959C3F44DE}">
      <dgm:prSet/>
      <dgm:spPr/>
      <dgm:t>
        <a:bodyPr/>
        <a:lstStyle/>
        <a:p>
          <a:endParaRPr lang="ru-RU"/>
        </a:p>
      </dgm:t>
    </dgm:pt>
    <dgm:pt modelId="{80C62527-9CC7-428E-B301-A654BFEB6817}">
      <dgm:prSet/>
      <dgm:spPr/>
      <dgm:t>
        <a:bodyPr/>
        <a:lstStyle/>
        <a:p>
          <a:r>
            <a:rPr lang="ru-RU" b="1" dirty="0" smtClean="0"/>
            <a:t>Протокол</a:t>
          </a:r>
          <a:endParaRPr lang="ru-RU" b="1" dirty="0"/>
        </a:p>
      </dgm:t>
    </dgm:pt>
    <dgm:pt modelId="{CD5AEA6A-D68F-4BA5-AB13-F0A4DF09D445}" type="parTrans" cxnId="{6DB3C0F4-54AF-4C55-9784-748BA7210042}">
      <dgm:prSet/>
      <dgm:spPr/>
      <dgm:t>
        <a:bodyPr/>
        <a:lstStyle/>
        <a:p>
          <a:endParaRPr lang="ru-RU"/>
        </a:p>
      </dgm:t>
    </dgm:pt>
    <dgm:pt modelId="{B354C31B-7345-46B7-A6FC-A6C27970D500}" type="sibTrans" cxnId="{6DB3C0F4-54AF-4C55-9784-748BA7210042}">
      <dgm:prSet/>
      <dgm:spPr/>
      <dgm:t>
        <a:bodyPr/>
        <a:lstStyle/>
        <a:p>
          <a:endParaRPr lang="ru-RU"/>
        </a:p>
      </dgm:t>
    </dgm:pt>
    <dgm:pt modelId="{E5657C79-087F-49CB-8DBB-CD808DC751D2}">
      <dgm:prSet custT="1"/>
      <dgm:spPr/>
      <dgm:t>
        <a:bodyPr/>
        <a:lstStyle/>
        <a:p>
          <a:r>
            <a:rPr lang="ru-RU" sz="1600" b="1" dirty="0" smtClean="0"/>
            <a:t>Протокол</a:t>
          </a:r>
          <a:endParaRPr lang="ru-RU" sz="1600" b="1" dirty="0"/>
        </a:p>
      </dgm:t>
    </dgm:pt>
    <dgm:pt modelId="{C13BD1D2-C48D-4EDB-A4F4-2A50EB489D2B}" type="parTrans" cxnId="{EE69EC0C-247E-44E6-BAAB-7A9834832369}">
      <dgm:prSet/>
      <dgm:spPr/>
      <dgm:t>
        <a:bodyPr/>
        <a:lstStyle/>
        <a:p>
          <a:endParaRPr lang="ru-RU"/>
        </a:p>
      </dgm:t>
    </dgm:pt>
    <dgm:pt modelId="{6D0B57FA-4524-4730-9791-2E00DB138516}" type="sibTrans" cxnId="{EE69EC0C-247E-44E6-BAAB-7A9834832369}">
      <dgm:prSet/>
      <dgm:spPr/>
      <dgm:t>
        <a:bodyPr/>
        <a:lstStyle/>
        <a:p>
          <a:endParaRPr lang="ru-RU"/>
        </a:p>
      </dgm:t>
    </dgm:pt>
    <dgm:pt modelId="{A007866A-D10A-4E7D-8E95-943CDB0FA693}">
      <dgm:prSet/>
      <dgm:spPr/>
      <dgm:t>
        <a:bodyPr/>
        <a:lstStyle/>
        <a:p>
          <a:r>
            <a:rPr lang="ru-RU" b="1" dirty="0" smtClean="0"/>
            <a:t>Подписание </a:t>
          </a:r>
          <a:r>
            <a:rPr lang="ru-RU" b="1" dirty="0"/>
            <a:t>контракта (</a:t>
          </a:r>
          <a:r>
            <a:rPr lang="ru-RU" b="1" dirty="0" smtClean="0"/>
            <a:t>ст.54)</a:t>
          </a:r>
          <a:endParaRPr lang="ru-RU" b="1" dirty="0"/>
        </a:p>
      </dgm:t>
    </dgm:pt>
    <dgm:pt modelId="{C9DB7600-82E2-4775-B618-B5C585D90503}" type="parTrans" cxnId="{D122BA26-0D9D-4153-9303-FE429E2AB8A7}">
      <dgm:prSet/>
      <dgm:spPr/>
    </dgm:pt>
    <dgm:pt modelId="{906102CB-A989-4A85-BCB8-2419EF6BADE4}" type="sibTrans" cxnId="{D122BA26-0D9D-4153-9303-FE429E2AB8A7}">
      <dgm:prSet/>
      <dgm:spPr/>
    </dgm:pt>
    <dgm:pt modelId="{A44183C2-063C-49DB-9DE6-49EAE376EDBE}">
      <dgm:prSet custT="1"/>
      <dgm:spPr/>
      <dgm:t>
        <a:bodyPr/>
        <a:lstStyle/>
        <a:p>
          <a:r>
            <a:rPr lang="ru-RU" sz="1600" b="1" dirty="0" smtClean="0"/>
            <a:t>Протокол</a:t>
          </a:r>
          <a:endParaRPr lang="ru-RU" sz="1600" b="1" dirty="0"/>
        </a:p>
      </dgm:t>
    </dgm:pt>
    <dgm:pt modelId="{3686A948-ABFF-413E-A800-1F631E80289D}" type="parTrans" cxnId="{54795F69-C15E-4ECE-A2CC-6F80371C8D18}">
      <dgm:prSet/>
      <dgm:spPr/>
    </dgm:pt>
    <dgm:pt modelId="{F7675A25-ADC8-4D28-9738-F700A1905BBE}" type="sibTrans" cxnId="{54795F69-C15E-4ECE-A2CC-6F80371C8D18}">
      <dgm:prSet/>
      <dgm:spPr/>
    </dgm:pt>
    <dgm:pt modelId="{B83EF2DD-CB6A-46DA-A8EB-582F2F21FF6E}" type="pres">
      <dgm:prSet presAssocID="{197F1A31-F40C-4C39-843F-53E8DF74CAEA}" presName="linearFlow" presStyleCnt="0">
        <dgm:presLayoutVars>
          <dgm:dir/>
          <dgm:animLvl val="lvl"/>
          <dgm:resizeHandles val="exact"/>
        </dgm:presLayoutVars>
      </dgm:prSet>
      <dgm:spPr/>
      <dgm:t>
        <a:bodyPr/>
        <a:lstStyle/>
        <a:p>
          <a:endParaRPr lang="ru-RU"/>
        </a:p>
      </dgm:t>
    </dgm:pt>
    <dgm:pt modelId="{DCD61825-686E-41F1-BC92-DC06CF6B4E78}" type="pres">
      <dgm:prSet presAssocID="{5CF8F2FB-BEB8-4077-B107-EB168ED77848}" presName="composite" presStyleCnt="0"/>
      <dgm:spPr/>
    </dgm:pt>
    <dgm:pt modelId="{A828F7B4-7879-4579-88DC-D3A6FED2D1FC}" type="pres">
      <dgm:prSet presAssocID="{5CF8F2FB-BEB8-4077-B107-EB168ED77848}" presName="parentText" presStyleLbl="alignNode1" presStyleIdx="0" presStyleCnt="6" custScaleX="104817">
        <dgm:presLayoutVars>
          <dgm:chMax val="1"/>
          <dgm:bulletEnabled val="1"/>
        </dgm:presLayoutVars>
      </dgm:prSet>
      <dgm:spPr/>
      <dgm:t>
        <a:bodyPr/>
        <a:lstStyle/>
        <a:p>
          <a:endParaRPr lang="ru-RU"/>
        </a:p>
      </dgm:t>
    </dgm:pt>
    <dgm:pt modelId="{DD2D479F-A810-40B6-92F4-B30694BE3C31}" type="pres">
      <dgm:prSet presAssocID="{5CF8F2FB-BEB8-4077-B107-EB168ED77848}" presName="descendantText" presStyleLbl="alignAcc1" presStyleIdx="0" presStyleCnt="6">
        <dgm:presLayoutVars>
          <dgm:bulletEnabled val="1"/>
        </dgm:presLayoutVars>
      </dgm:prSet>
      <dgm:spPr/>
      <dgm:t>
        <a:bodyPr/>
        <a:lstStyle/>
        <a:p>
          <a:endParaRPr lang="ru-RU"/>
        </a:p>
      </dgm:t>
    </dgm:pt>
    <dgm:pt modelId="{30F75C7B-A0B3-4962-9030-F014AC7E8D32}" type="pres">
      <dgm:prSet presAssocID="{A4EAAB4C-343C-4ADE-9DE3-07C8C416C51F}" presName="sp" presStyleCnt="0"/>
      <dgm:spPr/>
    </dgm:pt>
    <dgm:pt modelId="{18F621BB-9F07-444B-B1C5-3318D60DEA6F}" type="pres">
      <dgm:prSet presAssocID="{1B2F9D89-A0DF-4100-B7B2-611085D2E7E0}" presName="composite" presStyleCnt="0"/>
      <dgm:spPr/>
    </dgm:pt>
    <dgm:pt modelId="{95819667-3BC5-4E4F-A75D-27761EB60D14}" type="pres">
      <dgm:prSet presAssocID="{1B2F9D89-A0DF-4100-B7B2-611085D2E7E0}" presName="parentText" presStyleLbl="alignNode1" presStyleIdx="1" presStyleCnt="6">
        <dgm:presLayoutVars>
          <dgm:chMax val="1"/>
          <dgm:bulletEnabled val="1"/>
        </dgm:presLayoutVars>
      </dgm:prSet>
      <dgm:spPr/>
      <dgm:t>
        <a:bodyPr/>
        <a:lstStyle/>
        <a:p>
          <a:endParaRPr lang="ru-RU"/>
        </a:p>
      </dgm:t>
    </dgm:pt>
    <dgm:pt modelId="{239AD9D2-F039-4CE9-9970-2E8363BC5E09}" type="pres">
      <dgm:prSet presAssocID="{1B2F9D89-A0DF-4100-B7B2-611085D2E7E0}" presName="descendantText" presStyleLbl="alignAcc1" presStyleIdx="1" presStyleCnt="6">
        <dgm:presLayoutVars>
          <dgm:bulletEnabled val="1"/>
        </dgm:presLayoutVars>
      </dgm:prSet>
      <dgm:spPr/>
      <dgm:t>
        <a:bodyPr/>
        <a:lstStyle/>
        <a:p>
          <a:endParaRPr lang="ru-RU"/>
        </a:p>
      </dgm:t>
    </dgm:pt>
    <dgm:pt modelId="{5B3D56CD-C934-48F3-819D-C05EF9D81708}" type="pres">
      <dgm:prSet presAssocID="{B1567B82-5246-4CAE-B2C9-8A2070C27E4D}" presName="sp" presStyleCnt="0"/>
      <dgm:spPr/>
    </dgm:pt>
    <dgm:pt modelId="{22F138CE-D61C-4123-8320-168654AEA637}" type="pres">
      <dgm:prSet presAssocID="{A1E76B0C-A5E0-41F3-9F6D-3FCE40A45DDB}" presName="composite" presStyleCnt="0"/>
      <dgm:spPr/>
    </dgm:pt>
    <dgm:pt modelId="{67139871-4650-42FF-B699-023F7FF532D9}" type="pres">
      <dgm:prSet presAssocID="{A1E76B0C-A5E0-41F3-9F6D-3FCE40A45DDB}" presName="parentText" presStyleLbl="alignNode1" presStyleIdx="2" presStyleCnt="6">
        <dgm:presLayoutVars>
          <dgm:chMax val="1"/>
          <dgm:bulletEnabled val="1"/>
        </dgm:presLayoutVars>
      </dgm:prSet>
      <dgm:spPr/>
      <dgm:t>
        <a:bodyPr/>
        <a:lstStyle/>
        <a:p>
          <a:endParaRPr lang="ru-RU"/>
        </a:p>
      </dgm:t>
    </dgm:pt>
    <dgm:pt modelId="{A8A1A9E4-F3A4-49FB-B234-95A418479171}" type="pres">
      <dgm:prSet presAssocID="{A1E76B0C-A5E0-41F3-9F6D-3FCE40A45DDB}" presName="descendantText" presStyleLbl="alignAcc1" presStyleIdx="2" presStyleCnt="6" custAng="0" custLinFactNeighborX="-84" custLinFactNeighborY="-433">
        <dgm:presLayoutVars>
          <dgm:bulletEnabled val="1"/>
        </dgm:presLayoutVars>
      </dgm:prSet>
      <dgm:spPr/>
      <dgm:t>
        <a:bodyPr/>
        <a:lstStyle/>
        <a:p>
          <a:endParaRPr lang="ru-RU"/>
        </a:p>
      </dgm:t>
    </dgm:pt>
    <dgm:pt modelId="{2DE75CEA-A273-451B-978D-517BBA9C058D}" type="pres">
      <dgm:prSet presAssocID="{5F926C54-6DEA-4A4D-AC44-16D11BD3CA0C}" presName="sp" presStyleCnt="0"/>
      <dgm:spPr/>
    </dgm:pt>
    <dgm:pt modelId="{A6025CE1-4059-4FD0-97EF-2D0297CAA7F2}" type="pres">
      <dgm:prSet presAssocID="{09C4A8B5-6F32-44E6-9050-702E8DE099BA}" presName="composite" presStyleCnt="0"/>
      <dgm:spPr/>
    </dgm:pt>
    <dgm:pt modelId="{3AB5CFB8-94A6-4ACD-B3DF-CAC6CB852A2C}" type="pres">
      <dgm:prSet presAssocID="{09C4A8B5-6F32-44E6-9050-702E8DE099BA}" presName="parentText" presStyleLbl="alignNode1" presStyleIdx="3" presStyleCnt="6">
        <dgm:presLayoutVars>
          <dgm:chMax val="1"/>
          <dgm:bulletEnabled val="1"/>
        </dgm:presLayoutVars>
      </dgm:prSet>
      <dgm:spPr/>
      <dgm:t>
        <a:bodyPr/>
        <a:lstStyle/>
        <a:p>
          <a:endParaRPr lang="ru-RU"/>
        </a:p>
      </dgm:t>
    </dgm:pt>
    <dgm:pt modelId="{FF4A65C5-39C6-41AF-83B2-B5E366423755}" type="pres">
      <dgm:prSet presAssocID="{09C4A8B5-6F32-44E6-9050-702E8DE099BA}" presName="descendantText" presStyleLbl="alignAcc1" presStyleIdx="3" presStyleCnt="6">
        <dgm:presLayoutVars>
          <dgm:bulletEnabled val="1"/>
        </dgm:presLayoutVars>
      </dgm:prSet>
      <dgm:spPr/>
      <dgm:t>
        <a:bodyPr/>
        <a:lstStyle/>
        <a:p>
          <a:endParaRPr lang="ru-RU"/>
        </a:p>
      </dgm:t>
    </dgm:pt>
    <dgm:pt modelId="{EE499A9E-76EE-40D5-9660-7D87EF243C9D}" type="pres">
      <dgm:prSet presAssocID="{E2F59847-6B75-4E0B-9314-CEDBBE9163FB}" presName="sp" presStyleCnt="0"/>
      <dgm:spPr/>
    </dgm:pt>
    <dgm:pt modelId="{D9FF4C84-D4DD-4AC4-A478-B0CA893EA3BF}" type="pres">
      <dgm:prSet presAssocID="{5EB055BC-962D-4A6E-81EF-C717F7116E65}" presName="composite" presStyleCnt="0"/>
      <dgm:spPr/>
    </dgm:pt>
    <dgm:pt modelId="{FD262A74-62A9-4FFE-B58C-C03361EA2B00}" type="pres">
      <dgm:prSet presAssocID="{5EB055BC-962D-4A6E-81EF-C717F7116E65}" presName="parentText" presStyleLbl="alignNode1" presStyleIdx="4" presStyleCnt="6">
        <dgm:presLayoutVars>
          <dgm:chMax val="1"/>
          <dgm:bulletEnabled val="1"/>
        </dgm:presLayoutVars>
      </dgm:prSet>
      <dgm:spPr/>
      <dgm:t>
        <a:bodyPr/>
        <a:lstStyle/>
        <a:p>
          <a:endParaRPr lang="ru-RU"/>
        </a:p>
      </dgm:t>
    </dgm:pt>
    <dgm:pt modelId="{7F9C936E-D104-4386-B750-C0B6E16E5A44}" type="pres">
      <dgm:prSet presAssocID="{5EB055BC-962D-4A6E-81EF-C717F7116E65}" presName="descendantText" presStyleLbl="alignAcc1" presStyleIdx="4" presStyleCnt="6">
        <dgm:presLayoutVars>
          <dgm:bulletEnabled val="1"/>
        </dgm:presLayoutVars>
      </dgm:prSet>
      <dgm:spPr/>
      <dgm:t>
        <a:bodyPr/>
        <a:lstStyle/>
        <a:p>
          <a:endParaRPr lang="ru-RU"/>
        </a:p>
      </dgm:t>
    </dgm:pt>
    <dgm:pt modelId="{42DEF169-5A28-4667-B252-2921608F265D}" type="pres">
      <dgm:prSet presAssocID="{F64BBF3E-99AC-4C86-9A03-655CEC5E95C6}" presName="sp" presStyleCnt="0"/>
      <dgm:spPr/>
    </dgm:pt>
    <dgm:pt modelId="{CA159246-B2AD-4E86-851C-E017EC117A8E}" type="pres">
      <dgm:prSet presAssocID="{45F8E162-5DA0-431D-8C59-8069CAB6B8B7}" presName="composite" presStyleCnt="0"/>
      <dgm:spPr/>
    </dgm:pt>
    <dgm:pt modelId="{9348DFD1-92F9-4366-935B-49F058B9C7E2}" type="pres">
      <dgm:prSet presAssocID="{45F8E162-5DA0-431D-8C59-8069CAB6B8B7}" presName="parentText" presStyleLbl="alignNode1" presStyleIdx="5" presStyleCnt="6">
        <dgm:presLayoutVars>
          <dgm:chMax val="1"/>
          <dgm:bulletEnabled val="1"/>
        </dgm:presLayoutVars>
      </dgm:prSet>
      <dgm:spPr/>
      <dgm:t>
        <a:bodyPr/>
        <a:lstStyle/>
        <a:p>
          <a:endParaRPr lang="ru-RU"/>
        </a:p>
      </dgm:t>
    </dgm:pt>
    <dgm:pt modelId="{CAB74505-B1D1-4340-95BE-8A80FE457811}" type="pres">
      <dgm:prSet presAssocID="{45F8E162-5DA0-431D-8C59-8069CAB6B8B7}" presName="descendantText" presStyleLbl="alignAcc1" presStyleIdx="5" presStyleCnt="6">
        <dgm:presLayoutVars>
          <dgm:bulletEnabled val="1"/>
        </dgm:presLayoutVars>
      </dgm:prSet>
      <dgm:spPr/>
      <dgm:t>
        <a:bodyPr/>
        <a:lstStyle/>
        <a:p>
          <a:endParaRPr lang="ru-RU"/>
        </a:p>
      </dgm:t>
    </dgm:pt>
  </dgm:ptLst>
  <dgm:cxnLst>
    <dgm:cxn modelId="{C62A1462-1F86-46F7-B633-51D17597EA30}" srcId="{5CF8F2FB-BEB8-4077-B107-EB168ED77848}" destId="{40216374-7A28-45E5-9A05-6CFAE3623F6B}" srcOrd="0" destOrd="0" parTransId="{6C8D917F-8AD0-47E3-8435-5175D15C0D86}" sibTransId="{0CAF4B54-2C15-4185-813D-0F2DBE299E2E}"/>
    <dgm:cxn modelId="{EF0B3672-AE0A-4D3C-842A-A969DC655159}" srcId="{197F1A31-F40C-4C39-843F-53E8DF74CAEA}" destId="{A1E76B0C-A5E0-41F3-9F6D-3FCE40A45DDB}" srcOrd="2" destOrd="0" parTransId="{9653789C-E125-45B8-AACC-DCD85202F448}" sibTransId="{5F926C54-6DEA-4A4D-AC44-16D11BD3CA0C}"/>
    <dgm:cxn modelId="{2379A372-F1F2-46C7-ABE5-421813B2EA9A}" srcId="{197F1A31-F40C-4C39-843F-53E8DF74CAEA}" destId="{09C4A8B5-6F32-44E6-9050-702E8DE099BA}" srcOrd="3" destOrd="0" parTransId="{54BEB0E5-D9AF-4226-A39B-AB20F2F14289}" sibTransId="{E2F59847-6B75-4E0B-9314-CEDBBE9163FB}"/>
    <dgm:cxn modelId="{63CB0F6C-ABCB-461E-9694-5BDA8709A772}" type="presOf" srcId="{197F1A31-F40C-4C39-843F-53E8DF74CAEA}" destId="{B83EF2DD-CB6A-46DA-A8EB-582F2F21FF6E}" srcOrd="0" destOrd="0" presId="urn:microsoft.com/office/officeart/2005/8/layout/chevron2"/>
    <dgm:cxn modelId="{2FB59083-0E7B-458B-9CA7-A775415D03B6}" type="presOf" srcId="{A44183C2-063C-49DB-9DE6-49EAE376EDBE}" destId="{FF4A65C5-39C6-41AF-83B2-B5E366423755}" srcOrd="0" destOrd="1" presId="urn:microsoft.com/office/officeart/2005/8/layout/chevron2"/>
    <dgm:cxn modelId="{832A22C8-3905-4EC9-B13C-0EF0C07CD675}" type="presOf" srcId="{5EB055BC-962D-4A6E-81EF-C717F7116E65}" destId="{FD262A74-62A9-4FFE-B58C-C03361EA2B00}" srcOrd="0" destOrd="0" presId="urn:microsoft.com/office/officeart/2005/8/layout/chevron2"/>
    <dgm:cxn modelId="{3C23AE63-471D-4706-A276-566769207DAF}" srcId="{5EB055BC-962D-4A6E-81EF-C717F7116E65}" destId="{BB7BC0AF-EF68-40D7-B371-4578783DD8C1}" srcOrd="0" destOrd="0" parTransId="{EE91BC12-76E8-4C0F-B09B-3D0C8D600644}" sibTransId="{BFEC5001-B85A-4EE4-8CEE-04259FB8976A}"/>
    <dgm:cxn modelId="{A7770E5F-9B2D-4285-B7B9-9CC66C6A2898}" srcId="{197F1A31-F40C-4C39-843F-53E8DF74CAEA}" destId="{5CF8F2FB-BEB8-4077-B107-EB168ED77848}" srcOrd="0" destOrd="0" parTransId="{7B5BD3A2-D37D-4505-BA95-14F5E9CDDD29}" sibTransId="{A4EAAB4C-343C-4ADE-9DE3-07C8C416C51F}"/>
    <dgm:cxn modelId="{6DB3C0F4-54AF-4C55-9784-748BA7210042}" srcId="{A1E76B0C-A5E0-41F3-9F6D-3FCE40A45DDB}" destId="{80C62527-9CC7-428E-B301-A654BFEB6817}" srcOrd="1" destOrd="0" parTransId="{CD5AEA6A-D68F-4BA5-AB13-F0A4DF09D445}" sibTransId="{B354C31B-7345-46B7-A6FC-A6C27970D500}"/>
    <dgm:cxn modelId="{849F0CB2-6012-4FAD-B20B-17A8B401831F}" type="presOf" srcId="{3A25A7D2-1674-4F57-8F0F-DF12D1A1626C}" destId="{FF4A65C5-39C6-41AF-83B2-B5E366423755}" srcOrd="0" destOrd="0" presId="urn:microsoft.com/office/officeart/2005/8/layout/chevron2"/>
    <dgm:cxn modelId="{D122BA26-0D9D-4153-9303-FE429E2AB8A7}" srcId="{5EB055BC-962D-4A6E-81EF-C717F7116E65}" destId="{A007866A-D10A-4E7D-8E95-943CDB0FA693}" srcOrd="1" destOrd="0" parTransId="{C9DB7600-82E2-4775-B618-B5C585D90503}" sibTransId="{906102CB-A989-4A85-BCB8-2419EF6BADE4}"/>
    <dgm:cxn modelId="{10F31B32-5420-41A9-87B6-8EFD983855F5}" type="presOf" srcId="{1B2F9D89-A0DF-4100-B7B2-611085D2E7E0}" destId="{95819667-3BC5-4E4F-A75D-27761EB60D14}" srcOrd="0" destOrd="0" presId="urn:microsoft.com/office/officeart/2005/8/layout/chevron2"/>
    <dgm:cxn modelId="{C0CA2601-1DB1-4B2E-BF53-628881F15F26}" type="presOf" srcId="{E5657C79-087F-49CB-8DBB-CD808DC751D2}" destId="{239AD9D2-F039-4CE9-9970-2E8363BC5E09}" srcOrd="0" destOrd="1" presId="urn:microsoft.com/office/officeart/2005/8/layout/chevron2"/>
    <dgm:cxn modelId="{9B8EB554-3A17-4A70-A570-B1A5265ED5A2}" type="presOf" srcId="{A007866A-D10A-4E7D-8E95-943CDB0FA693}" destId="{7F9C936E-D104-4386-B750-C0B6E16E5A44}" srcOrd="0" destOrd="1" presId="urn:microsoft.com/office/officeart/2005/8/layout/chevron2"/>
    <dgm:cxn modelId="{44263A0B-6F82-4547-A6F1-04D6187FA64B}" type="presOf" srcId="{438C2062-0D5E-47B9-B10E-586716E63BDE}" destId="{A8A1A9E4-F3A4-49FB-B234-95A418479171}" srcOrd="0" destOrd="0" presId="urn:microsoft.com/office/officeart/2005/8/layout/chevron2"/>
    <dgm:cxn modelId="{963C4648-424B-4042-B778-8052E69B27CB}" srcId="{197F1A31-F40C-4C39-843F-53E8DF74CAEA}" destId="{5EB055BC-962D-4A6E-81EF-C717F7116E65}" srcOrd="4" destOrd="0" parTransId="{95E1D601-4F6C-4714-B694-3087E3D2E630}" sibTransId="{F64BBF3E-99AC-4C86-9A03-655CEC5E95C6}"/>
    <dgm:cxn modelId="{4C690F86-97C6-4483-8EB1-9098A9331860}" srcId="{5CF8F2FB-BEB8-4077-B107-EB168ED77848}" destId="{DB68292D-FBD8-4184-8696-0DAB1B00A532}" srcOrd="1" destOrd="0" parTransId="{B386362C-D9EA-4AE9-A860-A9C0412A87E4}" sibTransId="{54E368E7-59C3-47A5-87C0-3EECE316787B}"/>
    <dgm:cxn modelId="{9D375901-2C39-4098-ABEF-C9FE0466CA40}" type="presOf" srcId="{45F8E162-5DA0-431D-8C59-8069CAB6B8B7}" destId="{9348DFD1-92F9-4366-935B-49F058B9C7E2}" srcOrd="0" destOrd="0" presId="urn:microsoft.com/office/officeart/2005/8/layout/chevron2"/>
    <dgm:cxn modelId="{ED625704-A4E7-4F56-A54B-EB61FEEE1AD8}" srcId="{197F1A31-F40C-4C39-843F-53E8DF74CAEA}" destId="{1B2F9D89-A0DF-4100-B7B2-611085D2E7E0}" srcOrd="1" destOrd="0" parTransId="{B2563DF0-105D-462A-982E-9136DD28210C}" sibTransId="{B1567B82-5246-4CAE-B2C9-8A2070C27E4D}"/>
    <dgm:cxn modelId="{55E13214-8B28-40CE-9805-9C722E2A7EF7}" type="presOf" srcId="{DB68292D-FBD8-4184-8696-0DAB1B00A532}" destId="{DD2D479F-A810-40B6-92F4-B30694BE3C31}" srcOrd="0" destOrd="1" presId="urn:microsoft.com/office/officeart/2005/8/layout/chevron2"/>
    <dgm:cxn modelId="{53D4BBF8-88B4-4E66-A89F-E8DFAE3350DB}" srcId="{1B2F9D89-A0DF-4100-B7B2-611085D2E7E0}" destId="{91BD9593-65DF-4599-88E5-70DA70EB4E85}" srcOrd="0" destOrd="0" parTransId="{B32129A1-3957-4484-8D9E-488B8696DFDF}" sibTransId="{3047FCD2-7967-4A47-ACA9-12206E32F82E}"/>
    <dgm:cxn modelId="{16CD2CA0-A55E-4DE3-9689-40AFC5472790}" srcId="{197F1A31-F40C-4C39-843F-53E8DF74CAEA}" destId="{45F8E162-5DA0-431D-8C59-8069CAB6B8B7}" srcOrd="5" destOrd="0" parTransId="{49FCE659-CA99-4921-A16C-BF526A2A13F2}" sibTransId="{19AFE51A-0222-4F52-B402-A8A36EA03803}"/>
    <dgm:cxn modelId="{0556088D-F518-49C8-AF95-93C10F35C962}" type="presOf" srcId="{40216374-7A28-45E5-9A05-6CFAE3623F6B}" destId="{DD2D479F-A810-40B6-92F4-B30694BE3C31}" srcOrd="0" destOrd="0" presId="urn:microsoft.com/office/officeart/2005/8/layout/chevron2"/>
    <dgm:cxn modelId="{F7C31CB9-5F88-489A-A987-FDE13AA9C0BB}" srcId="{45F8E162-5DA0-431D-8C59-8069CAB6B8B7}" destId="{B60CD265-BE0F-4B0D-B1FE-354A21A851FA}" srcOrd="0" destOrd="0" parTransId="{56DECA49-6960-4789-ACCF-A6F49071AF1B}" sibTransId="{32442300-E20C-4622-AACB-125F69864B14}"/>
    <dgm:cxn modelId="{A452BC18-B3E8-4050-9A29-A9C4A51FB6DE}" srcId="{09C4A8B5-6F32-44E6-9050-702E8DE099BA}" destId="{3A25A7D2-1674-4F57-8F0F-DF12D1A1626C}" srcOrd="0" destOrd="0" parTransId="{E63DA2D7-7D38-4514-AC30-27915BCFDFC6}" sibTransId="{6E2787AD-60B0-4CFA-A8E5-B3FB0F35AFC6}"/>
    <dgm:cxn modelId="{CFBC3AB0-86DA-4E7F-870E-2528C5046A53}" type="presOf" srcId="{09C4A8B5-6F32-44E6-9050-702E8DE099BA}" destId="{3AB5CFB8-94A6-4ACD-B3DF-CAC6CB852A2C}" srcOrd="0" destOrd="0" presId="urn:microsoft.com/office/officeart/2005/8/layout/chevron2"/>
    <dgm:cxn modelId="{607F64A5-0D8B-4F2F-A7A3-41A06459E677}" type="presOf" srcId="{BB7BC0AF-EF68-40D7-B371-4578783DD8C1}" destId="{7F9C936E-D104-4386-B750-C0B6E16E5A44}" srcOrd="0" destOrd="0" presId="urn:microsoft.com/office/officeart/2005/8/layout/chevron2"/>
    <dgm:cxn modelId="{CAFD2A6D-D93B-4772-9733-D0959C3F44DE}" srcId="{A1E76B0C-A5E0-41F3-9F6D-3FCE40A45DDB}" destId="{438C2062-0D5E-47B9-B10E-586716E63BDE}" srcOrd="0" destOrd="0" parTransId="{1D80827A-DAB0-4DC6-AB41-459FC4056D66}" sibTransId="{6C132C3B-1262-408F-B52B-3E6540762E59}"/>
    <dgm:cxn modelId="{12CB81A3-183F-48BC-B76A-8D4BB9DB1B5F}" type="presOf" srcId="{80C62527-9CC7-428E-B301-A654BFEB6817}" destId="{A8A1A9E4-F3A4-49FB-B234-95A418479171}" srcOrd="0" destOrd="1" presId="urn:microsoft.com/office/officeart/2005/8/layout/chevron2"/>
    <dgm:cxn modelId="{54795F69-C15E-4ECE-A2CC-6F80371C8D18}" srcId="{09C4A8B5-6F32-44E6-9050-702E8DE099BA}" destId="{A44183C2-063C-49DB-9DE6-49EAE376EDBE}" srcOrd="1" destOrd="0" parTransId="{3686A948-ABFF-413E-A800-1F631E80289D}" sibTransId="{F7675A25-ADC8-4D28-9738-F700A1905BBE}"/>
    <dgm:cxn modelId="{2450A624-9D51-409A-9343-8E2BD4E898E0}" type="presOf" srcId="{5CF8F2FB-BEB8-4077-B107-EB168ED77848}" destId="{A828F7B4-7879-4579-88DC-D3A6FED2D1FC}" srcOrd="0" destOrd="0" presId="urn:microsoft.com/office/officeart/2005/8/layout/chevron2"/>
    <dgm:cxn modelId="{F52238A8-1F46-4061-BD94-C617E6615F44}" type="presOf" srcId="{91BD9593-65DF-4599-88E5-70DA70EB4E85}" destId="{239AD9D2-F039-4CE9-9970-2E8363BC5E09}" srcOrd="0" destOrd="0" presId="urn:microsoft.com/office/officeart/2005/8/layout/chevron2"/>
    <dgm:cxn modelId="{03024E0B-0C54-4899-AE08-6A6435DF9A88}" type="presOf" srcId="{A1E76B0C-A5E0-41F3-9F6D-3FCE40A45DDB}" destId="{67139871-4650-42FF-B699-023F7FF532D9}" srcOrd="0" destOrd="0" presId="urn:microsoft.com/office/officeart/2005/8/layout/chevron2"/>
    <dgm:cxn modelId="{C1E42A0E-B953-41B4-9A43-AE9A73BD829A}" type="presOf" srcId="{B60CD265-BE0F-4B0D-B1FE-354A21A851FA}" destId="{CAB74505-B1D1-4340-95BE-8A80FE457811}" srcOrd="0" destOrd="0" presId="urn:microsoft.com/office/officeart/2005/8/layout/chevron2"/>
    <dgm:cxn modelId="{EE69EC0C-247E-44E6-BAAB-7A9834832369}" srcId="{1B2F9D89-A0DF-4100-B7B2-611085D2E7E0}" destId="{E5657C79-087F-49CB-8DBB-CD808DC751D2}" srcOrd="1" destOrd="0" parTransId="{C13BD1D2-C48D-4EDB-A4F4-2A50EB489D2B}" sibTransId="{6D0B57FA-4524-4730-9791-2E00DB138516}"/>
    <dgm:cxn modelId="{AFCA4F78-0970-4062-880E-A9DFB5BBC4F6}" type="presParOf" srcId="{B83EF2DD-CB6A-46DA-A8EB-582F2F21FF6E}" destId="{DCD61825-686E-41F1-BC92-DC06CF6B4E78}" srcOrd="0" destOrd="0" presId="urn:microsoft.com/office/officeart/2005/8/layout/chevron2"/>
    <dgm:cxn modelId="{F0B3F6D1-93E8-46A2-A333-3D1D7EA65F2A}" type="presParOf" srcId="{DCD61825-686E-41F1-BC92-DC06CF6B4E78}" destId="{A828F7B4-7879-4579-88DC-D3A6FED2D1FC}" srcOrd="0" destOrd="0" presId="urn:microsoft.com/office/officeart/2005/8/layout/chevron2"/>
    <dgm:cxn modelId="{B5B28573-A655-4900-A0BD-147D3B54B6F8}" type="presParOf" srcId="{DCD61825-686E-41F1-BC92-DC06CF6B4E78}" destId="{DD2D479F-A810-40B6-92F4-B30694BE3C31}" srcOrd="1" destOrd="0" presId="urn:microsoft.com/office/officeart/2005/8/layout/chevron2"/>
    <dgm:cxn modelId="{8A1F764E-4401-4CED-ADD9-5ACE8A38A362}" type="presParOf" srcId="{B83EF2DD-CB6A-46DA-A8EB-582F2F21FF6E}" destId="{30F75C7B-A0B3-4962-9030-F014AC7E8D32}" srcOrd="1" destOrd="0" presId="urn:microsoft.com/office/officeart/2005/8/layout/chevron2"/>
    <dgm:cxn modelId="{F8D605DE-D08C-45FE-B6C8-C9EBC6A60890}" type="presParOf" srcId="{B83EF2DD-CB6A-46DA-A8EB-582F2F21FF6E}" destId="{18F621BB-9F07-444B-B1C5-3318D60DEA6F}" srcOrd="2" destOrd="0" presId="urn:microsoft.com/office/officeart/2005/8/layout/chevron2"/>
    <dgm:cxn modelId="{7150597F-D5D1-473C-A04D-54F860F94915}" type="presParOf" srcId="{18F621BB-9F07-444B-B1C5-3318D60DEA6F}" destId="{95819667-3BC5-4E4F-A75D-27761EB60D14}" srcOrd="0" destOrd="0" presId="urn:microsoft.com/office/officeart/2005/8/layout/chevron2"/>
    <dgm:cxn modelId="{A2A96279-5E8F-45B1-A0C9-9C3BB2BDC180}" type="presParOf" srcId="{18F621BB-9F07-444B-B1C5-3318D60DEA6F}" destId="{239AD9D2-F039-4CE9-9970-2E8363BC5E09}" srcOrd="1" destOrd="0" presId="urn:microsoft.com/office/officeart/2005/8/layout/chevron2"/>
    <dgm:cxn modelId="{8A196BF4-75D9-4DBA-A4FC-F25B719B47A6}" type="presParOf" srcId="{B83EF2DD-CB6A-46DA-A8EB-582F2F21FF6E}" destId="{5B3D56CD-C934-48F3-819D-C05EF9D81708}" srcOrd="3" destOrd="0" presId="urn:microsoft.com/office/officeart/2005/8/layout/chevron2"/>
    <dgm:cxn modelId="{A2983D48-884F-4D85-8B0D-012DBADF7694}" type="presParOf" srcId="{B83EF2DD-CB6A-46DA-A8EB-582F2F21FF6E}" destId="{22F138CE-D61C-4123-8320-168654AEA637}" srcOrd="4" destOrd="0" presId="urn:microsoft.com/office/officeart/2005/8/layout/chevron2"/>
    <dgm:cxn modelId="{98AE3F63-2311-4F98-85CD-6528B5E4FCB6}" type="presParOf" srcId="{22F138CE-D61C-4123-8320-168654AEA637}" destId="{67139871-4650-42FF-B699-023F7FF532D9}" srcOrd="0" destOrd="0" presId="urn:microsoft.com/office/officeart/2005/8/layout/chevron2"/>
    <dgm:cxn modelId="{0BAD1B0C-FC4B-44D9-90FB-B9337F00D780}" type="presParOf" srcId="{22F138CE-D61C-4123-8320-168654AEA637}" destId="{A8A1A9E4-F3A4-49FB-B234-95A418479171}" srcOrd="1" destOrd="0" presId="urn:microsoft.com/office/officeart/2005/8/layout/chevron2"/>
    <dgm:cxn modelId="{87775AFE-C073-4244-8176-41A195C2D1C5}" type="presParOf" srcId="{B83EF2DD-CB6A-46DA-A8EB-582F2F21FF6E}" destId="{2DE75CEA-A273-451B-978D-517BBA9C058D}" srcOrd="5" destOrd="0" presId="urn:microsoft.com/office/officeart/2005/8/layout/chevron2"/>
    <dgm:cxn modelId="{A8529737-06AE-4821-8608-93BDC99171FB}" type="presParOf" srcId="{B83EF2DD-CB6A-46DA-A8EB-582F2F21FF6E}" destId="{A6025CE1-4059-4FD0-97EF-2D0297CAA7F2}" srcOrd="6" destOrd="0" presId="urn:microsoft.com/office/officeart/2005/8/layout/chevron2"/>
    <dgm:cxn modelId="{6AA280A4-8CBC-4C38-A238-8D2156B2ADA1}" type="presParOf" srcId="{A6025CE1-4059-4FD0-97EF-2D0297CAA7F2}" destId="{3AB5CFB8-94A6-4ACD-B3DF-CAC6CB852A2C}" srcOrd="0" destOrd="0" presId="urn:microsoft.com/office/officeart/2005/8/layout/chevron2"/>
    <dgm:cxn modelId="{10D59080-024D-44CA-8DB8-171DEA33849B}" type="presParOf" srcId="{A6025CE1-4059-4FD0-97EF-2D0297CAA7F2}" destId="{FF4A65C5-39C6-41AF-83B2-B5E366423755}" srcOrd="1" destOrd="0" presId="urn:microsoft.com/office/officeart/2005/8/layout/chevron2"/>
    <dgm:cxn modelId="{0A2F4426-176B-46CE-B1C7-CC8227CD86F2}" type="presParOf" srcId="{B83EF2DD-CB6A-46DA-A8EB-582F2F21FF6E}" destId="{EE499A9E-76EE-40D5-9660-7D87EF243C9D}" srcOrd="7" destOrd="0" presId="urn:microsoft.com/office/officeart/2005/8/layout/chevron2"/>
    <dgm:cxn modelId="{306333A6-9475-43AE-9BE3-6BDC95E3E8E3}" type="presParOf" srcId="{B83EF2DD-CB6A-46DA-A8EB-582F2F21FF6E}" destId="{D9FF4C84-D4DD-4AC4-A478-B0CA893EA3BF}" srcOrd="8" destOrd="0" presId="urn:microsoft.com/office/officeart/2005/8/layout/chevron2"/>
    <dgm:cxn modelId="{2FB5B38F-F97D-48D7-AD8D-E2E8A0F48096}" type="presParOf" srcId="{D9FF4C84-D4DD-4AC4-A478-B0CA893EA3BF}" destId="{FD262A74-62A9-4FFE-B58C-C03361EA2B00}" srcOrd="0" destOrd="0" presId="urn:microsoft.com/office/officeart/2005/8/layout/chevron2"/>
    <dgm:cxn modelId="{E1A7A5DB-4B69-4A9A-A672-96BFACF78120}" type="presParOf" srcId="{D9FF4C84-D4DD-4AC4-A478-B0CA893EA3BF}" destId="{7F9C936E-D104-4386-B750-C0B6E16E5A44}" srcOrd="1" destOrd="0" presId="urn:microsoft.com/office/officeart/2005/8/layout/chevron2"/>
    <dgm:cxn modelId="{CD71E2CC-B708-4C7D-96E7-63BF2DD98CDD}" type="presParOf" srcId="{B83EF2DD-CB6A-46DA-A8EB-582F2F21FF6E}" destId="{42DEF169-5A28-4667-B252-2921608F265D}" srcOrd="9" destOrd="0" presId="urn:microsoft.com/office/officeart/2005/8/layout/chevron2"/>
    <dgm:cxn modelId="{3438C8C1-C059-4E10-BBDC-8D865EFBE059}" type="presParOf" srcId="{B83EF2DD-CB6A-46DA-A8EB-582F2F21FF6E}" destId="{CA159246-B2AD-4E86-851C-E017EC117A8E}" srcOrd="10" destOrd="0" presId="urn:microsoft.com/office/officeart/2005/8/layout/chevron2"/>
    <dgm:cxn modelId="{97ABF205-193C-4156-B62F-204FA18F634B}" type="presParOf" srcId="{CA159246-B2AD-4E86-851C-E017EC117A8E}" destId="{9348DFD1-92F9-4366-935B-49F058B9C7E2}" srcOrd="0" destOrd="0" presId="urn:microsoft.com/office/officeart/2005/8/layout/chevron2"/>
    <dgm:cxn modelId="{D38E719C-74A4-4188-B313-DB0C20D271AF}" type="presParOf" srcId="{CA159246-B2AD-4E86-851C-E017EC117A8E}" destId="{CAB74505-B1D1-4340-95BE-8A80FE45781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7F1A31-F40C-4C39-843F-53E8DF74CAE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5CF8F2FB-BEB8-4077-B107-EB168ED77848}">
      <dgm:prSet phldrT="[Текст]" custT="1"/>
      <dgm:spPr/>
      <dgm:t>
        <a:bodyPr/>
        <a:lstStyle/>
        <a:p>
          <a:r>
            <a:rPr lang="en-US" sz="1400" dirty="0"/>
            <a:t>min </a:t>
          </a:r>
          <a:r>
            <a:rPr lang="ru-RU" sz="1400" dirty="0" smtClean="0"/>
            <a:t>2</a:t>
          </a:r>
          <a:r>
            <a:rPr lang="en-US" sz="1400" dirty="0" smtClean="0"/>
            <a:t>0 </a:t>
          </a:r>
          <a:r>
            <a:rPr lang="ru-RU" sz="1400" dirty="0"/>
            <a:t>дней</a:t>
          </a:r>
        </a:p>
      </dgm:t>
    </dgm:pt>
    <dgm:pt modelId="{7B5BD3A2-D37D-4505-BA95-14F5E9CDDD29}" type="parTrans" cxnId="{A7770E5F-9B2D-4285-B7B9-9CC66C6A2898}">
      <dgm:prSet/>
      <dgm:spPr/>
      <dgm:t>
        <a:bodyPr/>
        <a:lstStyle/>
        <a:p>
          <a:endParaRPr lang="ru-RU"/>
        </a:p>
      </dgm:t>
    </dgm:pt>
    <dgm:pt modelId="{A4EAAB4C-343C-4ADE-9DE3-07C8C416C51F}" type="sibTrans" cxnId="{A7770E5F-9B2D-4285-B7B9-9CC66C6A2898}">
      <dgm:prSet/>
      <dgm:spPr/>
      <dgm:t>
        <a:bodyPr/>
        <a:lstStyle/>
        <a:p>
          <a:endParaRPr lang="ru-RU"/>
        </a:p>
      </dgm:t>
    </dgm:pt>
    <dgm:pt modelId="{40216374-7A28-45E5-9A05-6CFAE3623F6B}">
      <dgm:prSet phldrT="[Текст]" custT="1"/>
      <dgm:spPr/>
      <dgm:t>
        <a:bodyPr/>
        <a:lstStyle/>
        <a:p>
          <a:r>
            <a:rPr lang="ru-RU" sz="1600" b="1" dirty="0"/>
            <a:t>Публикация и размещение извещения на сайте (</a:t>
          </a:r>
          <a:r>
            <a:rPr lang="ru-RU" sz="1600" b="1" dirty="0" smtClean="0"/>
            <a:t>ст.57</a:t>
          </a:r>
          <a:endParaRPr lang="ru-RU" sz="1600" b="1" dirty="0"/>
        </a:p>
      </dgm:t>
    </dgm:pt>
    <dgm:pt modelId="{6C8D917F-8AD0-47E3-8435-5175D15C0D86}" type="parTrans" cxnId="{C62A1462-1F86-46F7-B633-51D17597EA30}">
      <dgm:prSet/>
      <dgm:spPr/>
      <dgm:t>
        <a:bodyPr/>
        <a:lstStyle/>
        <a:p>
          <a:endParaRPr lang="ru-RU"/>
        </a:p>
      </dgm:t>
    </dgm:pt>
    <dgm:pt modelId="{0CAF4B54-2C15-4185-813D-0F2DBE299E2E}" type="sibTrans" cxnId="{C62A1462-1F86-46F7-B633-51D17597EA30}">
      <dgm:prSet/>
      <dgm:spPr/>
      <dgm:t>
        <a:bodyPr/>
        <a:lstStyle/>
        <a:p>
          <a:endParaRPr lang="ru-RU"/>
        </a:p>
      </dgm:t>
    </dgm:pt>
    <dgm:pt modelId="{1B2F9D89-A0DF-4100-B7B2-611085D2E7E0}">
      <dgm:prSet phldrT="[Текст]" custT="1"/>
      <dgm:spPr/>
      <dgm:t>
        <a:bodyPr/>
        <a:lstStyle/>
        <a:p>
          <a:r>
            <a:rPr lang="ru-RU" sz="1400" dirty="0" smtClean="0"/>
            <a:t> </a:t>
          </a:r>
          <a:endParaRPr lang="ru-RU" sz="1400" dirty="0"/>
        </a:p>
      </dgm:t>
    </dgm:pt>
    <dgm:pt modelId="{B2563DF0-105D-462A-982E-9136DD28210C}" type="parTrans" cxnId="{ED625704-A4E7-4F56-A54B-EB61FEEE1AD8}">
      <dgm:prSet/>
      <dgm:spPr/>
      <dgm:t>
        <a:bodyPr/>
        <a:lstStyle/>
        <a:p>
          <a:endParaRPr lang="ru-RU"/>
        </a:p>
      </dgm:t>
    </dgm:pt>
    <dgm:pt modelId="{B1567B82-5246-4CAE-B2C9-8A2070C27E4D}" type="sibTrans" cxnId="{ED625704-A4E7-4F56-A54B-EB61FEEE1AD8}">
      <dgm:prSet/>
      <dgm:spPr/>
      <dgm:t>
        <a:bodyPr/>
        <a:lstStyle/>
        <a:p>
          <a:endParaRPr lang="ru-RU"/>
        </a:p>
      </dgm:t>
    </dgm:pt>
    <dgm:pt modelId="{DB68292D-FBD8-4184-8696-0DAB1B00A532}">
      <dgm:prSet phldrT="[Текст]" custT="1"/>
      <dgm:spPr/>
      <dgm:t>
        <a:bodyPr/>
        <a:lstStyle/>
        <a:p>
          <a:r>
            <a:rPr lang="ru-RU" sz="1600" b="1" dirty="0"/>
            <a:t>Подготовка и прием </a:t>
          </a:r>
          <a:r>
            <a:rPr lang="ru-RU" sz="1600" b="1" dirty="0" smtClean="0"/>
            <a:t>заявок (без указания цены)</a:t>
          </a:r>
          <a:endParaRPr lang="ru-RU" sz="1600" b="1" dirty="0"/>
        </a:p>
      </dgm:t>
    </dgm:pt>
    <dgm:pt modelId="{B386362C-D9EA-4AE9-A860-A9C0412A87E4}" type="parTrans" cxnId="{4C690F86-97C6-4483-8EB1-9098A9331860}">
      <dgm:prSet/>
      <dgm:spPr/>
      <dgm:t>
        <a:bodyPr/>
        <a:lstStyle/>
        <a:p>
          <a:endParaRPr lang="ru-RU"/>
        </a:p>
      </dgm:t>
    </dgm:pt>
    <dgm:pt modelId="{54E368E7-59C3-47A5-87C0-3EECE316787B}" type="sibTrans" cxnId="{4C690F86-97C6-4483-8EB1-9098A9331860}">
      <dgm:prSet/>
      <dgm:spPr/>
      <dgm:t>
        <a:bodyPr/>
        <a:lstStyle/>
        <a:p>
          <a:endParaRPr lang="ru-RU"/>
        </a:p>
      </dgm:t>
    </dgm:pt>
    <dgm:pt modelId="{91BD9593-65DF-4599-88E5-70DA70EB4E85}">
      <dgm:prSet custT="1"/>
      <dgm:spPr/>
      <dgm:t>
        <a:bodyPr/>
        <a:lstStyle/>
        <a:p>
          <a:r>
            <a:rPr lang="ru-RU" sz="1600" b="1" dirty="0"/>
            <a:t>Вскрытие конвертов (</a:t>
          </a:r>
          <a:r>
            <a:rPr lang="ru-RU" sz="1600" b="1" dirty="0" smtClean="0"/>
            <a:t>ст.52)</a:t>
          </a:r>
          <a:endParaRPr lang="ru-RU" sz="1600" b="1" dirty="0"/>
        </a:p>
      </dgm:t>
    </dgm:pt>
    <dgm:pt modelId="{B32129A1-3957-4484-8D9E-488B8696DFDF}" type="parTrans" cxnId="{53D4BBF8-88B4-4E66-A89F-E8DFAE3350DB}">
      <dgm:prSet/>
      <dgm:spPr/>
      <dgm:t>
        <a:bodyPr/>
        <a:lstStyle/>
        <a:p>
          <a:endParaRPr lang="ru-RU"/>
        </a:p>
      </dgm:t>
    </dgm:pt>
    <dgm:pt modelId="{3047FCD2-7967-4A47-ACA9-12206E32F82E}" type="sibTrans" cxnId="{53D4BBF8-88B4-4E66-A89F-E8DFAE3350DB}">
      <dgm:prSet/>
      <dgm:spPr/>
      <dgm:t>
        <a:bodyPr/>
        <a:lstStyle/>
        <a:p>
          <a:endParaRPr lang="ru-RU"/>
        </a:p>
      </dgm:t>
    </dgm:pt>
    <dgm:pt modelId="{A1E76B0C-A5E0-41F3-9F6D-3FCE40A45DDB}">
      <dgm:prSet custT="1"/>
      <dgm:spPr/>
      <dgm:t>
        <a:bodyPr/>
        <a:lstStyle/>
        <a:p>
          <a:r>
            <a:rPr lang="en-US" sz="1400" dirty="0" smtClean="0"/>
            <a:t>Max</a:t>
          </a:r>
          <a:r>
            <a:rPr lang="ru-RU" sz="1400" dirty="0" smtClean="0"/>
            <a:t> 20раб.</a:t>
          </a:r>
          <a:r>
            <a:rPr lang="en-US" sz="1400" dirty="0" smtClean="0"/>
            <a:t>  </a:t>
          </a:r>
          <a:r>
            <a:rPr lang="ru-RU" sz="1400" dirty="0"/>
            <a:t>дней</a:t>
          </a:r>
        </a:p>
      </dgm:t>
    </dgm:pt>
    <dgm:pt modelId="{9653789C-E125-45B8-AACC-DCD85202F448}" type="parTrans" cxnId="{EF0B3672-AE0A-4D3C-842A-A969DC655159}">
      <dgm:prSet/>
      <dgm:spPr/>
      <dgm:t>
        <a:bodyPr/>
        <a:lstStyle/>
        <a:p>
          <a:endParaRPr lang="ru-RU"/>
        </a:p>
      </dgm:t>
    </dgm:pt>
    <dgm:pt modelId="{5F926C54-6DEA-4A4D-AC44-16D11BD3CA0C}" type="sibTrans" cxnId="{EF0B3672-AE0A-4D3C-842A-A969DC655159}">
      <dgm:prSet/>
      <dgm:spPr/>
      <dgm:t>
        <a:bodyPr/>
        <a:lstStyle/>
        <a:p>
          <a:endParaRPr lang="ru-RU"/>
        </a:p>
      </dgm:t>
    </dgm:pt>
    <dgm:pt modelId="{5EB055BC-962D-4A6E-81EF-C717F7116E65}">
      <dgm:prSet custT="1"/>
      <dgm:spPr/>
      <dgm:t>
        <a:bodyPr/>
        <a:lstStyle/>
        <a:p>
          <a:r>
            <a:rPr lang="en-US" sz="1400" dirty="0"/>
            <a:t>min 10 </a:t>
          </a:r>
        </a:p>
        <a:p>
          <a:r>
            <a:rPr lang="en-US" sz="1400" dirty="0"/>
            <a:t>max 20</a:t>
          </a:r>
          <a:endParaRPr lang="ru-RU" sz="1400" dirty="0"/>
        </a:p>
      </dgm:t>
    </dgm:pt>
    <dgm:pt modelId="{95E1D601-4F6C-4714-B694-3087E3D2E630}" type="parTrans" cxnId="{963C4648-424B-4042-B778-8052E69B27CB}">
      <dgm:prSet/>
      <dgm:spPr/>
      <dgm:t>
        <a:bodyPr/>
        <a:lstStyle/>
        <a:p>
          <a:endParaRPr lang="ru-RU"/>
        </a:p>
      </dgm:t>
    </dgm:pt>
    <dgm:pt modelId="{F64BBF3E-99AC-4C86-9A03-655CEC5E95C6}" type="sibTrans" cxnId="{963C4648-424B-4042-B778-8052E69B27CB}">
      <dgm:prSet/>
      <dgm:spPr/>
      <dgm:t>
        <a:bodyPr/>
        <a:lstStyle/>
        <a:p>
          <a:endParaRPr lang="ru-RU"/>
        </a:p>
      </dgm:t>
    </dgm:pt>
    <dgm:pt modelId="{BB7BC0AF-EF68-40D7-B371-4578783DD8C1}">
      <dgm:prSet/>
      <dgm:spPr/>
      <dgm:t>
        <a:bodyPr/>
        <a:lstStyle/>
        <a:p>
          <a:r>
            <a:rPr lang="ru-RU" b="1" dirty="0" smtClean="0"/>
            <a:t>Ожидание жалоб. Подписание </a:t>
          </a:r>
          <a:r>
            <a:rPr lang="ru-RU" b="1" dirty="0"/>
            <a:t>контракта (</a:t>
          </a:r>
          <a:r>
            <a:rPr lang="ru-RU" b="1" dirty="0" smtClean="0"/>
            <a:t>ст.54)</a:t>
          </a:r>
          <a:endParaRPr lang="ru-RU" b="1" dirty="0"/>
        </a:p>
      </dgm:t>
    </dgm:pt>
    <dgm:pt modelId="{EE91BC12-76E8-4C0F-B09B-3D0C8D600644}" type="parTrans" cxnId="{3C23AE63-471D-4706-A276-566769207DAF}">
      <dgm:prSet/>
      <dgm:spPr/>
      <dgm:t>
        <a:bodyPr/>
        <a:lstStyle/>
        <a:p>
          <a:endParaRPr lang="ru-RU"/>
        </a:p>
      </dgm:t>
    </dgm:pt>
    <dgm:pt modelId="{BFEC5001-B85A-4EE4-8CEE-04259FB8976A}" type="sibTrans" cxnId="{3C23AE63-471D-4706-A276-566769207DAF}">
      <dgm:prSet/>
      <dgm:spPr/>
      <dgm:t>
        <a:bodyPr/>
        <a:lstStyle/>
        <a:p>
          <a:endParaRPr lang="ru-RU"/>
        </a:p>
      </dgm:t>
    </dgm:pt>
    <dgm:pt modelId="{45F8E162-5DA0-431D-8C59-8069CAB6B8B7}">
      <dgm:prSet custT="1"/>
      <dgm:spPr/>
      <dgm:t>
        <a:bodyPr/>
        <a:lstStyle/>
        <a:p>
          <a:r>
            <a:rPr lang="ru-RU" sz="1200" dirty="0"/>
            <a:t>в  </a:t>
          </a:r>
          <a:r>
            <a:rPr lang="ru-RU" sz="1100" dirty="0"/>
            <a:t>течение 3 рабочих дней</a:t>
          </a:r>
        </a:p>
      </dgm:t>
    </dgm:pt>
    <dgm:pt modelId="{49FCE659-CA99-4921-A16C-BF526A2A13F2}" type="parTrans" cxnId="{16CD2CA0-A55E-4DE3-9689-40AFC5472790}">
      <dgm:prSet/>
      <dgm:spPr/>
      <dgm:t>
        <a:bodyPr/>
        <a:lstStyle/>
        <a:p>
          <a:endParaRPr lang="ru-RU"/>
        </a:p>
      </dgm:t>
    </dgm:pt>
    <dgm:pt modelId="{19AFE51A-0222-4F52-B402-A8A36EA03803}" type="sibTrans" cxnId="{16CD2CA0-A55E-4DE3-9689-40AFC5472790}">
      <dgm:prSet/>
      <dgm:spPr/>
      <dgm:t>
        <a:bodyPr/>
        <a:lstStyle/>
        <a:p>
          <a:endParaRPr lang="ru-RU"/>
        </a:p>
      </dgm:t>
    </dgm:pt>
    <dgm:pt modelId="{B60CD265-BE0F-4B0D-B1FE-354A21A851FA}">
      <dgm:prSet/>
      <dgm:spPr/>
      <dgm:t>
        <a:bodyPr/>
        <a:lstStyle/>
        <a:p>
          <a:r>
            <a:rPr lang="ru-RU" b="1" dirty="0"/>
            <a:t>Направление сведений в реестр контрактов (</a:t>
          </a:r>
          <a:r>
            <a:rPr lang="ru-RU" b="1" dirty="0" smtClean="0"/>
            <a:t>ст.103)</a:t>
          </a:r>
          <a:endParaRPr lang="ru-RU" b="1" dirty="0"/>
        </a:p>
      </dgm:t>
    </dgm:pt>
    <dgm:pt modelId="{56DECA49-6960-4789-ACCF-A6F49071AF1B}" type="parTrans" cxnId="{F7C31CB9-5F88-489A-A987-FDE13AA9C0BB}">
      <dgm:prSet/>
      <dgm:spPr/>
      <dgm:t>
        <a:bodyPr/>
        <a:lstStyle/>
        <a:p>
          <a:endParaRPr lang="ru-RU"/>
        </a:p>
      </dgm:t>
    </dgm:pt>
    <dgm:pt modelId="{32442300-E20C-4622-AACB-125F69864B14}" type="sibTrans" cxnId="{F7C31CB9-5F88-489A-A987-FDE13AA9C0BB}">
      <dgm:prSet/>
      <dgm:spPr/>
      <dgm:t>
        <a:bodyPr/>
        <a:lstStyle/>
        <a:p>
          <a:endParaRPr lang="ru-RU"/>
        </a:p>
      </dgm:t>
    </dgm:pt>
    <dgm:pt modelId="{E5657C79-087F-49CB-8DBB-CD808DC751D2}">
      <dgm:prSet custT="1"/>
      <dgm:spPr/>
      <dgm:t>
        <a:bodyPr/>
        <a:lstStyle/>
        <a:p>
          <a:r>
            <a:rPr lang="ru-RU" sz="1600" b="1" dirty="0" smtClean="0"/>
            <a:t>Протокол</a:t>
          </a:r>
          <a:endParaRPr lang="ru-RU" sz="1600" b="1" dirty="0"/>
        </a:p>
      </dgm:t>
    </dgm:pt>
    <dgm:pt modelId="{C13BD1D2-C48D-4EDB-A4F4-2A50EB489D2B}" type="parTrans" cxnId="{EE69EC0C-247E-44E6-BAAB-7A9834832369}">
      <dgm:prSet/>
      <dgm:spPr/>
    </dgm:pt>
    <dgm:pt modelId="{6D0B57FA-4524-4730-9791-2E00DB138516}" type="sibTrans" cxnId="{EE69EC0C-247E-44E6-BAAB-7A9834832369}">
      <dgm:prSet/>
      <dgm:spPr/>
    </dgm:pt>
    <dgm:pt modelId="{3A25A7D2-1674-4F57-8F0F-DF12D1A1626C}">
      <dgm:prSet custT="1"/>
      <dgm:spPr/>
      <dgm:t>
        <a:bodyPr/>
        <a:lstStyle/>
        <a:p>
          <a:r>
            <a:rPr lang="ru-RU" sz="1600" b="1" dirty="0" smtClean="0"/>
            <a:t>Вскрытие, </a:t>
          </a:r>
          <a:endParaRPr lang="ru-RU" sz="1600" b="1" dirty="0"/>
        </a:p>
      </dgm:t>
    </dgm:pt>
    <dgm:pt modelId="{6E2787AD-60B0-4CFA-A8E5-B3FB0F35AFC6}" type="sibTrans" cxnId="{A452BC18-B3E8-4050-9A29-A9C4A51FB6DE}">
      <dgm:prSet/>
      <dgm:spPr/>
      <dgm:t>
        <a:bodyPr/>
        <a:lstStyle/>
        <a:p>
          <a:endParaRPr lang="ru-RU"/>
        </a:p>
      </dgm:t>
    </dgm:pt>
    <dgm:pt modelId="{E63DA2D7-7D38-4514-AC30-27915BCFDFC6}" type="parTrans" cxnId="{A452BC18-B3E8-4050-9A29-A9C4A51FB6DE}">
      <dgm:prSet/>
      <dgm:spPr/>
      <dgm:t>
        <a:bodyPr/>
        <a:lstStyle/>
        <a:p>
          <a:endParaRPr lang="ru-RU"/>
        </a:p>
      </dgm:t>
    </dgm:pt>
    <dgm:pt modelId="{09C4A8B5-6F32-44E6-9050-702E8DE099BA}">
      <dgm:prSet custT="1"/>
      <dgm:spPr/>
      <dgm:t>
        <a:bodyPr/>
        <a:lstStyle/>
        <a:p>
          <a:r>
            <a:rPr lang="en-US" sz="1400" dirty="0" smtClean="0"/>
            <a:t>max</a:t>
          </a:r>
          <a:r>
            <a:rPr lang="ru-RU" sz="1400" dirty="0" smtClean="0"/>
            <a:t>20 </a:t>
          </a:r>
          <a:r>
            <a:rPr lang="ru-RU" sz="1400" dirty="0"/>
            <a:t>дней</a:t>
          </a:r>
        </a:p>
      </dgm:t>
    </dgm:pt>
    <dgm:pt modelId="{E2F59847-6B75-4E0B-9314-CEDBBE9163FB}" type="sibTrans" cxnId="{2379A372-F1F2-46C7-ABE5-421813B2EA9A}">
      <dgm:prSet/>
      <dgm:spPr/>
      <dgm:t>
        <a:bodyPr/>
        <a:lstStyle/>
        <a:p>
          <a:endParaRPr lang="ru-RU"/>
        </a:p>
      </dgm:t>
    </dgm:pt>
    <dgm:pt modelId="{54BEB0E5-D9AF-4226-A39B-AB20F2F14289}" type="parTrans" cxnId="{2379A372-F1F2-46C7-ABE5-421813B2EA9A}">
      <dgm:prSet/>
      <dgm:spPr/>
      <dgm:t>
        <a:bodyPr/>
        <a:lstStyle/>
        <a:p>
          <a:endParaRPr lang="ru-RU"/>
        </a:p>
      </dgm:t>
    </dgm:pt>
    <dgm:pt modelId="{80C62527-9CC7-428E-B301-A654BFEB6817}">
      <dgm:prSet custT="1"/>
      <dgm:spPr/>
      <dgm:t>
        <a:bodyPr/>
        <a:lstStyle/>
        <a:p>
          <a:r>
            <a:rPr lang="ru-RU" sz="1600" b="1" dirty="0" smtClean="0"/>
            <a:t>Протокол 1 этапа</a:t>
          </a:r>
          <a:endParaRPr lang="ru-RU" sz="1600" b="1" dirty="0"/>
        </a:p>
      </dgm:t>
    </dgm:pt>
    <dgm:pt modelId="{B354C31B-7345-46B7-A6FC-A6C27970D500}" type="sibTrans" cxnId="{6DB3C0F4-54AF-4C55-9784-748BA7210042}">
      <dgm:prSet/>
      <dgm:spPr/>
    </dgm:pt>
    <dgm:pt modelId="{CD5AEA6A-D68F-4BA5-AB13-F0A4DF09D445}" type="parTrans" cxnId="{6DB3C0F4-54AF-4C55-9784-748BA7210042}">
      <dgm:prSet/>
      <dgm:spPr/>
    </dgm:pt>
    <dgm:pt modelId="{438C2062-0D5E-47B9-B10E-586716E63BDE}">
      <dgm:prSet custT="1"/>
      <dgm:spPr/>
      <dgm:t>
        <a:bodyPr/>
        <a:lstStyle/>
        <a:p>
          <a:r>
            <a:rPr lang="ru-RU" sz="1600" b="1" dirty="0" smtClean="0"/>
            <a:t>Обсуждение  с участниками предложений </a:t>
          </a:r>
          <a:endParaRPr lang="ru-RU" sz="1600" b="1" dirty="0"/>
        </a:p>
      </dgm:t>
    </dgm:pt>
    <dgm:pt modelId="{6C132C3B-1262-408F-B52B-3E6540762E59}" type="sibTrans" cxnId="{CAFD2A6D-D93B-4772-9733-D0959C3F44DE}">
      <dgm:prSet/>
      <dgm:spPr/>
    </dgm:pt>
    <dgm:pt modelId="{1D80827A-DAB0-4DC6-AB41-459FC4056D66}" type="parTrans" cxnId="{CAFD2A6D-D93B-4772-9733-D0959C3F44DE}">
      <dgm:prSet/>
      <dgm:spPr/>
    </dgm:pt>
    <dgm:pt modelId="{952AA750-C9C9-4B44-951E-E27EA2F872AF}">
      <dgm:prSet custT="1"/>
      <dgm:spPr/>
      <dgm:t>
        <a:bodyPr/>
        <a:lstStyle/>
        <a:p>
          <a:r>
            <a:rPr lang="ru-RU" sz="1600" b="1" dirty="0" smtClean="0"/>
            <a:t>Протокол</a:t>
          </a:r>
          <a:r>
            <a:rPr lang="en-US" sz="1600" b="1" dirty="0" smtClean="0"/>
            <a:t> </a:t>
          </a:r>
          <a:r>
            <a:rPr lang="ru-RU" sz="1600" b="1" dirty="0" smtClean="0"/>
            <a:t>2 этапа</a:t>
          </a:r>
          <a:endParaRPr lang="ru-RU" sz="1600" b="1" dirty="0"/>
        </a:p>
      </dgm:t>
    </dgm:pt>
    <dgm:pt modelId="{BCFEE8F8-6039-4420-AFDA-23B210FCDF0C}" type="parTrans" cxnId="{B86D1889-9006-49D7-AA17-48928441ED9E}">
      <dgm:prSet/>
      <dgm:spPr/>
    </dgm:pt>
    <dgm:pt modelId="{DAD8CB6C-56BE-40DB-9F20-6235CF2E7ADD}" type="sibTrans" cxnId="{B86D1889-9006-49D7-AA17-48928441ED9E}">
      <dgm:prSet/>
      <dgm:spPr/>
    </dgm:pt>
    <dgm:pt modelId="{5528050B-0717-495F-90F9-9E64155857D4}">
      <dgm:prSet custT="1"/>
      <dgm:spPr/>
      <dgm:t>
        <a:bodyPr/>
        <a:lstStyle/>
        <a:p>
          <a:r>
            <a:rPr lang="ru-RU" sz="1600" b="1" dirty="0" smtClean="0"/>
            <a:t>Рассмотрение</a:t>
          </a:r>
          <a:r>
            <a:rPr lang="en-US" sz="1600" b="1" dirty="0" smtClean="0"/>
            <a:t>,</a:t>
          </a:r>
          <a:r>
            <a:rPr lang="ru-RU" sz="1600" b="1" dirty="0" smtClean="0"/>
            <a:t> оценка</a:t>
          </a:r>
          <a:r>
            <a:rPr lang="en-US" sz="1600" b="1" dirty="0" smtClean="0"/>
            <a:t> </a:t>
          </a:r>
          <a:r>
            <a:rPr lang="ru-RU" sz="1600" b="1" dirty="0" smtClean="0"/>
            <a:t>заявок </a:t>
          </a:r>
          <a:endParaRPr lang="ru-RU" sz="1600" b="1" dirty="0"/>
        </a:p>
      </dgm:t>
    </dgm:pt>
    <dgm:pt modelId="{5677B0BB-E7EC-4341-A1B2-DA670F0195E6}" type="parTrans" cxnId="{4BEB27C1-76A2-4A9F-A3AE-5C1803119288}">
      <dgm:prSet/>
      <dgm:spPr/>
    </dgm:pt>
    <dgm:pt modelId="{8F777348-24B6-4071-AAB4-A3EFC28D1B41}" type="sibTrans" cxnId="{4BEB27C1-76A2-4A9F-A3AE-5C1803119288}">
      <dgm:prSet/>
      <dgm:spPr/>
    </dgm:pt>
    <dgm:pt modelId="{B83EF2DD-CB6A-46DA-A8EB-582F2F21FF6E}" type="pres">
      <dgm:prSet presAssocID="{197F1A31-F40C-4C39-843F-53E8DF74CAEA}" presName="linearFlow" presStyleCnt="0">
        <dgm:presLayoutVars>
          <dgm:dir/>
          <dgm:animLvl val="lvl"/>
          <dgm:resizeHandles val="exact"/>
        </dgm:presLayoutVars>
      </dgm:prSet>
      <dgm:spPr/>
      <dgm:t>
        <a:bodyPr/>
        <a:lstStyle/>
        <a:p>
          <a:endParaRPr lang="ru-RU"/>
        </a:p>
      </dgm:t>
    </dgm:pt>
    <dgm:pt modelId="{DCD61825-686E-41F1-BC92-DC06CF6B4E78}" type="pres">
      <dgm:prSet presAssocID="{5CF8F2FB-BEB8-4077-B107-EB168ED77848}" presName="composite" presStyleCnt="0"/>
      <dgm:spPr/>
    </dgm:pt>
    <dgm:pt modelId="{A828F7B4-7879-4579-88DC-D3A6FED2D1FC}" type="pres">
      <dgm:prSet presAssocID="{5CF8F2FB-BEB8-4077-B107-EB168ED77848}" presName="parentText" presStyleLbl="alignNode1" presStyleIdx="0" presStyleCnt="6" custScaleX="104817">
        <dgm:presLayoutVars>
          <dgm:chMax val="1"/>
          <dgm:bulletEnabled val="1"/>
        </dgm:presLayoutVars>
      </dgm:prSet>
      <dgm:spPr/>
      <dgm:t>
        <a:bodyPr/>
        <a:lstStyle/>
        <a:p>
          <a:endParaRPr lang="ru-RU"/>
        </a:p>
      </dgm:t>
    </dgm:pt>
    <dgm:pt modelId="{DD2D479F-A810-40B6-92F4-B30694BE3C31}" type="pres">
      <dgm:prSet presAssocID="{5CF8F2FB-BEB8-4077-B107-EB168ED77848}" presName="descendantText" presStyleLbl="alignAcc1" presStyleIdx="0" presStyleCnt="6">
        <dgm:presLayoutVars>
          <dgm:bulletEnabled val="1"/>
        </dgm:presLayoutVars>
      </dgm:prSet>
      <dgm:spPr/>
      <dgm:t>
        <a:bodyPr/>
        <a:lstStyle/>
        <a:p>
          <a:endParaRPr lang="ru-RU"/>
        </a:p>
      </dgm:t>
    </dgm:pt>
    <dgm:pt modelId="{30F75C7B-A0B3-4962-9030-F014AC7E8D32}" type="pres">
      <dgm:prSet presAssocID="{A4EAAB4C-343C-4ADE-9DE3-07C8C416C51F}" presName="sp" presStyleCnt="0"/>
      <dgm:spPr/>
    </dgm:pt>
    <dgm:pt modelId="{18F621BB-9F07-444B-B1C5-3318D60DEA6F}" type="pres">
      <dgm:prSet presAssocID="{1B2F9D89-A0DF-4100-B7B2-611085D2E7E0}" presName="composite" presStyleCnt="0"/>
      <dgm:spPr/>
    </dgm:pt>
    <dgm:pt modelId="{95819667-3BC5-4E4F-A75D-27761EB60D14}" type="pres">
      <dgm:prSet presAssocID="{1B2F9D89-A0DF-4100-B7B2-611085D2E7E0}" presName="parentText" presStyleLbl="alignNode1" presStyleIdx="1" presStyleCnt="6">
        <dgm:presLayoutVars>
          <dgm:chMax val="1"/>
          <dgm:bulletEnabled val="1"/>
        </dgm:presLayoutVars>
      </dgm:prSet>
      <dgm:spPr/>
      <dgm:t>
        <a:bodyPr/>
        <a:lstStyle/>
        <a:p>
          <a:endParaRPr lang="ru-RU"/>
        </a:p>
      </dgm:t>
    </dgm:pt>
    <dgm:pt modelId="{239AD9D2-F039-4CE9-9970-2E8363BC5E09}" type="pres">
      <dgm:prSet presAssocID="{1B2F9D89-A0DF-4100-B7B2-611085D2E7E0}" presName="descendantText" presStyleLbl="alignAcc1" presStyleIdx="1" presStyleCnt="6">
        <dgm:presLayoutVars>
          <dgm:bulletEnabled val="1"/>
        </dgm:presLayoutVars>
      </dgm:prSet>
      <dgm:spPr/>
      <dgm:t>
        <a:bodyPr/>
        <a:lstStyle/>
        <a:p>
          <a:endParaRPr lang="ru-RU"/>
        </a:p>
      </dgm:t>
    </dgm:pt>
    <dgm:pt modelId="{5B3D56CD-C934-48F3-819D-C05EF9D81708}" type="pres">
      <dgm:prSet presAssocID="{B1567B82-5246-4CAE-B2C9-8A2070C27E4D}" presName="sp" presStyleCnt="0"/>
      <dgm:spPr/>
    </dgm:pt>
    <dgm:pt modelId="{22F138CE-D61C-4123-8320-168654AEA637}" type="pres">
      <dgm:prSet presAssocID="{A1E76B0C-A5E0-41F3-9F6D-3FCE40A45DDB}" presName="composite" presStyleCnt="0"/>
      <dgm:spPr/>
    </dgm:pt>
    <dgm:pt modelId="{67139871-4650-42FF-B699-023F7FF532D9}" type="pres">
      <dgm:prSet presAssocID="{A1E76B0C-A5E0-41F3-9F6D-3FCE40A45DDB}" presName="parentText" presStyleLbl="alignNode1" presStyleIdx="2" presStyleCnt="6">
        <dgm:presLayoutVars>
          <dgm:chMax val="1"/>
          <dgm:bulletEnabled val="1"/>
        </dgm:presLayoutVars>
      </dgm:prSet>
      <dgm:spPr/>
      <dgm:t>
        <a:bodyPr/>
        <a:lstStyle/>
        <a:p>
          <a:endParaRPr lang="ru-RU"/>
        </a:p>
      </dgm:t>
    </dgm:pt>
    <dgm:pt modelId="{A8A1A9E4-F3A4-49FB-B234-95A418479171}" type="pres">
      <dgm:prSet presAssocID="{A1E76B0C-A5E0-41F3-9F6D-3FCE40A45DDB}" presName="descendantText" presStyleLbl="alignAcc1" presStyleIdx="2" presStyleCnt="6" custAng="0" custLinFactNeighborX="-84" custLinFactNeighborY="-433">
        <dgm:presLayoutVars>
          <dgm:bulletEnabled val="1"/>
        </dgm:presLayoutVars>
      </dgm:prSet>
      <dgm:spPr/>
      <dgm:t>
        <a:bodyPr/>
        <a:lstStyle/>
        <a:p>
          <a:endParaRPr lang="ru-RU"/>
        </a:p>
      </dgm:t>
    </dgm:pt>
    <dgm:pt modelId="{2DE75CEA-A273-451B-978D-517BBA9C058D}" type="pres">
      <dgm:prSet presAssocID="{5F926C54-6DEA-4A4D-AC44-16D11BD3CA0C}" presName="sp" presStyleCnt="0"/>
      <dgm:spPr/>
    </dgm:pt>
    <dgm:pt modelId="{A6025CE1-4059-4FD0-97EF-2D0297CAA7F2}" type="pres">
      <dgm:prSet presAssocID="{09C4A8B5-6F32-44E6-9050-702E8DE099BA}" presName="composite" presStyleCnt="0"/>
      <dgm:spPr/>
    </dgm:pt>
    <dgm:pt modelId="{3AB5CFB8-94A6-4ACD-B3DF-CAC6CB852A2C}" type="pres">
      <dgm:prSet presAssocID="{09C4A8B5-6F32-44E6-9050-702E8DE099BA}" presName="parentText" presStyleLbl="alignNode1" presStyleIdx="3" presStyleCnt="6">
        <dgm:presLayoutVars>
          <dgm:chMax val="1"/>
          <dgm:bulletEnabled val="1"/>
        </dgm:presLayoutVars>
      </dgm:prSet>
      <dgm:spPr/>
      <dgm:t>
        <a:bodyPr/>
        <a:lstStyle/>
        <a:p>
          <a:endParaRPr lang="ru-RU"/>
        </a:p>
      </dgm:t>
    </dgm:pt>
    <dgm:pt modelId="{FF4A65C5-39C6-41AF-83B2-B5E366423755}" type="pres">
      <dgm:prSet presAssocID="{09C4A8B5-6F32-44E6-9050-702E8DE099BA}" presName="descendantText" presStyleLbl="alignAcc1" presStyleIdx="3" presStyleCnt="6" custScaleY="124032" custLinFactNeighborX="-84" custLinFactNeighborY="-3677">
        <dgm:presLayoutVars>
          <dgm:bulletEnabled val="1"/>
        </dgm:presLayoutVars>
      </dgm:prSet>
      <dgm:spPr/>
      <dgm:t>
        <a:bodyPr/>
        <a:lstStyle/>
        <a:p>
          <a:endParaRPr lang="ru-RU"/>
        </a:p>
      </dgm:t>
    </dgm:pt>
    <dgm:pt modelId="{EE499A9E-76EE-40D5-9660-7D87EF243C9D}" type="pres">
      <dgm:prSet presAssocID="{E2F59847-6B75-4E0B-9314-CEDBBE9163FB}" presName="sp" presStyleCnt="0"/>
      <dgm:spPr/>
    </dgm:pt>
    <dgm:pt modelId="{D9FF4C84-D4DD-4AC4-A478-B0CA893EA3BF}" type="pres">
      <dgm:prSet presAssocID="{5EB055BC-962D-4A6E-81EF-C717F7116E65}" presName="composite" presStyleCnt="0"/>
      <dgm:spPr/>
    </dgm:pt>
    <dgm:pt modelId="{FD262A74-62A9-4FFE-B58C-C03361EA2B00}" type="pres">
      <dgm:prSet presAssocID="{5EB055BC-962D-4A6E-81EF-C717F7116E65}" presName="parentText" presStyleLbl="alignNode1" presStyleIdx="4" presStyleCnt="6">
        <dgm:presLayoutVars>
          <dgm:chMax val="1"/>
          <dgm:bulletEnabled val="1"/>
        </dgm:presLayoutVars>
      </dgm:prSet>
      <dgm:spPr/>
      <dgm:t>
        <a:bodyPr/>
        <a:lstStyle/>
        <a:p>
          <a:endParaRPr lang="ru-RU"/>
        </a:p>
      </dgm:t>
    </dgm:pt>
    <dgm:pt modelId="{7F9C936E-D104-4386-B750-C0B6E16E5A44}" type="pres">
      <dgm:prSet presAssocID="{5EB055BC-962D-4A6E-81EF-C717F7116E65}" presName="descendantText" presStyleLbl="alignAcc1" presStyleIdx="4" presStyleCnt="6">
        <dgm:presLayoutVars>
          <dgm:bulletEnabled val="1"/>
        </dgm:presLayoutVars>
      </dgm:prSet>
      <dgm:spPr/>
      <dgm:t>
        <a:bodyPr/>
        <a:lstStyle/>
        <a:p>
          <a:endParaRPr lang="ru-RU"/>
        </a:p>
      </dgm:t>
    </dgm:pt>
    <dgm:pt modelId="{42DEF169-5A28-4667-B252-2921608F265D}" type="pres">
      <dgm:prSet presAssocID="{F64BBF3E-99AC-4C86-9A03-655CEC5E95C6}" presName="sp" presStyleCnt="0"/>
      <dgm:spPr/>
    </dgm:pt>
    <dgm:pt modelId="{CA159246-B2AD-4E86-851C-E017EC117A8E}" type="pres">
      <dgm:prSet presAssocID="{45F8E162-5DA0-431D-8C59-8069CAB6B8B7}" presName="composite" presStyleCnt="0"/>
      <dgm:spPr/>
    </dgm:pt>
    <dgm:pt modelId="{9348DFD1-92F9-4366-935B-49F058B9C7E2}" type="pres">
      <dgm:prSet presAssocID="{45F8E162-5DA0-431D-8C59-8069CAB6B8B7}" presName="parentText" presStyleLbl="alignNode1" presStyleIdx="5" presStyleCnt="6">
        <dgm:presLayoutVars>
          <dgm:chMax val="1"/>
          <dgm:bulletEnabled val="1"/>
        </dgm:presLayoutVars>
      </dgm:prSet>
      <dgm:spPr/>
      <dgm:t>
        <a:bodyPr/>
        <a:lstStyle/>
        <a:p>
          <a:endParaRPr lang="ru-RU"/>
        </a:p>
      </dgm:t>
    </dgm:pt>
    <dgm:pt modelId="{CAB74505-B1D1-4340-95BE-8A80FE457811}" type="pres">
      <dgm:prSet presAssocID="{45F8E162-5DA0-431D-8C59-8069CAB6B8B7}" presName="descendantText" presStyleLbl="alignAcc1" presStyleIdx="5" presStyleCnt="6">
        <dgm:presLayoutVars>
          <dgm:bulletEnabled val="1"/>
        </dgm:presLayoutVars>
      </dgm:prSet>
      <dgm:spPr/>
      <dgm:t>
        <a:bodyPr/>
        <a:lstStyle/>
        <a:p>
          <a:endParaRPr lang="ru-RU"/>
        </a:p>
      </dgm:t>
    </dgm:pt>
  </dgm:ptLst>
  <dgm:cxnLst>
    <dgm:cxn modelId="{F47B2B97-93AB-4D2E-A905-5ABCF8C2E628}" type="presOf" srcId="{197F1A31-F40C-4C39-843F-53E8DF74CAEA}" destId="{B83EF2DD-CB6A-46DA-A8EB-582F2F21FF6E}" srcOrd="0" destOrd="0" presId="urn:microsoft.com/office/officeart/2005/8/layout/chevron2"/>
    <dgm:cxn modelId="{51337DBA-6695-474E-9357-F9CAC92834A1}" type="presOf" srcId="{A1E76B0C-A5E0-41F3-9F6D-3FCE40A45DDB}" destId="{67139871-4650-42FF-B699-023F7FF532D9}" srcOrd="0" destOrd="0" presId="urn:microsoft.com/office/officeart/2005/8/layout/chevron2"/>
    <dgm:cxn modelId="{77078339-AE7D-4C91-B009-525936E0EAF1}" type="presOf" srcId="{5CF8F2FB-BEB8-4077-B107-EB168ED77848}" destId="{A828F7B4-7879-4579-88DC-D3A6FED2D1FC}" srcOrd="0" destOrd="0" presId="urn:microsoft.com/office/officeart/2005/8/layout/chevron2"/>
    <dgm:cxn modelId="{A452BC18-B3E8-4050-9A29-A9C4A51FB6DE}" srcId="{09C4A8B5-6F32-44E6-9050-702E8DE099BA}" destId="{3A25A7D2-1674-4F57-8F0F-DF12D1A1626C}" srcOrd="0" destOrd="0" parTransId="{E63DA2D7-7D38-4514-AC30-27915BCFDFC6}" sibTransId="{6E2787AD-60B0-4CFA-A8E5-B3FB0F35AFC6}"/>
    <dgm:cxn modelId="{53D4BBF8-88B4-4E66-A89F-E8DFAE3350DB}" srcId="{1B2F9D89-A0DF-4100-B7B2-611085D2E7E0}" destId="{91BD9593-65DF-4599-88E5-70DA70EB4E85}" srcOrd="0" destOrd="0" parTransId="{B32129A1-3957-4484-8D9E-488B8696DFDF}" sibTransId="{3047FCD2-7967-4A47-ACA9-12206E32F82E}"/>
    <dgm:cxn modelId="{EF0B3672-AE0A-4D3C-842A-A969DC655159}" srcId="{197F1A31-F40C-4C39-843F-53E8DF74CAEA}" destId="{A1E76B0C-A5E0-41F3-9F6D-3FCE40A45DDB}" srcOrd="2" destOrd="0" parTransId="{9653789C-E125-45B8-AACC-DCD85202F448}" sibTransId="{5F926C54-6DEA-4A4D-AC44-16D11BD3CA0C}"/>
    <dgm:cxn modelId="{963C4648-424B-4042-B778-8052E69B27CB}" srcId="{197F1A31-F40C-4C39-843F-53E8DF74CAEA}" destId="{5EB055BC-962D-4A6E-81EF-C717F7116E65}" srcOrd="4" destOrd="0" parTransId="{95E1D601-4F6C-4714-B694-3087E3D2E630}" sibTransId="{F64BBF3E-99AC-4C86-9A03-655CEC5E95C6}"/>
    <dgm:cxn modelId="{C1AAEEC4-C5D2-49DF-8832-2DE2685DBBDA}" type="presOf" srcId="{45F8E162-5DA0-431D-8C59-8069CAB6B8B7}" destId="{9348DFD1-92F9-4366-935B-49F058B9C7E2}" srcOrd="0" destOrd="0" presId="urn:microsoft.com/office/officeart/2005/8/layout/chevron2"/>
    <dgm:cxn modelId="{2379A372-F1F2-46C7-ABE5-421813B2EA9A}" srcId="{197F1A31-F40C-4C39-843F-53E8DF74CAEA}" destId="{09C4A8B5-6F32-44E6-9050-702E8DE099BA}" srcOrd="3" destOrd="0" parTransId="{54BEB0E5-D9AF-4226-A39B-AB20F2F14289}" sibTransId="{E2F59847-6B75-4E0B-9314-CEDBBE9163FB}"/>
    <dgm:cxn modelId="{F7C31CB9-5F88-489A-A987-FDE13AA9C0BB}" srcId="{45F8E162-5DA0-431D-8C59-8069CAB6B8B7}" destId="{B60CD265-BE0F-4B0D-B1FE-354A21A851FA}" srcOrd="0" destOrd="0" parTransId="{56DECA49-6960-4789-ACCF-A6F49071AF1B}" sibTransId="{32442300-E20C-4622-AACB-125F69864B14}"/>
    <dgm:cxn modelId="{D59F5694-75ED-4C5B-9EE8-C250B8447EA4}" type="presOf" srcId="{438C2062-0D5E-47B9-B10E-586716E63BDE}" destId="{A8A1A9E4-F3A4-49FB-B234-95A418479171}" srcOrd="0" destOrd="0" presId="urn:microsoft.com/office/officeart/2005/8/layout/chevron2"/>
    <dgm:cxn modelId="{4BEB27C1-76A2-4A9F-A3AE-5C1803119288}" srcId="{09C4A8B5-6F32-44E6-9050-702E8DE099BA}" destId="{5528050B-0717-495F-90F9-9E64155857D4}" srcOrd="1" destOrd="0" parTransId="{5677B0BB-E7EC-4341-A1B2-DA670F0195E6}" sibTransId="{8F777348-24B6-4071-AAB4-A3EFC28D1B41}"/>
    <dgm:cxn modelId="{3C23AE63-471D-4706-A276-566769207DAF}" srcId="{5EB055BC-962D-4A6E-81EF-C717F7116E65}" destId="{BB7BC0AF-EF68-40D7-B371-4578783DD8C1}" srcOrd="0" destOrd="0" parTransId="{EE91BC12-76E8-4C0F-B09B-3D0C8D600644}" sibTransId="{BFEC5001-B85A-4EE4-8CEE-04259FB8976A}"/>
    <dgm:cxn modelId="{B4C33174-6A52-47DE-9625-90FAD9B8803B}" type="presOf" srcId="{40216374-7A28-45E5-9A05-6CFAE3623F6B}" destId="{DD2D479F-A810-40B6-92F4-B30694BE3C31}" srcOrd="0" destOrd="0" presId="urn:microsoft.com/office/officeart/2005/8/layout/chevron2"/>
    <dgm:cxn modelId="{77EF57C4-C5B1-43A3-97AF-13BF2D42D8A2}" type="presOf" srcId="{E5657C79-087F-49CB-8DBB-CD808DC751D2}" destId="{239AD9D2-F039-4CE9-9970-2E8363BC5E09}" srcOrd="0" destOrd="1" presId="urn:microsoft.com/office/officeart/2005/8/layout/chevron2"/>
    <dgm:cxn modelId="{A6F4F775-AC62-4BDE-BE53-1AA071B48BC6}" type="presOf" srcId="{BB7BC0AF-EF68-40D7-B371-4578783DD8C1}" destId="{7F9C936E-D104-4386-B750-C0B6E16E5A44}" srcOrd="0" destOrd="0" presId="urn:microsoft.com/office/officeart/2005/8/layout/chevron2"/>
    <dgm:cxn modelId="{16CD2CA0-A55E-4DE3-9689-40AFC5472790}" srcId="{197F1A31-F40C-4C39-843F-53E8DF74CAEA}" destId="{45F8E162-5DA0-431D-8C59-8069CAB6B8B7}" srcOrd="5" destOrd="0" parTransId="{49FCE659-CA99-4921-A16C-BF526A2A13F2}" sibTransId="{19AFE51A-0222-4F52-B402-A8A36EA03803}"/>
    <dgm:cxn modelId="{AF6B47C5-AB6D-46A3-A6F1-418F5BCCC302}" type="presOf" srcId="{09C4A8B5-6F32-44E6-9050-702E8DE099BA}" destId="{3AB5CFB8-94A6-4ACD-B3DF-CAC6CB852A2C}" srcOrd="0" destOrd="0" presId="urn:microsoft.com/office/officeart/2005/8/layout/chevron2"/>
    <dgm:cxn modelId="{E0733C64-619B-4915-BBEE-FE091CF74655}" type="presOf" srcId="{B60CD265-BE0F-4B0D-B1FE-354A21A851FA}" destId="{CAB74505-B1D1-4340-95BE-8A80FE457811}" srcOrd="0" destOrd="0" presId="urn:microsoft.com/office/officeart/2005/8/layout/chevron2"/>
    <dgm:cxn modelId="{D5387B3F-D61D-4D61-8048-D79AC56031FA}" type="presOf" srcId="{3A25A7D2-1674-4F57-8F0F-DF12D1A1626C}" destId="{FF4A65C5-39C6-41AF-83B2-B5E366423755}" srcOrd="0" destOrd="0" presId="urn:microsoft.com/office/officeart/2005/8/layout/chevron2"/>
    <dgm:cxn modelId="{EE69EC0C-247E-44E6-BAAB-7A9834832369}" srcId="{1B2F9D89-A0DF-4100-B7B2-611085D2E7E0}" destId="{E5657C79-087F-49CB-8DBB-CD808DC751D2}" srcOrd="1" destOrd="0" parTransId="{C13BD1D2-C48D-4EDB-A4F4-2A50EB489D2B}" sibTransId="{6D0B57FA-4524-4730-9791-2E00DB138516}"/>
    <dgm:cxn modelId="{81284DFA-8F9D-47E3-B284-21B1710EFA03}" type="presOf" srcId="{1B2F9D89-A0DF-4100-B7B2-611085D2E7E0}" destId="{95819667-3BC5-4E4F-A75D-27761EB60D14}" srcOrd="0" destOrd="0" presId="urn:microsoft.com/office/officeart/2005/8/layout/chevron2"/>
    <dgm:cxn modelId="{4C690F86-97C6-4483-8EB1-9098A9331860}" srcId="{5CF8F2FB-BEB8-4077-B107-EB168ED77848}" destId="{DB68292D-FBD8-4184-8696-0DAB1B00A532}" srcOrd="1" destOrd="0" parTransId="{B386362C-D9EA-4AE9-A860-A9C0412A87E4}" sibTransId="{54E368E7-59C3-47A5-87C0-3EECE316787B}"/>
    <dgm:cxn modelId="{6DEB63B7-B6AA-4419-AAE3-98AB86463199}" type="presOf" srcId="{80C62527-9CC7-428E-B301-A654BFEB6817}" destId="{A8A1A9E4-F3A4-49FB-B234-95A418479171}" srcOrd="0" destOrd="1" presId="urn:microsoft.com/office/officeart/2005/8/layout/chevron2"/>
    <dgm:cxn modelId="{17CBD3BD-B8BB-4FB5-AA5E-D827F441C0B8}" type="presOf" srcId="{5EB055BC-962D-4A6E-81EF-C717F7116E65}" destId="{FD262A74-62A9-4FFE-B58C-C03361EA2B00}" srcOrd="0" destOrd="0" presId="urn:microsoft.com/office/officeart/2005/8/layout/chevron2"/>
    <dgm:cxn modelId="{721DC59E-5CB2-4A6E-B592-11F8A273756E}" type="presOf" srcId="{5528050B-0717-495F-90F9-9E64155857D4}" destId="{FF4A65C5-39C6-41AF-83B2-B5E366423755}" srcOrd="0" destOrd="1" presId="urn:microsoft.com/office/officeart/2005/8/layout/chevron2"/>
    <dgm:cxn modelId="{2BD52DFB-C47C-4014-9FF1-A7F8459985DD}" type="presOf" srcId="{952AA750-C9C9-4B44-951E-E27EA2F872AF}" destId="{FF4A65C5-39C6-41AF-83B2-B5E366423755}" srcOrd="0" destOrd="2" presId="urn:microsoft.com/office/officeart/2005/8/layout/chevron2"/>
    <dgm:cxn modelId="{A7770E5F-9B2D-4285-B7B9-9CC66C6A2898}" srcId="{197F1A31-F40C-4C39-843F-53E8DF74CAEA}" destId="{5CF8F2FB-BEB8-4077-B107-EB168ED77848}" srcOrd="0" destOrd="0" parTransId="{7B5BD3A2-D37D-4505-BA95-14F5E9CDDD29}" sibTransId="{A4EAAB4C-343C-4ADE-9DE3-07C8C416C51F}"/>
    <dgm:cxn modelId="{CAFD2A6D-D93B-4772-9733-D0959C3F44DE}" srcId="{A1E76B0C-A5E0-41F3-9F6D-3FCE40A45DDB}" destId="{438C2062-0D5E-47B9-B10E-586716E63BDE}" srcOrd="0" destOrd="0" parTransId="{1D80827A-DAB0-4DC6-AB41-459FC4056D66}" sibTransId="{6C132C3B-1262-408F-B52B-3E6540762E59}"/>
    <dgm:cxn modelId="{ED625704-A4E7-4F56-A54B-EB61FEEE1AD8}" srcId="{197F1A31-F40C-4C39-843F-53E8DF74CAEA}" destId="{1B2F9D89-A0DF-4100-B7B2-611085D2E7E0}" srcOrd="1" destOrd="0" parTransId="{B2563DF0-105D-462A-982E-9136DD28210C}" sibTransId="{B1567B82-5246-4CAE-B2C9-8A2070C27E4D}"/>
    <dgm:cxn modelId="{6F916091-2246-477D-B6CB-DEC1CAF06CA0}" type="presOf" srcId="{DB68292D-FBD8-4184-8696-0DAB1B00A532}" destId="{DD2D479F-A810-40B6-92F4-B30694BE3C31}" srcOrd="0" destOrd="1" presId="urn:microsoft.com/office/officeart/2005/8/layout/chevron2"/>
    <dgm:cxn modelId="{C62A1462-1F86-46F7-B633-51D17597EA30}" srcId="{5CF8F2FB-BEB8-4077-B107-EB168ED77848}" destId="{40216374-7A28-45E5-9A05-6CFAE3623F6B}" srcOrd="0" destOrd="0" parTransId="{6C8D917F-8AD0-47E3-8435-5175D15C0D86}" sibTransId="{0CAF4B54-2C15-4185-813D-0F2DBE299E2E}"/>
    <dgm:cxn modelId="{6DB3C0F4-54AF-4C55-9784-748BA7210042}" srcId="{A1E76B0C-A5E0-41F3-9F6D-3FCE40A45DDB}" destId="{80C62527-9CC7-428E-B301-A654BFEB6817}" srcOrd="1" destOrd="0" parTransId="{CD5AEA6A-D68F-4BA5-AB13-F0A4DF09D445}" sibTransId="{B354C31B-7345-46B7-A6FC-A6C27970D500}"/>
    <dgm:cxn modelId="{B86D1889-9006-49D7-AA17-48928441ED9E}" srcId="{09C4A8B5-6F32-44E6-9050-702E8DE099BA}" destId="{952AA750-C9C9-4B44-951E-E27EA2F872AF}" srcOrd="2" destOrd="0" parTransId="{BCFEE8F8-6039-4420-AFDA-23B210FCDF0C}" sibTransId="{DAD8CB6C-56BE-40DB-9F20-6235CF2E7ADD}"/>
    <dgm:cxn modelId="{ED343B5D-A988-4618-90C8-01B587CDD209}" type="presOf" srcId="{91BD9593-65DF-4599-88E5-70DA70EB4E85}" destId="{239AD9D2-F039-4CE9-9970-2E8363BC5E09}" srcOrd="0" destOrd="0" presId="urn:microsoft.com/office/officeart/2005/8/layout/chevron2"/>
    <dgm:cxn modelId="{FB493992-F098-494B-99AF-66494380B6BE}" type="presParOf" srcId="{B83EF2DD-CB6A-46DA-A8EB-582F2F21FF6E}" destId="{DCD61825-686E-41F1-BC92-DC06CF6B4E78}" srcOrd="0" destOrd="0" presId="urn:microsoft.com/office/officeart/2005/8/layout/chevron2"/>
    <dgm:cxn modelId="{63AAEA16-803A-4537-A945-71EA97D163F0}" type="presParOf" srcId="{DCD61825-686E-41F1-BC92-DC06CF6B4E78}" destId="{A828F7B4-7879-4579-88DC-D3A6FED2D1FC}" srcOrd="0" destOrd="0" presId="urn:microsoft.com/office/officeart/2005/8/layout/chevron2"/>
    <dgm:cxn modelId="{1B4E5C0A-89C0-4841-ACD4-E2E9FF52B1A1}" type="presParOf" srcId="{DCD61825-686E-41F1-BC92-DC06CF6B4E78}" destId="{DD2D479F-A810-40B6-92F4-B30694BE3C31}" srcOrd="1" destOrd="0" presId="urn:microsoft.com/office/officeart/2005/8/layout/chevron2"/>
    <dgm:cxn modelId="{CB19A5D1-0F61-4350-9358-9286BF519F44}" type="presParOf" srcId="{B83EF2DD-CB6A-46DA-A8EB-582F2F21FF6E}" destId="{30F75C7B-A0B3-4962-9030-F014AC7E8D32}" srcOrd="1" destOrd="0" presId="urn:microsoft.com/office/officeart/2005/8/layout/chevron2"/>
    <dgm:cxn modelId="{C6BA2D88-64C6-492A-A7D5-B4B936D31D34}" type="presParOf" srcId="{B83EF2DD-CB6A-46DA-A8EB-582F2F21FF6E}" destId="{18F621BB-9F07-444B-B1C5-3318D60DEA6F}" srcOrd="2" destOrd="0" presId="urn:microsoft.com/office/officeart/2005/8/layout/chevron2"/>
    <dgm:cxn modelId="{53BE9864-3C7F-46FB-B5FC-7AF353848530}" type="presParOf" srcId="{18F621BB-9F07-444B-B1C5-3318D60DEA6F}" destId="{95819667-3BC5-4E4F-A75D-27761EB60D14}" srcOrd="0" destOrd="0" presId="urn:microsoft.com/office/officeart/2005/8/layout/chevron2"/>
    <dgm:cxn modelId="{04C0DA59-425D-4A65-AF3B-0F358A4986D7}" type="presParOf" srcId="{18F621BB-9F07-444B-B1C5-3318D60DEA6F}" destId="{239AD9D2-F039-4CE9-9970-2E8363BC5E09}" srcOrd="1" destOrd="0" presId="urn:microsoft.com/office/officeart/2005/8/layout/chevron2"/>
    <dgm:cxn modelId="{2BEE972F-694D-4C4B-8181-A4840B31BD0F}" type="presParOf" srcId="{B83EF2DD-CB6A-46DA-A8EB-582F2F21FF6E}" destId="{5B3D56CD-C934-48F3-819D-C05EF9D81708}" srcOrd="3" destOrd="0" presId="urn:microsoft.com/office/officeart/2005/8/layout/chevron2"/>
    <dgm:cxn modelId="{BE90B485-EB62-481B-97D6-5BFB5F116447}" type="presParOf" srcId="{B83EF2DD-CB6A-46DA-A8EB-582F2F21FF6E}" destId="{22F138CE-D61C-4123-8320-168654AEA637}" srcOrd="4" destOrd="0" presId="urn:microsoft.com/office/officeart/2005/8/layout/chevron2"/>
    <dgm:cxn modelId="{E6510EB6-F22C-451C-A7C7-52B382874318}" type="presParOf" srcId="{22F138CE-D61C-4123-8320-168654AEA637}" destId="{67139871-4650-42FF-B699-023F7FF532D9}" srcOrd="0" destOrd="0" presId="urn:microsoft.com/office/officeart/2005/8/layout/chevron2"/>
    <dgm:cxn modelId="{BAC72FD6-BEBE-4C28-89D5-059B04577222}" type="presParOf" srcId="{22F138CE-D61C-4123-8320-168654AEA637}" destId="{A8A1A9E4-F3A4-49FB-B234-95A418479171}" srcOrd="1" destOrd="0" presId="urn:microsoft.com/office/officeart/2005/8/layout/chevron2"/>
    <dgm:cxn modelId="{20C2094C-58F3-41A9-960F-25F2682E44A8}" type="presParOf" srcId="{B83EF2DD-CB6A-46DA-A8EB-582F2F21FF6E}" destId="{2DE75CEA-A273-451B-978D-517BBA9C058D}" srcOrd="5" destOrd="0" presId="urn:microsoft.com/office/officeart/2005/8/layout/chevron2"/>
    <dgm:cxn modelId="{4E85567B-F029-458D-A881-7CD180F100B2}" type="presParOf" srcId="{B83EF2DD-CB6A-46DA-A8EB-582F2F21FF6E}" destId="{A6025CE1-4059-4FD0-97EF-2D0297CAA7F2}" srcOrd="6" destOrd="0" presId="urn:microsoft.com/office/officeart/2005/8/layout/chevron2"/>
    <dgm:cxn modelId="{5060F687-7181-47DF-94B0-09A8B8DA7183}" type="presParOf" srcId="{A6025CE1-4059-4FD0-97EF-2D0297CAA7F2}" destId="{3AB5CFB8-94A6-4ACD-B3DF-CAC6CB852A2C}" srcOrd="0" destOrd="0" presId="urn:microsoft.com/office/officeart/2005/8/layout/chevron2"/>
    <dgm:cxn modelId="{2A4E626F-2FC5-4F67-A69C-30322F2CD998}" type="presParOf" srcId="{A6025CE1-4059-4FD0-97EF-2D0297CAA7F2}" destId="{FF4A65C5-39C6-41AF-83B2-B5E366423755}" srcOrd="1" destOrd="0" presId="urn:microsoft.com/office/officeart/2005/8/layout/chevron2"/>
    <dgm:cxn modelId="{1492F025-4552-4712-A617-5735664D16A5}" type="presParOf" srcId="{B83EF2DD-CB6A-46DA-A8EB-582F2F21FF6E}" destId="{EE499A9E-76EE-40D5-9660-7D87EF243C9D}" srcOrd="7" destOrd="0" presId="urn:microsoft.com/office/officeart/2005/8/layout/chevron2"/>
    <dgm:cxn modelId="{539FF2ED-78B3-4221-83AB-6F1FCCDF1E2C}" type="presParOf" srcId="{B83EF2DD-CB6A-46DA-A8EB-582F2F21FF6E}" destId="{D9FF4C84-D4DD-4AC4-A478-B0CA893EA3BF}" srcOrd="8" destOrd="0" presId="urn:microsoft.com/office/officeart/2005/8/layout/chevron2"/>
    <dgm:cxn modelId="{4804B475-DBAB-4E19-92CB-CB40492BDBE6}" type="presParOf" srcId="{D9FF4C84-D4DD-4AC4-A478-B0CA893EA3BF}" destId="{FD262A74-62A9-4FFE-B58C-C03361EA2B00}" srcOrd="0" destOrd="0" presId="urn:microsoft.com/office/officeart/2005/8/layout/chevron2"/>
    <dgm:cxn modelId="{B5E124C5-CD12-479B-A36C-4CF2A71DE02E}" type="presParOf" srcId="{D9FF4C84-D4DD-4AC4-A478-B0CA893EA3BF}" destId="{7F9C936E-D104-4386-B750-C0B6E16E5A44}" srcOrd="1" destOrd="0" presId="urn:microsoft.com/office/officeart/2005/8/layout/chevron2"/>
    <dgm:cxn modelId="{47219A30-FA01-4EF8-921D-5C14FFA7CC06}" type="presParOf" srcId="{B83EF2DD-CB6A-46DA-A8EB-582F2F21FF6E}" destId="{42DEF169-5A28-4667-B252-2921608F265D}" srcOrd="9" destOrd="0" presId="urn:microsoft.com/office/officeart/2005/8/layout/chevron2"/>
    <dgm:cxn modelId="{88107D6F-3DCD-404D-A91B-75F86A421A2D}" type="presParOf" srcId="{B83EF2DD-CB6A-46DA-A8EB-582F2F21FF6E}" destId="{CA159246-B2AD-4E86-851C-E017EC117A8E}" srcOrd="10" destOrd="0" presId="urn:microsoft.com/office/officeart/2005/8/layout/chevron2"/>
    <dgm:cxn modelId="{5DBD3CB1-4A4D-4C5E-8A43-9494A658C266}" type="presParOf" srcId="{CA159246-B2AD-4E86-851C-E017EC117A8E}" destId="{9348DFD1-92F9-4366-935B-49F058B9C7E2}" srcOrd="0" destOrd="0" presId="urn:microsoft.com/office/officeart/2005/8/layout/chevron2"/>
    <dgm:cxn modelId="{461DC5EB-2DC8-491F-8FAC-63AC06746D0E}" type="presParOf" srcId="{CA159246-B2AD-4E86-851C-E017EC117A8E}" destId="{CAB74505-B1D1-4340-95BE-8A80FE45781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3580176-9738-49B4-94DD-9162A06A909A}" type="datetimeFigureOut">
              <a:rPr lang="ru-RU"/>
              <a:pPr/>
              <a:t>28.07.2014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9E4FFBE-9BB2-4DA4-86CF-FC1DC178E27C}" type="slidenum">
              <a:rPr lang="ru-RU"/>
              <a:pPr/>
              <a:t>‹#›</a:t>
            </a:fld>
            <a:endParaRPr lang="ru-RU"/>
          </a:p>
        </p:txBody>
      </p:sp>
    </p:spTree>
    <p:extLst>
      <p:ext uri="{BB962C8B-B14F-4D97-AF65-F5344CB8AC3E}">
        <p14:creationId xmlns:p14="http://schemas.microsoft.com/office/powerpoint/2010/main" val="3510423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Arial" charset="0"/>
        <a:cs typeface="Arial" charset="0"/>
      </a:defRPr>
    </a:lvl1pPr>
    <a:lvl2pPr marL="457200" algn="l" rtl="0" eaLnBrk="0" fontAlgn="base" hangingPunct="0">
      <a:spcBef>
        <a:spcPct val="30000"/>
      </a:spcBef>
      <a:spcAft>
        <a:spcPct val="0"/>
      </a:spcAft>
      <a:defRPr kumimoji="1" sz="1200" kern="1200">
        <a:solidFill>
          <a:schemeClr val="tx1"/>
        </a:solidFill>
        <a:latin typeface="+mn-lt"/>
        <a:ea typeface="Arial" charset="0"/>
        <a:cs typeface="Arial" panose="020B0604020202020204" pitchFamily="34" charset="0"/>
      </a:defRPr>
    </a:lvl2pPr>
    <a:lvl3pPr marL="914400" algn="l" rtl="0" eaLnBrk="0" fontAlgn="base" hangingPunct="0">
      <a:spcBef>
        <a:spcPct val="30000"/>
      </a:spcBef>
      <a:spcAft>
        <a:spcPct val="0"/>
      </a:spcAft>
      <a:defRPr kumimoji="1" sz="1200" kern="1200">
        <a:solidFill>
          <a:schemeClr val="tx1"/>
        </a:solidFill>
        <a:latin typeface="+mn-lt"/>
        <a:ea typeface="Arial" charset="0"/>
        <a:cs typeface="Arial" panose="020B0604020202020204" pitchFamily="34" charset="0"/>
      </a:defRPr>
    </a:lvl3pPr>
    <a:lvl4pPr marL="1371600" algn="l" rtl="0" eaLnBrk="0" fontAlgn="base" hangingPunct="0">
      <a:spcBef>
        <a:spcPct val="30000"/>
      </a:spcBef>
      <a:spcAft>
        <a:spcPct val="0"/>
      </a:spcAft>
      <a:defRPr kumimoji="1" sz="1200" kern="1200">
        <a:solidFill>
          <a:schemeClr val="tx1"/>
        </a:solidFill>
        <a:latin typeface="+mn-lt"/>
        <a:ea typeface="Arial" charset="0"/>
        <a:cs typeface="Arial" panose="020B0604020202020204" pitchFamily="34" charset="0"/>
      </a:defRPr>
    </a:lvl4pPr>
    <a:lvl5pPr marL="1828800" algn="l" rtl="0" eaLnBrk="0" fontAlgn="base" hangingPunct="0">
      <a:spcBef>
        <a:spcPct val="30000"/>
      </a:spcBef>
      <a:spcAft>
        <a:spcPct val="0"/>
      </a:spcAft>
      <a:defRPr kumimoji="1" sz="1200" kern="1200">
        <a:solidFill>
          <a:schemeClr val="tx1"/>
        </a:solidFill>
        <a:latin typeface="+mn-lt"/>
        <a:ea typeface="Arial" charset="0"/>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15363"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428DFAB1-24D3-41B5-804F-2B26F1E7180B}" type="slidenum">
              <a:rPr kumimoji="0" lang="ru-RU" sz="1200">
                <a:latin typeface="Calibri" panose="020F0502020204030204" pitchFamily="34" charset="0"/>
              </a:rPr>
              <a:pPr/>
              <a:t>1</a:t>
            </a:fld>
            <a:endParaRPr kumimoji="0" lang="ru-RU" sz="1200">
              <a:latin typeface="Calibri" panose="020F0502020204030204" pitchFamily="34" charset="0"/>
            </a:endParaRPr>
          </a:p>
        </p:txBody>
      </p:sp>
    </p:spTree>
    <p:extLst>
      <p:ext uri="{BB962C8B-B14F-4D97-AF65-F5344CB8AC3E}">
        <p14:creationId xmlns:p14="http://schemas.microsoft.com/office/powerpoint/2010/main" val="3183978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54275"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01E918DD-8B61-4335-AAE9-3E428538E0E5}" type="slidenum">
              <a:rPr kumimoji="0" lang="ru-RU" sz="1200">
                <a:latin typeface="Calibri" panose="020F0502020204030204" pitchFamily="34" charset="0"/>
              </a:rPr>
              <a:pPr/>
              <a:t>10</a:t>
            </a:fld>
            <a:endParaRPr kumimoji="0" lang="ru-RU" sz="1200">
              <a:latin typeface="Calibri" panose="020F0502020204030204" pitchFamily="34" charset="0"/>
            </a:endParaRPr>
          </a:p>
        </p:txBody>
      </p:sp>
    </p:spTree>
    <p:extLst>
      <p:ext uri="{BB962C8B-B14F-4D97-AF65-F5344CB8AC3E}">
        <p14:creationId xmlns:p14="http://schemas.microsoft.com/office/powerpoint/2010/main" val="232166884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423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F720E7-37BB-45E2-A755-1A3F3B83AA2C}" type="slidenum">
              <a:rPr lang="ru-RU" smtClean="0"/>
              <a:pPr fontAlgn="base">
                <a:spcBef>
                  <a:spcPct val="0"/>
                </a:spcBef>
                <a:spcAft>
                  <a:spcPct val="0"/>
                </a:spcAft>
                <a:defRPr/>
              </a:pPr>
              <a:t>100</a:t>
            </a:fld>
            <a:endParaRPr lang="ru-RU"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443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475186-B071-4F3D-95A8-3345F92F5DF2}" type="slidenum">
              <a:rPr lang="ru-RU" smtClean="0"/>
              <a:pPr fontAlgn="base">
                <a:spcBef>
                  <a:spcPct val="0"/>
                </a:spcBef>
                <a:spcAft>
                  <a:spcPct val="0"/>
                </a:spcAft>
                <a:defRPr/>
              </a:pPr>
              <a:t>101</a:t>
            </a:fld>
            <a:endParaRPr lang="ru-RU"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454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0DED5E-1B05-435E-A7D7-53F8A972709F}" type="slidenum">
              <a:rPr lang="ru-RU" smtClean="0"/>
              <a:pPr fontAlgn="base">
                <a:spcBef>
                  <a:spcPct val="0"/>
                </a:spcBef>
                <a:spcAft>
                  <a:spcPct val="0"/>
                </a:spcAft>
                <a:defRPr/>
              </a:pPr>
              <a:t>102</a:t>
            </a:fld>
            <a:endParaRPr lang="ru-RU"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464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9E8D32-CB8B-429A-91A1-8A39C12FA0E3}" type="slidenum">
              <a:rPr lang="ru-RU" smtClean="0"/>
              <a:pPr fontAlgn="base">
                <a:spcBef>
                  <a:spcPct val="0"/>
                </a:spcBef>
                <a:spcAft>
                  <a:spcPct val="0"/>
                </a:spcAft>
                <a:defRPr/>
              </a:pPr>
              <a:t>103</a:t>
            </a:fld>
            <a:endParaRPr lang="ru-RU"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515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B4040E-F13D-4CB9-BB31-B92484FCB972}" type="slidenum">
              <a:rPr lang="ru-RU" smtClean="0"/>
              <a:pPr fontAlgn="base">
                <a:spcBef>
                  <a:spcPct val="0"/>
                </a:spcBef>
                <a:spcAft>
                  <a:spcPct val="0"/>
                </a:spcAft>
                <a:defRPr/>
              </a:pPr>
              <a:t>104</a:t>
            </a:fld>
            <a:endParaRPr lang="ru-RU"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536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676B8C-1CC5-4E62-BCB1-67D414097501}" type="slidenum">
              <a:rPr lang="en-AU" smtClean="0">
                <a:latin typeface="Arial" charset="0"/>
              </a:rPr>
              <a:pPr fontAlgn="base">
                <a:spcBef>
                  <a:spcPct val="0"/>
                </a:spcBef>
                <a:spcAft>
                  <a:spcPct val="0"/>
                </a:spcAft>
                <a:defRPr/>
              </a:pPr>
              <a:t>105</a:t>
            </a:fld>
            <a:endParaRPr lang="en-AU" smtClean="0">
              <a:latin typeface="Arial"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546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CE1155-64CE-4DD5-91D0-504023AF288F}" type="slidenum">
              <a:rPr lang="ru-RU" smtClean="0"/>
              <a:pPr fontAlgn="base">
                <a:spcBef>
                  <a:spcPct val="0"/>
                </a:spcBef>
                <a:spcAft>
                  <a:spcPct val="0"/>
                </a:spcAft>
                <a:defRPr/>
              </a:pPr>
              <a:t>106</a:t>
            </a:fld>
            <a:endParaRPr lang="ru-RU"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58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D03515E-25A0-4F23-A05F-01B50C81624D}" type="slidenum">
              <a:rPr lang="ru-RU" altLang="ru-RU" sz="1200" smtClean="0"/>
              <a:pPr eaLnBrk="1" hangingPunct="1"/>
              <a:t>107</a:t>
            </a:fld>
            <a:endParaRPr lang="ru-RU" altLang="ru-RU" sz="120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68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BF701C6-6164-4A7D-A1B1-1FB943C41DEA}" type="slidenum">
              <a:rPr lang="ru-RU" altLang="ru-RU" sz="1200" smtClean="0"/>
              <a:pPr eaLnBrk="1" hangingPunct="1"/>
              <a:t>108</a:t>
            </a:fld>
            <a:endParaRPr lang="ru-RU" altLang="ru-RU" sz="120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78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B0AEE45-8ACF-4FA3-9809-59DB9DAE8273}" type="slidenum">
              <a:rPr lang="ru-RU" altLang="ru-RU" sz="1200" smtClean="0"/>
              <a:pPr eaLnBrk="1" hangingPunct="1"/>
              <a:t>109</a:t>
            </a:fld>
            <a:endParaRPr lang="ru-RU" altLang="ru-RU"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5837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B28419D5-887F-4CFE-A198-16452E13207D}" type="slidenum">
              <a:rPr kumimoji="0" lang="ru-RU" sz="1200">
                <a:latin typeface="Calibri" panose="020F0502020204030204" pitchFamily="34" charset="0"/>
              </a:rPr>
              <a:pPr/>
              <a:t>11</a:t>
            </a:fld>
            <a:endParaRPr kumimoji="0" lang="ru-RU" sz="1200">
              <a:latin typeface="Calibri" panose="020F0502020204030204" pitchFamily="34" charset="0"/>
            </a:endParaRPr>
          </a:p>
        </p:txBody>
      </p:sp>
    </p:spTree>
    <p:extLst>
      <p:ext uri="{BB962C8B-B14F-4D97-AF65-F5344CB8AC3E}">
        <p14:creationId xmlns:p14="http://schemas.microsoft.com/office/powerpoint/2010/main" val="35844827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89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AFC294E-74C2-4F1D-A777-7D1DABCE2A3E}" type="slidenum">
              <a:rPr lang="ru-RU" altLang="ru-RU" sz="1200" smtClean="0"/>
              <a:pPr eaLnBrk="1" hangingPunct="1"/>
              <a:t>110</a:t>
            </a:fld>
            <a:endParaRPr lang="ru-RU" altLang="ru-RU" sz="120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399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5AA9E2B-4C32-4DAC-9400-B191C25303D8}" type="slidenum">
              <a:rPr lang="ru-RU" altLang="ru-RU" sz="1200" smtClean="0"/>
              <a:pPr eaLnBrk="1" hangingPunct="1"/>
              <a:t>111</a:t>
            </a:fld>
            <a:endParaRPr lang="ru-RU" altLang="ru-RU" sz="120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09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F6E54EF-4C7D-4F56-9EF3-B9FEE4B68AFB}" type="slidenum">
              <a:rPr lang="en-US" altLang="ru-RU" sz="1200" smtClean="0"/>
              <a:pPr eaLnBrk="1" hangingPunct="1"/>
              <a:t>112</a:t>
            </a:fld>
            <a:endParaRPr lang="en-US" altLang="ru-RU" sz="120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19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7C46F75-EE1A-4F4E-ADB9-83858147A815}" type="slidenum">
              <a:rPr lang="ru-RU" altLang="ru-RU" sz="1200" smtClean="0"/>
              <a:pPr eaLnBrk="1" hangingPunct="1"/>
              <a:t>113</a:t>
            </a:fld>
            <a:endParaRPr lang="ru-RU" altLang="ru-RU" sz="120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14DAB7C-7292-4F35-A544-61ED5856CB3A}" type="slidenum">
              <a:rPr lang="ru-RU" altLang="ru-RU" sz="1200" smtClean="0"/>
              <a:pPr eaLnBrk="1" hangingPunct="1"/>
              <a:t>114</a:t>
            </a:fld>
            <a:endParaRPr lang="ru-RU" altLang="ru-RU" sz="120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40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7223766-0F0B-45A2-9A6E-08E3F7EEEE8A}" type="slidenum">
              <a:rPr lang="ru-RU" altLang="ru-RU" sz="1200" smtClean="0"/>
              <a:pPr eaLnBrk="1" hangingPunct="1"/>
              <a:t>115</a:t>
            </a:fld>
            <a:endParaRPr lang="ru-RU" altLang="ru-RU" sz="120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50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1D90C42-EEBF-484D-B03A-072686AE0613}" type="slidenum">
              <a:rPr lang="ru-RU" altLang="ru-RU" sz="1200" smtClean="0"/>
              <a:pPr eaLnBrk="1" hangingPunct="1"/>
              <a:t>116</a:t>
            </a:fld>
            <a:endParaRPr lang="ru-RU" altLang="ru-RU" sz="1200"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60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C844114-F472-405E-A601-9468047CA584}" type="slidenum">
              <a:rPr lang="ru-RU" altLang="ru-RU" sz="1200" smtClean="0"/>
              <a:pPr eaLnBrk="1" hangingPunct="1"/>
              <a:t>117</a:t>
            </a:fld>
            <a:endParaRPr lang="ru-RU" altLang="ru-RU" sz="1200"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EAB2D63-1797-44AB-8D49-11132D430E06}" type="slidenum">
              <a:rPr lang="ru-RU" altLang="ru-RU" sz="1200" smtClean="0"/>
              <a:pPr eaLnBrk="1" hangingPunct="1"/>
              <a:t>118</a:t>
            </a:fld>
            <a:endParaRPr lang="ru-RU" altLang="ru-RU" sz="120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81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C960527-A1F2-48A2-9675-76898D77D864}" type="slidenum">
              <a:rPr lang="ru-RU" altLang="ru-RU" sz="1200" smtClean="0"/>
              <a:pPr eaLnBrk="1" hangingPunct="1"/>
              <a:t>119</a:t>
            </a:fld>
            <a:endParaRPr lang="ru-RU" altLang="ru-RU"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62467"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828E819E-0206-4316-94B0-BF7464A2F3CE}" type="slidenum">
              <a:rPr kumimoji="0" lang="ru-RU" sz="1200">
                <a:latin typeface="Calibri" panose="020F0502020204030204" pitchFamily="34" charset="0"/>
              </a:rPr>
              <a:pPr/>
              <a:t>12</a:t>
            </a:fld>
            <a:endParaRPr kumimoji="0" lang="ru-RU" sz="1200">
              <a:latin typeface="Calibri" panose="020F0502020204030204" pitchFamily="34" charset="0"/>
            </a:endParaRPr>
          </a:p>
        </p:txBody>
      </p:sp>
    </p:spTree>
    <p:extLst>
      <p:ext uri="{BB962C8B-B14F-4D97-AF65-F5344CB8AC3E}">
        <p14:creationId xmlns:p14="http://schemas.microsoft.com/office/powerpoint/2010/main" val="428799789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91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17FAD81-9167-4CA1-8863-A5E059305FAF}" type="slidenum">
              <a:rPr lang="ru-RU" altLang="ru-RU" sz="1200" smtClean="0"/>
              <a:pPr eaLnBrk="1" hangingPunct="1"/>
              <a:t>120</a:t>
            </a:fld>
            <a:endParaRPr lang="ru-RU" altLang="ru-RU" sz="120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501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22A137C-6595-47A9-8C72-CA1524EDC7D9}" type="slidenum">
              <a:rPr lang="ru-RU" altLang="ru-RU" sz="1200" smtClean="0"/>
              <a:pPr eaLnBrk="1" hangingPunct="1"/>
              <a:t>121</a:t>
            </a:fld>
            <a:endParaRPr lang="ru-RU" altLang="ru-RU" sz="120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512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B8C4EAF-48A8-4F2A-A05F-65058599910D}" type="slidenum">
              <a:rPr lang="ru-RU" altLang="ru-RU" sz="1200" smtClean="0"/>
              <a:pPr eaLnBrk="1" hangingPunct="1"/>
              <a:t>122</a:t>
            </a:fld>
            <a:endParaRPr lang="ru-RU" altLang="ru-RU" sz="1200"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522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C96E480-ED66-465A-BCB9-F76420D7F13D}" type="slidenum">
              <a:rPr lang="ru-RU" altLang="ru-RU" sz="1200" smtClean="0"/>
              <a:pPr eaLnBrk="1" hangingPunct="1"/>
              <a:t>123</a:t>
            </a:fld>
            <a:endParaRPr lang="ru-RU" altLang="ru-RU" sz="120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32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A24AC81-AC1C-4422-9475-1FAD176315A2}" type="slidenum">
              <a:rPr lang="ru-RU" altLang="ru-RU" sz="1200" smtClean="0"/>
              <a:pPr eaLnBrk="1" hangingPunct="1"/>
              <a:t>124</a:t>
            </a:fld>
            <a:endParaRPr lang="ru-RU" altLang="ru-RU" sz="120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42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C6D156A-827C-4F1E-8E0C-3879644E627D}" type="slidenum">
              <a:rPr lang="ru-RU" altLang="ru-RU" sz="1200" smtClean="0"/>
              <a:pPr eaLnBrk="1" hangingPunct="1"/>
              <a:t>125</a:t>
            </a:fld>
            <a:endParaRPr lang="ru-RU" altLang="ru-RU" sz="1200"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53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2C84986-5638-4CB5-82EB-D167F2B2FD52}" type="slidenum">
              <a:rPr lang="ru-RU" altLang="ru-RU" sz="1200" smtClean="0"/>
              <a:pPr eaLnBrk="1" hangingPunct="1"/>
              <a:t>126</a:t>
            </a:fld>
            <a:endParaRPr lang="ru-RU" altLang="ru-RU" sz="1200"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63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A95DA8C-8A61-49BB-859D-0ED1475D2833}" type="slidenum">
              <a:rPr lang="ru-RU" altLang="ru-RU" sz="1200" smtClean="0"/>
              <a:pPr eaLnBrk="1" hangingPunct="1"/>
              <a:t>127</a:t>
            </a:fld>
            <a:endParaRPr lang="ru-RU" altLang="ru-RU" sz="1200"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6749186-CD46-4373-A77E-73689355A0BA}" type="slidenum">
              <a:rPr lang="ru-RU" altLang="ru-RU" sz="1200" smtClean="0"/>
              <a:pPr eaLnBrk="1" hangingPunct="1"/>
              <a:t>128</a:t>
            </a:fld>
            <a:endParaRPr lang="ru-RU" altLang="ru-RU" sz="1200"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83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64FD5B1-CBED-4623-AC7C-6D7B183E928B}" type="slidenum">
              <a:rPr lang="ru-RU" altLang="ru-RU" sz="1200" smtClean="0"/>
              <a:pPr eaLnBrk="1" hangingPunct="1"/>
              <a:t>129</a:t>
            </a:fld>
            <a:endParaRPr lang="ru-RU" altLang="ru-RU"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Tree>
    <p:extLst>
      <p:ext uri="{BB962C8B-B14F-4D97-AF65-F5344CB8AC3E}">
        <p14:creationId xmlns:p14="http://schemas.microsoft.com/office/powerpoint/2010/main" val="148104317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93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17E78F7-BEC9-4134-91A6-8C38094EADCE}" type="slidenum">
              <a:rPr lang="ru-RU" altLang="ru-RU" sz="1200" smtClean="0"/>
              <a:pPr eaLnBrk="1" hangingPunct="1"/>
              <a:t>130</a:t>
            </a:fld>
            <a:endParaRPr lang="ru-RU" altLang="ru-RU" sz="1200"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04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4C57022-6989-4A7B-9330-5379480AC145}" type="slidenum">
              <a:rPr lang="ru-RU" altLang="ru-RU" sz="1200" smtClean="0"/>
              <a:pPr eaLnBrk="1" hangingPunct="1"/>
              <a:t>131</a:t>
            </a:fld>
            <a:endParaRPr lang="ru-RU" altLang="ru-RU" sz="120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614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5CBE5D9-00F3-4ABF-A968-B43501963CA4}" type="slidenum">
              <a:rPr lang="ru-RU" altLang="ru-RU" sz="1200" smtClean="0"/>
              <a:pPr eaLnBrk="1" hangingPunct="1"/>
              <a:t>132</a:t>
            </a:fld>
            <a:endParaRPr lang="ru-RU" altLang="ru-RU" sz="1200"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624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55B55C0-B9EB-41D6-8219-DBD76EBCA977}" type="slidenum">
              <a:rPr lang="ru-RU" altLang="ru-RU" sz="1200" smtClean="0"/>
              <a:pPr eaLnBrk="1" hangingPunct="1"/>
              <a:t>133</a:t>
            </a:fld>
            <a:endParaRPr lang="ru-RU" altLang="ru-RU" sz="1200"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634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CD257FC-0044-446A-9C88-0188DA230D59}" type="slidenum">
              <a:rPr lang="ru-RU" altLang="ru-RU" sz="1200" smtClean="0"/>
              <a:pPr eaLnBrk="1" hangingPunct="1"/>
              <a:t>134</a:t>
            </a:fld>
            <a:endParaRPr lang="ru-RU" altLang="ru-RU" sz="1200"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645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F4BF502-6C34-4DC2-A2B7-E28B298056AA}" type="slidenum">
              <a:rPr lang="ru-RU" altLang="ru-RU" sz="1200" smtClean="0"/>
              <a:pPr eaLnBrk="1" hangingPunct="1"/>
              <a:t>135</a:t>
            </a:fld>
            <a:endParaRPr lang="ru-RU" altLang="ru-RU" sz="1200"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55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E7963BC-5AF6-4911-A7C1-38957616A6CB}" type="slidenum">
              <a:rPr lang="ru-RU" altLang="ru-RU" sz="1200" smtClean="0"/>
              <a:pPr eaLnBrk="1" hangingPunct="1"/>
              <a:t>136</a:t>
            </a:fld>
            <a:endParaRPr lang="ru-RU" altLang="ru-RU" sz="1200"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45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343172-71CF-4AAC-84F6-32465567425F}" type="slidenum">
              <a:rPr lang="ru-RU" smtClean="0"/>
              <a:pPr fontAlgn="base">
                <a:spcBef>
                  <a:spcPct val="0"/>
                </a:spcBef>
                <a:spcAft>
                  <a:spcPct val="0"/>
                </a:spcAft>
                <a:defRPr/>
              </a:pPr>
              <a:t>137</a:t>
            </a:fld>
            <a:endParaRPr lang="ru-RU"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56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605CA9-DE86-45A2-B89D-68727C940072}" type="slidenum">
              <a:rPr lang="ru-RU" smtClean="0"/>
              <a:pPr fontAlgn="base">
                <a:spcBef>
                  <a:spcPct val="0"/>
                </a:spcBef>
                <a:spcAft>
                  <a:spcPct val="0"/>
                </a:spcAft>
                <a:defRPr/>
              </a:pPr>
              <a:t>138</a:t>
            </a:fld>
            <a:endParaRPr lang="ru-RU"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66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0A3E79-EF89-4F41-8622-54FA8658E5AC}" type="slidenum">
              <a:rPr lang="ru-RU" smtClean="0"/>
              <a:pPr fontAlgn="base">
                <a:spcBef>
                  <a:spcPct val="0"/>
                </a:spcBef>
                <a:spcAft>
                  <a:spcPct val="0"/>
                </a:spcAft>
                <a:defRPr/>
              </a:pPr>
              <a:t>139</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Tree>
    <p:extLst>
      <p:ext uri="{BB962C8B-B14F-4D97-AF65-F5344CB8AC3E}">
        <p14:creationId xmlns:p14="http://schemas.microsoft.com/office/powerpoint/2010/main" val="384856501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76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93EAEA-C7FC-4E83-8469-2A30292D3218}" type="slidenum">
              <a:rPr lang="ru-RU" smtClean="0"/>
              <a:pPr fontAlgn="base">
                <a:spcBef>
                  <a:spcPct val="0"/>
                </a:spcBef>
                <a:spcAft>
                  <a:spcPct val="0"/>
                </a:spcAft>
                <a:defRPr/>
              </a:pPr>
              <a:t>140</a:t>
            </a:fld>
            <a:endParaRPr lang="ru-RU"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86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594034-05B1-48F1-9F9B-5DE3E121C1A5}" type="slidenum">
              <a:rPr lang="ru-RU" smtClean="0"/>
              <a:pPr fontAlgn="base">
                <a:spcBef>
                  <a:spcPct val="0"/>
                </a:spcBef>
                <a:spcAft>
                  <a:spcPct val="0"/>
                </a:spcAft>
                <a:defRPr/>
              </a:pPr>
              <a:t>141</a:t>
            </a:fld>
            <a:endParaRPr lang="ru-RU"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97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64CB57-1177-4811-8220-1D3BB9684F49}" type="slidenum">
              <a:rPr lang="en-US" smtClean="0"/>
              <a:pPr fontAlgn="base">
                <a:spcBef>
                  <a:spcPct val="0"/>
                </a:spcBef>
                <a:spcAft>
                  <a:spcPct val="0"/>
                </a:spcAft>
                <a:defRPr/>
              </a:pPr>
              <a:t>142</a:t>
            </a:fld>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07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D1700B-0930-4F49-AED4-89F02D03F2C8}" type="slidenum">
              <a:rPr lang="ru-RU" smtClean="0"/>
              <a:pPr fontAlgn="base">
                <a:spcBef>
                  <a:spcPct val="0"/>
                </a:spcBef>
                <a:spcAft>
                  <a:spcPct val="0"/>
                </a:spcAft>
                <a:defRPr/>
              </a:pPr>
              <a:t>143</a:t>
            </a:fld>
            <a:endParaRPr lang="ru-RU"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17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6068B1-D10B-42F3-B3B6-CFFE30F33AA2}" type="slidenum">
              <a:rPr lang="ru-RU" smtClean="0"/>
              <a:pPr fontAlgn="base">
                <a:spcBef>
                  <a:spcPct val="0"/>
                </a:spcBef>
                <a:spcAft>
                  <a:spcPct val="0"/>
                </a:spcAft>
                <a:defRPr/>
              </a:pPr>
              <a:t>144</a:t>
            </a:fld>
            <a:endParaRPr lang="ru-RU"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37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92CBBD-B188-418E-8002-AB99BCF6FF3C}" type="slidenum">
              <a:rPr lang="ru-RU" smtClean="0"/>
              <a:pPr fontAlgn="base">
                <a:spcBef>
                  <a:spcPct val="0"/>
                </a:spcBef>
                <a:spcAft>
                  <a:spcPct val="0"/>
                </a:spcAft>
                <a:defRPr/>
              </a:pPr>
              <a:t>145</a:t>
            </a:fld>
            <a:endParaRPr lang="ru-RU"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4" name="Номер слайда 3"/>
          <p:cNvSpPr>
            <a:spLocks noGrp="1"/>
          </p:cNvSpPr>
          <p:nvPr>
            <p:ph type="sldNum" sz="quarter" idx="5"/>
          </p:nvPr>
        </p:nvSpPr>
        <p:spPr/>
        <p:txBody>
          <a:bodyPr/>
          <a:lstStyle/>
          <a:p>
            <a:pPr>
              <a:defRPr/>
            </a:pPr>
            <a:fld id="{7237A808-7951-4D2B-9616-68DCE621F395}" type="slidenum">
              <a:rPr lang="ru-RU" smtClean="0"/>
              <a:pPr>
                <a:defRPr/>
              </a:pPr>
              <a:t>146</a:t>
            </a:fld>
            <a:endParaRPr lang="ru-RU"/>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48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E5057A-185D-4ECB-91E1-90E31AE7FA8A}" type="slidenum">
              <a:rPr lang="ru-RU" smtClean="0"/>
              <a:pPr fontAlgn="base">
                <a:spcBef>
                  <a:spcPct val="0"/>
                </a:spcBef>
                <a:spcAft>
                  <a:spcPct val="0"/>
                </a:spcAft>
                <a:defRPr/>
              </a:pPr>
              <a:t>147</a:t>
            </a:fld>
            <a:endParaRPr lang="ru-RU"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4" name="Номер слайда 3"/>
          <p:cNvSpPr>
            <a:spLocks noGrp="1"/>
          </p:cNvSpPr>
          <p:nvPr>
            <p:ph type="sldNum" sz="quarter" idx="5"/>
          </p:nvPr>
        </p:nvSpPr>
        <p:spPr/>
        <p:txBody>
          <a:bodyPr/>
          <a:lstStyle/>
          <a:p>
            <a:pPr>
              <a:defRPr/>
            </a:pPr>
            <a:fld id="{97615325-238E-431F-BCFB-F390DFBF25DC}" type="slidenum">
              <a:rPr lang="ru-RU" smtClean="0"/>
              <a:pPr>
                <a:defRPr/>
              </a:pPr>
              <a:t>148</a:t>
            </a:fld>
            <a:endParaRPr lang="ru-RU"/>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4" name="Номер слайда 3"/>
          <p:cNvSpPr>
            <a:spLocks noGrp="1"/>
          </p:cNvSpPr>
          <p:nvPr>
            <p:ph type="sldNum" sz="quarter" idx="5"/>
          </p:nvPr>
        </p:nvSpPr>
        <p:spPr/>
        <p:txBody>
          <a:bodyPr/>
          <a:lstStyle/>
          <a:p>
            <a:pPr>
              <a:defRPr/>
            </a:pPr>
            <a:fld id="{2C95B434-C1DE-4142-9908-7EDE941128EC}" type="slidenum">
              <a:rPr lang="ru-RU" smtClean="0"/>
              <a:pPr>
                <a:defRPr/>
              </a:pPr>
              <a:t>149</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101379"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ABEEEE50-7FBA-409D-9DA3-E71225E9B3E6}" type="slidenum">
              <a:rPr kumimoji="0" lang="ru-RU" sz="1200">
                <a:latin typeface="Calibri" panose="020F0502020204030204" pitchFamily="34" charset="0"/>
              </a:rPr>
              <a:pPr/>
              <a:t>15</a:t>
            </a:fld>
            <a:endParaRPr kumimoji="0" lang="ru-RU" sz="1200">
              <a:latin typeface="Calibri" panose="020F0502020204030204" pitchFamily="34" charset="0"/>
            </a:endParaRPr>
          </a:p>
        </p:txBody>
      </p:sp>
    </p:spTree>
    <p:extLst>
      <p:ext uri="{BB962C8B-B14F-4D97-AF65-F5344CB8AC3E}">
        <p14:creationId xmlns:p14="http://schemas.microsoft.com/office/powerpoint/2010/main" val="244372856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58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41AF7-0AC2-4CE8-B868-CE8FF987307C}" type="slidenum">
              <a:rPr lang="ru-RU" smtClean="0"/>
              <a:pPr fontAlgn="base">
                <a:spcBef>
                  <a:spcPct val="0"/>
                </a:spcBef>
                <a:spcAft>
                  <a:spcPct val="0"/>
                </a:spcAft>
                <a:defRPr/>
              </a:pPr>
              <a:t>150</a:t>
            </a:fld>
            <a:endParaRPr lang="ru-RU"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68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9388E9-642D-4668-844A-E5C11CC59C5B}" type="slidenum">
              <a:rPr lang="ru-RU" smtClean="0"/>
              <a:pPr fontAlgn="base">
                <a:spcBef>
                  <a:spcPct val="0"/>
                </a:spcBef>
                <a:spcAft>
                  <a:spcPct val="0"/>
                </a:spcAft>
                <a:defRPr/>
              </a:pPr>
              <a:t>151</a:t>
            </a:fld>
            <a:endParaRPr lang="ru-RU"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4" name="Номер слайда 3"/>
          <p:cNvSpPr>
            <a:spLocks noGrp="1"/>
          </p:cNvSpPr>
          <p:nvPr>
            <p:ph type="sldNum" sz="quarter" idx="5"/>
          </p:nvPr>
        </p:nvSpPr>
        <p:spPr/>
        <p:txBody>
          <a:bodyPr/>
          <a:lstStyle/>
          <a:p>
            <a:pPr>
              <a:defRPr/>
            </a:pPr>
            <a:fld id="{DC73482D-99EC-4FD5-B149-042574F58A0E}" type="slidenum">
              <a:rPr lang="ru-RU" smtClean="0"/>
              <a:pPr>
                <a:defRPr/>
              </a:pPr>
              <a:t>152</a:t>
            </a:fld>
            <a:endParaRPr lang="ru-RU"/>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91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34939B-B685-4898-BCB3-3524BCDB83DF}" type="slidenum">
              <a:rPr lang="ru-RU" smtClean="0"/>
              <a:pPr fontAlgn="base">
                <a:spcBef>
                  <a:spcPct val="0"/>
                </a:spcBef>
                <a:spcAft>
                  <a:spcPct val="0"/>
                </a:spcAft>
                <a:defRPr/>
              </a:pPr>
              <a:t>153</a:t>
            </a:fld>
            <a:endParaRPr lang="ru-RU"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4" name="Номер слайда 3"/>
          <p:cNvSpPr>
            <a:spLocks noGrp="1"/>
          </p:cNvSpPr>
          <p:nvPr>
            <p:ph type="sldNum" sz="quarter" idx="5"/>
          </p:nvPr>
        </p:nvSpPr>
        <p:spPr/>
        <p:txBody>
          <a:bodyPr/>
          <a:lstStyle/>
          <a:p>
            <a:pPr>
              <a:defRPr/>
            </a:pPr>
            <a:fld id="{E58A0C93-C223-4673-9372-CB971EA81AE2}" type="slidenum">
              <a:rPr lang="ru-RU" smtClean="0"/>
              <a:pPr>
                <a:defRPr/>
              </a:pPr>
              <a:t>154</a:t>
            </a:fld>
            <a:endParaRPr lang="ru-RU"/>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12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E0BBC1-DFC5-4B6D-8BD5-4C0F4668EFE9}" type="slidenum">
              <a:rPr lang="ru-RU" smtClean="0"/>
              <a:pPr fontAlgn="base">
                <a:spcBef>
                  <a:spcPct val="0"/>
                </a:spcBef>
                <a:spcAft>
                  <a:spcPct val="0"/>
                </a:spcAft>
                <a:defRPr/>
              </a:pPr>
              <a:t>155</a:t>
            </a:fld>
            <a:endParaRPr lang="ru-RU"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53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77B95B-B14A-4468-81E7-E92B50BC767C}" type="slidenum">
              <a:rPr lang="ru-RU" smtClean="0"/>
              <a:pPr fontAlgn="base">
                <a:spcBef>
                  <a:spcPct val="0"/>
                </a:spcBef>
                <a:spcAft>
                  <a:spcPct val="0"/>
                </a:spcAft>
                <a:defRPr/>
              </a:pPr>
              <a:t>156</a:t>
            </a:fld>
            <a:endParaRPr lang="ru-RU"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63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AD0D12-C4A1-4262-87D4-D347420C4B3D}" type="slidenum">
              <a:rPr lang="ru-RU" smtClean="0"/>
              <a:pPr fontAlgn="base">
                <a:spcBef>
                  <a:spcPct val="0"/>
                </a:spcBef>
                <a:spcAft>
                  <a:spcPct val="0"/>
                </a:spcAft>
                <a:defRPr/>
              </a:pPr>
              <a:t>157</a:t>
            </a:fld>
            <a:endParaRPr lang="ru-RU"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73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BF73F7-0CD8-4B6F-B39B-3C73E26D7A4D}" type="slidenum">
              <a:rPr lang="ru-RU" smtClean="0"/>
              <a:pPr fontAlgn="base">
                <a:spcBef>
                  <a:spcPct val="0"/>
                </a:spcBef>
                <a:spcAft>
                  <a:spcPct val="0"/>
                </a:spcAft>
                <a:defRPr/>
              </a:pPr>
              <a:t>158</a:t>
            </a:fld>
            <a:endParaRPr lang="ru-RU"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83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CE31C9-B58C-46FF-A78C-7F8637264D0B}" type="slidenum">
              <a:rPr lang="ru-RU" smtClean="0"/>
              <a:pPr fontAlgn="base">
                <a:spcBef>
                  <a:spcPct val="0"/>
                </a:spcBef>
                <a:spcAft>
                  <a:spcPct val="0"/>
                </a:spcAft>
                <a:defRPr/>
              </a:pPr>
              <a:t>159</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103427"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C7FD1354-D21E-4833-BDA4-9CAE3E0A76DF}" type="slidenum">
              <a:rPr kumimoji="0" lang="ru-RU" sz="1200">
                <a:latin typeface="Calibri" panose="020F0502020204030204" pitchFamily="34" charset="0"/>
              </a:rPr>
              <a:pPr/>
              <a:t>16</a:t>
            </a:fld>
            <a:endParaRPr kumimoji="0" lang="ru-RU" sz="1200">
              <a:latin typeface="Calibri" panose="020F0502020204030204" pitchFamily="34" charset="0"/>
            </a:endParaRPr>
          </a:p>
        </p:txBody>
      </p:sp>
    </p:spTree>
    <p:extLst>
      <p:ext uri="{BB962C8B-B14F-4D97-AF65-F5344CB8AC3E}">
        <p14:creationId xmlns:p14="http://schemas.microsoft.com/office/powerpoint/2010/main" val="271800032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93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D96374-68B6-47C1-B17F-BD196222DF8F}" type="slidenum">
              <a:rPr lang="ru-RU" smtClean="0"/>
              <a:pPr fontAlgn="base">
                <a:spcBef>
                  <a:spcPct val="0"/>
                </a:spcBef>
                <a:spcAft>
                  <a:spcPct val="0"/>
                </a:spcAft>
                <a:defRPr/>
              </a:pPr>
              <a:t>160</a:t>
            </a:fld>
            <a:endParaRPr lang="ru-RU"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14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0637CF-52AB-4873-A620-2262B2787867}" type="slidenum">
              <a:rPr lang="ru-RU" smtClean="0"/>
              <a:pPr fontAlgn="base">
                <a:spcBef>
                  <a:spcPct val="0"/>
                </a:spcBef>
                <a:spcAft>
                  <a:spcPct val="0"/>
                </a:spcAft>
                <a:defRPr/>
              </a:pPr>
              <a:t>161</a:t>
            </a:fld>
            <a:endParaRPr lang="ru-RU"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24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2D242E-F9ED-412B-AF43-8130E30CAED6}" type="slidenum">
              <a:rPr lang="ru-RU" smtClean="0"/>
              <a:pPr fontAlgn="base">
                <a:spcBef>
                  <a:spcPct val="0"/>
                </a:spcBef>
                <a:spcAft>
                  <a:spcPct val="0"/>
                </a:spcAft>
                <a:defRPr/>
              </a:pPr>
              <a:t>162</a:t>
            </a:fld>
            <a:endParaRPr lang="ru-RU"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34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E4A341-8FA8-4CFA-B7B7-3A103DFAA33C}" type="slidenum">
              <a:rPr lang="ru-RU" smtClean="0"/>
              <a:pPr fontAlgn="base">
                <a:spcBef>
                  <a:spcPct val="0"/>
                </a:spcBef>
                <a:spcAft>
                  <a:spcPct val="0"/>
                </a:spcAft>
                <a:defRPr/>
              </a:pPr>
              <a:t>163</a:t>
            </a:fld>
            <a:endParaRPr lang="ru-RU"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45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1E7DDF-DB51-48B3-86DB-58473DD35C24}" type="slidenum">
              <a:rPr lang="ru-RU" smtClean="0"/>
              <a:pPr fontAlgn="base">
                <a:spcBef>
                  <a:spcPct val="0"/>
                </a:spcBef>
                <a:spcAft>
                  <a:spcPct val="0"/>
                </a:spcAft>
                <a:defRPr/>
              </a:pPr>
              <a:t>164</a:t>
            </a:fld>
            <a:endParaRPr lang="ru-RU"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65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F4EDEC-9C75-4FC5-84E1-95719810FB00}" type="slidenum">
              <a:rPr lang="ru-RU" smtClean="0"/>
              <a:pPr fontAlgn="base">
                <a:spcBef>
                  <a:spcPct val="0"/>
                </a:spcBef>
                <a:spcAft>
                  <a:spcPct val="0"/>
                </a:spcAft>
                <a:defRPr/>
              </a:pPr>
              <a:t>165</a:t>
            </a:fld>
            <a:endParaRPr lang="ru-RU"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75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439D2C-D299-4AA4-856C-531254BC71CD}" type="slidenum">
              <a:rPr lang="ru-RU" smtClean="0"/>
              <a:pPr fontAlgn="base">
                <a:spcBef>
                  <a:spcPct val="0"/>
                </a:spcBef>
                <a:spcAft>
                  <a:spcPct val="0"/>
                </a:spcAft>
                <a:defRPr/>
              </a:pPr>
              <a:t>166</a:t>
            </a:fld>
            <a:endParaRPr lang="ru-RU"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86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3AF384-227B-4179-8F96-A6007CDB5E36}" type="slidenum">
              <a:rPr lang="ru-RU" smtClean="0"/>
              <a:pPr fontAlgn="base">
                <a:spcBef>
                  <a:spcPct val="0"/>
                </a:spcBef>
                <a:spcAft>
                  <a:spcPct val="0"/>
                </a:spcAft>
                <a:defRPr/>
              </a:pPr>
              <a:t>167</a:t>
            </a:fld>
            <a:endParaRPr lang="ru-RU"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96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AC45B6-7A92-43A2-A724-DBFD8DDD48C7}" type="slidenum">
              <a:rPr lang="ru-RU" smtClean="0"/>
              <a:pPr fontAlgn="base">
                <a:spcBef>
                  <a:spcPct val="0"/>
                </a:spcBef>
                <a:spcAft>
                  <a:spcPct val="0"/>
                </a:spcAft>
                <a:defRPr/>
              </a:pPr>
              <a:t>168</a:t>
            </a:fld>
            <a:endParaRPr lang="ru-RU"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706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F6725F-56E7-4420-A754-94A672CCBA2E}" type="slidenum">
              <a:rPr lang="ru-RU" smtClean="0"/>
              <a:pPr fontAlgn="base">
                <a:spcBef>
                  <a:spcPct val="0"/>
                </a:spcBef>
                <a:spcAft>
                  <a:spcPct val="0"/>
                </a:spcAft>
                <a:defRPr/>
              </a:pPr>
              <a:t>169</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105475"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897D8604-0383-4922-A50F-326AE8923959}" type="slidenum">
              <a:rPr kumimoji="0" lang="ru-RU" sz="1200">
                <a:latin typeface="Calibri" panose="020F0502020204030204" pitchFamily="34" charset="0"/>
              </a:rPr>
              <a:pPr/>
              <a:t>17</a:t>
            </a:fld>
            <a:endParaRPr kumimoji="0" lang="ru-RU" sz="1200">
              <a:latin typeface="Calibri" panose="020F0502020204030204" pitchFamily="34" charset="0"/>
            </a:endParaRPr>
          </a:p>
        </p:txBody>
      </p:sp>
    </p:spTree>
    <p:extLst>
      <p:ext uri="{BB962C8B-B14F-4D97-AF65-F5344CB8AC3E}">
        <p14:creationId xmlns:p14="http://schemas.microsoft.com/office/powerpoint/2010/main" val="56399312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716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4285F0-366A-46AD-9574-0B9FFC79BA22}" type="slidenum">
              <a:rPr lang="ru-RU" smtClean="0"/>
              <a:pPr fontAlgn="base">
                <a:spcBef>
                  <a:spcPct val="0"/>
                </a:spcBef>
                <a:spcAft>
                  <a:spcPct val="0"/>
                </a:spcAft>
                <a:defRPr/>
              </a:pPr>
              <a:t>170</a:t>
            </a:fld>
            <a:endParaRPr lang="ru-RU"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727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28D418-5E20-4585-ADD8-A0D34ACC628F}" type="slidenum">
              <a:rPr lang="ru-RU" smtClean="0"/>
              <a:pPr fontAlgn="base">
                <a:spcBef>
                  <a:spcPct val="0"/>
                </a:spcBef>
                <a:spcAft>
                  <a:spcPct val="0"/>
                </a:spcAft>
                <a:defRPr/>
              </a:pPr>
              <a:t>171</a:t>
            </a:fld>
            <a:endParaRPr lang="ru-RU"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737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EAAA87-1537-4187-91EB-3BA1174BDBEA}" type="slidenum">
              <a:rPr lang="ru-RU" smtClean="0"/>
              <a:pPr fontAlgn="base">
                <a:spcBef>
                  <a:spcPct val="0"/>
                </a:spcBef>
                <a:spcAft>
                  <a:spcPct val="0"/>
                </a:spcAft>
                <a:defRPr/>
              </a:pPr>
              <a:t>172</a:t>
            </a:fld>
            <a:endParaRPr lang="ru-RU"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747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2925F5-6ACD-470F-B5D8-2825080DF1F5}" type="slidenum">
              <a:rPr lang="ru-RU" smtClean="0"/>
              <a:pPr fontAlgn="base">
                <a:spcBef>
                  <a:spcPct val="0"/>
                </a:spcBef>
                <a:spcAft>
                  <a:spcPct val="0"/>
                </a:spcAft>
                <a:defRPr/>
              </a:pPr>
              <a:t>173</a:t>
            </a:fld>
            <a:endParaRPr lang="ru-RU"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757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117515-7C49-46CB-84CE-DA6A8822C574}" type="slidenum">
              <a:rPr lang="ru-RU" smtClean="0"/>
              <a:pPr fontAlgn="base">
                <a:spcBef>
                  <a:spcPct val="0"/>
                </a:spcBef>
                <a:spcAft>
                  <a:spcPct val="0"/>
                </a:spcAft>
                <a:defRPr/>
              </a:pPr>
              <a:t>174</a:t>
            </a:fld>
            <a:endParaRPr lang="ru-RU"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768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A70801-8B0F-4758-8AAC-7F367C667345}" type="slidenum">
              <a:rPr lang="ru-RU" smtClean="0"/>
              <a:pPr fontAlgn="base">
                <a:spcBef>
                  <a:spcPct val="0"/>
                </a:spcBef>
                <a:spcAft>
                  <a:spcPct val="0"/>
                </a:spcAft>
                <a:defRPr/>
              </a:pPr>
              <a:t>175</a:t>
            </a:fld>
            <a:endParaRPr lang="ru-RU"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778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B845A1-5F6E-45E7-B00B-95D33B5C2A8B}" type="slidenum">
              <a:rPr lang="ru-RU" smtClean="0"/>
              <a:pPr fontAlgn="base">
                <a:spcBef>
                  <a:spcPct val="0"/>
                </a:spcBef>
                <a:spcAft>
                  <a:spcPct val="0"/>
                </a:spcAft>
                <a:defRPr/>
              </a:pPr>
              <a:t>176</a:t>
            </a:fld>
            <a:endParaRPr lang="ru-RU"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788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E3CEAB-494C-4EC7-831E-94A6479125E5}" type="slidenum">
              <a:rPr lang="ru-RU" smtClean="0"/>
              <a:pPr fontAlgn="base">
                <a:spcBef>
                  <a:spcPct val="0"/>
                </a:spcBef>
                <a:spcAft>
                  <a:spcPct val="0"/>
                </a:spcAft>
                <a:defRPr/>
              </a:pPr>
              <a:t>177</a:t>
            </a:fld>
            <a:endParaRPr lang="ru-RU"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798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0A9B94-E98B-46B7-A0F9-6F4E850D3DFA}" type="slidenum">
              <a:rPr lang="ru-RU" smtClean="0"/>
              <a:pPr fontAlgn="base">
                <a:spcBef>
                  <a:spcPct val="0"/>
                </a:spcBef>
                <a:spcAft>
                  <a:spcPct val="0"/>
                </a:spcAft>
                <a:defRPr/>
              </a:pPr>
              <a:t>178</a:t>
            </a:fld>
            <a:endParaRPr lang="ru-RU"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09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E7F275-F8A1-4566-A690-BF9413DCD7E1}" type="slidenum">
              <a:rPr lang="ru-RU" smtClean="0"/>
              <a:pPr fontAlgn="base">
                <a:spcBef>
                  <a:spcPct val="0"/>
                </a:spcBef>
                <a:spcAft>
                  <a:spcPct val="0"/>
                </a:spcAft>
                <a:defRPr/>
              </a:pPr>
              <a:t>179</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107523"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CEB3C7E3-C1AC-4960-994F-50FF93B868D6}" type="slidenum">
              <a:rPr kumimoji="0" lang="ru-RU" sz="1200">
                <a:latin typeface="Calibri" panose="020F0502020204030204" pitchFamily="34" charset="0"/>
              </a:rPr>
              <a:pPr/>
              <a:t>18</a:t>
            </a:fld>
            <a:endParaRPr kumimoji="0" lang="ru-RU" sz="1200">
              <a:latin typeface="Calibri" panose="020F0502020204030204" pitchFamily="34" charset="0"/>
            </a:endParaRPr>
          </a:p>
        </p:txBody>
      </p:sp>
    </p:spTree>
    <p:extLst>
      <p:ext uri="{BB962C8B-B14F-4D97-AF65-F5344CB8AC3E}">
        <p14:creationId xmlns:p14="http://schemas.microsoft.com/office/powerpoint/2010/main" val="134878304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19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F53186-8DA8-41D4-A1C1-FA7FF187621D}" type="slidenum">
              <a:rPr lang="ru-RU" smtClean="0"/>
              <a:pPr fontAlgn="base">
                <a:spcBef>
                  <a:spcPct val="0"/>
                </a:spcBef>
                <a:spcAft>
                  <a:spcPct val="0"/>
                </a:spcAft>
                <a:defRPr/>
              </a:pPr>
              <a:t>180</a:t>
            </a:fld>
            <a:endParaRPr lang="ru-RU"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29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A1EBC7-8247-46B6-99E8-779B56DBEBC9}" type="slidenum">
              <a:rPr lang="ru-RU" smtClean="0"/>
              <a:pPr fontAlgn="base">
                <a:spcBef>
                  <a:spcPct val="0"/>
                </a:spcBef>
                <a:spcAft>
                  <a:spcPct val="0"/>
                </a:spcAft>
                <a:defRPr/>
              </a:pPr>
              <a:t>181</a:t>
            </a:fld>
            <a:endParaRPr lang="ru-RU"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49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35A520-97E3-40E0-83AE-8F2F944B2A68}" type="slidenum">
              <a:rPr lang="ru-RU" smtClean="0"/>
              <a:pPr fontAlgn="base">
                <a:spcBef>
                  <a:spcPct val="0"/>
                </a:spcBef>
                <a:spcAft>
                  <a:spcPct val="0"/>
                </a:spcAft>
                <a:defRPr/>
              </a:pPr>
              <a:t>182</a:t>
            </a:fld>
            <a:endParaRPr lang="ru-RU"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60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0D0ED0-E439-4561-8A62-B25C8C8FEAF1}" type="slidenum">
              <a:rPr lang="ru-RU" smtClean="0"/>
              <a:pPr fontAlgn="base">
                <a:spcBef>
                  <a:spcPct val="0"/>
                </a:spcBef>
                <a:spcAft>
                  <a:spcPct val="0"/>
                </a:spcAft>
                <a:defRPr/>
              </a:pPr>
              <a:t>183</a:t>
            </a:fld>
            <a:endParaRPr lang="ru-RU"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49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31F261-0BF6-410E-963E-15FE0CA8C1C1}" type="slidenum">
              <a:rPr lang="ru-RU" smtClean="0"/>
              <a:pPr fontAlgn="base">
                <a:spcBef>
                  <a:spcPct val="0"/>
                </a:spcBef>
                <a:spcAft>
                  <a:spcPct val="0"/>
                </a:spcAft>
                <a:defRPr/>
              </a:pPr>
              <a:t>184</a:t>
            </a:fld>
            <a:endParaRPr lang="ru-RU"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49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0365EF-5F6E-4859-AA9F-A9406957B688}" type="slidenum">
              <a:rPr lang="ru-RU" smtClean="0"/>
              <a:pPr fontAlgn="base">
                <a:spcBef>
                  <a:spcPct val="0"/>
                </a:spcBef>
                <a:spcAft>
                  <a:spcPct val="0"/>
                </a:spcAft>
                <a:defRPr/>
              </a:pPr>
              <a:t>185</a:t>
            </a:fld>
            <a:endParaRPr lang="ru-RU"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49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C8D2ED-AAA0-4D2E-9B2F-42F6613C7E03}" type="slidenum">
              <a:rPr lang="ru-RU" smtClean="0"/>
              <a:pPr fontAlgn="base">
                <a:spcBef>
                  <a:spcPct val="0"/>
                </a:spcBef>
                <a:spcAft>
                  <a:spcPct val="0"/>
                </a:spcAft>
                <a:defRPr/>
              </a:pPr>
              <a:t>186</a:t>
            </a:fld>
            <a:endParaRPr lang="ru-RU"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49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36EE9D-BABA-4A49-88C9-611386AD8228}" type="slidenum">
              <a:rPr lang="ru-RU" smtClean="0"/>
              <a:pPr fontAlgn="base">
                <a:spcBef>
                  <a:spcPct val="0"/>
                </a:spcBef>
                <a:spcAft>
                  <a:spcPct val="0"/>
                </a:spcAft>
                <a:defRPr/>
              </a:pPr>
              <a:t>187</a:t>
            </a:fld>
            <a:endParaRPr lang="ru-RU"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49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60F0A0-0661-42C1-B03D-0A7B39E3BC9F}" type="slidenum">
              <a:rPr lang="ru-RU" smtClean="0"/>
              <a:pPr fontAlgn="base">
                <a:spcBef>
                  <a:spcPct val="0"/>
                </a:spcBef>
                <a:spcAft>
                  <a:spcPct val="0"/>
                </a:spcAft>
                <a:defRPr/>
              </a:pPr>
              <a:t>188</a:t>
            </a:fld>
            <a:endParaRPr lang="ru-RU"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49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39D942-A03A-410E-BE66-64F4990C5F80}" type="slidenum">
              <a:rPr lang="ru-RU" smtClean="0"/>
              <a:pPr fontAlgn="base">
                <a:spcBef>
                  <a:spcPct val="0"/>
                </a:spcBef>
                <a:spcAft>
                  <a:spcPct val="0"/>
                </a:spcAft>
                <a:defRPr/>
              </a:pPr>
              <a:t>189</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93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95F146B-CA5C-466A-8930-945392B41E15}" type="slidenum">
              <a:rPr lang="ru-RU">
                <a:solidFill>
                  <a:prstClr val="black"/>
                </a:solidFill>
              </a:rPr>
              <a:pPr>
                <a:defRPr/>
              </a:pPr>
              <a:t>19</a:t>
            </a:fld>
            <a:endParaRPr lang="ru-RU">
              <a:solidFill>
                <a:prstClr val="black"/>
              </a:solidFill>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49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CB3D1D-AE52-4660-BE99-057217AAD923}" type="slidenum">
              <a:rPr lang="ru-RU" smtClean="0"/>
              <a:pPr fontAlgn="base">
                <a:spcBef>
                  <a:spcPct val="0"/>
                </a:spcBef>
                <a:spcAft>
                  <a:spcPct val="0"/>
                </a:spcAft>
                <a:defRPr/>
              </a:pPr>
              <a:t>190</a:t>
            </a:fld>
            <a:endParaRPr lang="ru-RU"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49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6D0F53-D342-42A1-BDEC-2F1FBE607E07}" type="slidenum">
              <a:rPr lang="ru-RU" smtClean="0"/>
              <a:pPr fontAlgn="base">
                <a:spcBef>
                  <a:spcPct val="0"/>
                </a:spcBef>
                <a:spcAft>
                  <a:spcPct val="0"/>
                </a:spcAft>
                <a:defRPr/>
              </a:pPr>
              <a:t>191</a:t>
            </a:fld>
            <a:endParaRPr lang="ru-RU"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49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31D098-C3DD-4DC5-B22F-73E58980280C}" type="slidenum">
              <a:rPr lang="ru-RU" smtClean="0"/>
              <a:pPr fontAlgn="base">
                <a:spcBef>
                  <a:spcPct val="0"/>
                </a:spcBef>
                <a:spcAft>
                  <a:spcPct val="0"/>
                </a:spcAft>
                <a:defRPr/>
              </a:pPr>
              <a:t>192</a:t>
            </a:fld>
            <a:endParaRPr lang="ru-RU"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24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139B572-8384-41E1-A7A9-24F8AD15F062}" type="slidenum">
              <a:rPr lang="ru-RU" altLang="ru-RU">
                <a:latin typeface="Calibri" pitchFamily="34" charset="0"/>
              </a:rPr>
              <a:pPr eaLnBrk="1" hangingPunct="1"/>
              <a:t>193</a:t>
            </a:fld>
            <a:endParaRPr lang="ru-RU" altLang="ru-RU">
              <a:latin typeface="Calibri" pitchFamily="34"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256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77FC65E-AC89-4509-8FB5-2F2EF5C8A0B3}" type="slidenum">
              <a:rPr lang="ru-RU" altLang="ru-RU">
                <a:latin typeface="Calibri" pitchFamily="34" charset="0"/>
              </a:rPr>
              <a:pPr eaLnBrk="1" hangingPunct="1"/>
              <a:t>194</a:t>
            </a:fld>
            <a:endParaRPr lang="ru-RU" altLang="ru-RU">
              <a:latin typeface="Calibri" pitchFamily="34"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266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08717A0-F4E9-4A1E-9C10-879EB9D80274}" type="slidenum">
              <a:rPr lang="ru-RU" altLang="ru-RU">
                <a:latin typeface="Calibri" pitchFamily="34" charset="0"/>
              </a:rPr>
              <a:pPr eaLnBrk="1" hangingPunct="1"/>
              <a:t>195</a:t>
            </a:fld>
            <a:endParaRPr lang="ru-RU" altLang="ru-RU">
              <a:latin typeface="Calibri" pitchFamily="34"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276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2ABA6E4-2B7D-4EB8-8F6A-88448B4DBAD7}" type="slidenum">
              <a:rPr lang="ru-RU" altLang="ru-RU">
                <a:latin typeface="Calibri" pitchFamily="34" charset="0"/>
              </a:rPr>
              <a:pPr eaLnBrk="1" hangingPunct="1"/>
              <a:t>196</a:t>
            </a:fld>
            <a:endParaRPr lang="ru-RU" altLang="ru-RU">
              <a:latin typeface="Calibri" pitchFamily="34" charset="0"/>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286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26227B7-BF44-48CE-ABDD-99B3130B3E44}" type="slidenum">
              <a:rPr lang="ru-RU" altLang="ru-RU">
                <a:latin typeface="Calibri" pitchFamily="34" charset="0"/>
              </a:rPr>
              <a:pPr eaLnBrk="1" hangingPunct="1"/>
              <a:t>197</a:t>
            </a:fld>
            <a:endParaRPr lang="ru-RU" altLang="ru-RU">
              <a:latin typeface="Calibri" pitchFamily="34"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297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B092283-3F93-4F11-B707-ADEADBEBB253}" type="slidenum">
              <a:rPr lang="ru-RU" altLang="ru-RU">
                <a:latin typeface="Calibri" pitchFamily="34" charset="0"/>
              </a:rPr>
              <a:pPr eaLnBrk="1" hangingPunct="1"/>
              <a:t>198</a:t>
            </a:fld>
            <a:endParaRPr lang="ru-RU" altLang="ru-RU">
              <a:latin typeface="Calibri" pitchFamily="34"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307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141A1D-9001-4D3C-96A8-7BDBF60F612E}" type="slidenum">
              <a:rPr lang="ru-RU" altLang="ru-RU">
                <a:latin typeface="Calibri" pitchFamily="34" charset="0"/>
              </a:rPr>
              <a:pPr eaLnBrk="1" hangingPunct="1"/>
              <a:t>199</a:t>
            </a:fld>
            <a:endParaRPr lang="ru-RU" altLang="ru-RU">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1741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D632D098-B6D2-4192-925D-1A01112B5640}" type="slidenum">
              <a:rPr kumimoji="0" lang="ru-RU" sz="1200">
                <a:latin typeface="Calibri" panose="020F0502020204030204" pitchFamily="34" charset="0"/>
              </a:rPr>
              <a:pPr/>
              <a:t>2</a:t>
            </a:fld>
            <a:endParaRPr kumimoji="0" lang="ru-RU" sz="1200">
              <a:latin typeface="Calibri" panose="020F0502020204030204" pitchFamily="34" charset="0"/>
            </a:endParaRPr>
          </a:p>
        </p:txBody>
      </p:sp>
    </p:spTree>
    <p:extLst>
      <p:ext uri="{BB962C8B-B14F-4D97-AF65-F5344CB8AC3E}">
        <p14:creationId xmlns:p14="http://schemas.microsoft.com/office/powerpoint/2010/main" val="109118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04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F14D5D5-642C-43FE-ACBC-95D88B54405D}" type="slidenum">
              <a:rPr lang="ru-RU">
                <a:solidFill>
                  <a:prstClr val="black"/>
                </a:solidFill>
              </a:rPr>
              <a:pPr>
                <a:defRPr/>
              </a:pPr>
              <a:t>20</a:t>
            </a:fld>
            <a:endParaRPr lang="ru-RU">
              <a:solidFill>
                <a:prstClr val="black"/>
              </a:solidFill>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58C6B2E-207C-4FE7-B79E-8FC460D16370}" type="slidenum">
              <a:rPr lang="ru-RU" altLang="ru-RU">
                <a:latin typeface="Calibri" pitchFamily="34" charset="0"/>
              </a:rPr>
              <a:pPr eaLnBrk="1" hangingPunct="1"/>
              <a:t>200</a:t>
            </a:fld>
            <a:endParaRPr lang="ru-RU" altLang="ru-RU">
              <a:latin typeface="Calibri" pitchFamily="34" charset="0"/>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327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7D4448C-563A-43B2-88C6-0BF2BECA1763}" type="slidenum">
              <a:rPr lang="ru-RU" altLang="ru-RU">
                <a:latin typeface="Calibri" pitchFamily="34" charset="0"/>
              </a:rPr>
              <a:pPr eaLnBrk="1" hangingPunct="1"/>
              <a:t>201</a:t>
            </a:fld>
            <a:endParaRPr lang="ru-RU" altLang="ru-RU">
              <a:latin typeface="Calibri" pitchFamily="34" charset="0"/>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337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04B1AFD-0693-422A-A44F-807A393D215F}" type="slidenum">
              <a:rPr lang="ru-RU" altLang="ru-RU">
                <a:latin typeface="Calibri" pitchFamily="34" charset="0"/>
              </a:rPr>
              <a:pPr eaLnBrk="1" hangingPunct="1"/>
              <a:t>202</a:t>
            </a:fld>
            <a:endParaRPr lang="ru-RU" altLang="ru-RU">
              <a:latin typeface="Calibri" pitchFamily="34" charset="0"/>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348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079AFE-239E-46AA-9ED5-D2A228BD1662}" type="slidenum">
              <a:rPr lang="ru-RU" altLang="ru-RU">
                <a:latin typeface="Calibri" pitchFamily="34" charset="0"/>
              </a:rPr>
              <a:pPr eaLnBrk="1" hangingPunct="1"/>
              <a:t>203</a:t>
            </a:fld>
            <a:endParaRPr lang="ru-RU" altLang="ru-RU">
              <a:latin typeface="Calibri" pitchFamily="34" charset="0"/>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358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8A9932-BB94-4A96-A45B-94654A07A345}" type="slidenum">
              <a:rPr lang="ru-RU" altLang="ru-RU">
                <a:latin typeface="Calibri" pitchFamily="34" charset="0"/>
              </a:rPr>
              <a:pPr eaLnBrk="1" hangingPunct="1"/>
              <a:t>204</a:t>
            </a:fld>
            <a:endParaRPr lang="ru-RU" altLang="ru-RU">
              <a:latin typeface="Calibri" pitchFamily="34" charset="0"/>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368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97B7C9B-315C-4420-8B18-E9545D65B93C}" type="slidenum">
              <a:rPr lang="ru-RU" altLang="ru-RU">
                <a:latin typeface="Calibri" pitchFamily="34" charset="0"/>
              </a:rPr>
              <a:pPr eaLnBrk="1" hangingPunct="1"/>
              <a:t>205</a:t>
            </a:fld>
            <a:endParaRPr lang="ru-RU" altLang="ru-RU">
              <a:latin typeface="Calibri" pitchFamily="34" charset="0"/>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378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89447D-09CE-4596-BC94-4863168F6682}" type="slidenum">
              <a:rPr lang="ru-RU" altLang="ru-RU">
                <a:latin typeface="Calibri" pitchFamily="34" charset="0"/>
              </a:rPr>
              <a:pPr eaLnBrk="1" hangingPunct="1"/>
              <a:t>206</a:t>
            </a:fld>
            <a:endParaRPr lang="ru-RU" altLang="ru-RU">
              <a:latin typeface="Calibri" pitchFamily="34" charset="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389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0CDA63-E21D-4BC6-82D4-BCB589887DFE}" type="slidenum">
              <a:rPr lang="ru-RU" altLang="ru-RU">
                <a:latin typeface="Calibri" pitchFamily="34" charset="0"/>
              </a:rPr>
              <a:pPr eaLnBrk="1" hangingPunct="1"/>
              <a:t>207</a:t>
            </a:fld>
            <a:endParaRPr lang="ru-RU" altLang="ru-RU">
              <a:latin typeface="Calibri" pitchFamily="34" charset="0"/>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smtClean="0"/>
          </a:p>
        </p:txBody>
      </p:sp>
      <p:sp>
        <p:nvSpPr>
          <p:cNvPr id="399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C214024-AEDB-4409-B2D0-FC8A917E76FD}" type="slidenum">
              <a:rPr lang="ru-RU" altLang="ru-RU">
                <a:latin typeface="Calibri" pitchFamily="34" charset="0"/>
              </a:rPr>
              <a:pPr eaLnBrk="1" hangingPunct="1"/>
              <a:t>208</a:t>
            </a:fld>
            <a:endParaRPr lang="ru-RU" altLang="ru-RU">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A4C22E37-EA1E-41CD-A53F-D96047D51346}" type="slidenum">
              <a:rPr lang="ru-RU">
                <a:solidFill>
                  <a:prstClr val="black"/>
                </a:solidFill>
              </a:rPr>
              <a:pPr>
                <a:defRPr/>
              </a:pPr>
              <a:t>21</a:t>
            </a:fld>
            <a:endParaRPr lang="ru-RU">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9B47BC75-EADC-4BED-88F0-90DC1B6A6BD8}" type="slidenum">
              <a:rPr lang="ru-RU">
                <a:solidFill>
                  <a:prstClr val="black"/>
                </a:solidFill>
              </a:rPr>
              <a:pPr>
                <a:defRPr/>
              </a:pPr>
              <a:t>22</a:t>
            </a:fld>
            <a:endParaRPr lang="ru-RU">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ABC4B73D-089D-442B-9A74-131D3897DDE9}" type="slidenum">
              <a:rPr lang="ru-RU">
                <a:solidFill>
                  <a:prstClr val="black"/>
                </a:solidFill>
              </a:rPr>
              <a:pPr>
                <a:defRPr/>
              </a:pPr>
              <a:t>23</a:t>
            </a:fld>
            <a:endParaRPr lang="ru-RU">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BE21450D-ABDC-45D0-B307-39FD98ED4543}" type="slidenum">
              <a:rPr lang="ru-RU">
                <a:solidFill>
                  <a:prstClr val="black"/>
                </a:solidFill>
              </a:rPr>
              <a:pPr>
                <a:defRPr/>
              </a:pPr>
              <a:t>24</a:t>
            </a:fld>
            <a:endParaRPr lang="ru-RU">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8F2596CE-DE75-4D5D-B3DD-DFC77270B169}" type="slidenum">
              <a:rPr lang="ru-RU">
                <a:solidFill>
                  <a:prstClr val="black"/>
                </a:solidFill>
              </a:rPr>
              <a:pPr>
                <a:defRPr/>
              </a:pPr>
              <a:t>25</a:t>
            </a:fld>
            <a:endParaRPr lang="ru-RU">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9811C86F-D560-4E24-B559-E54ED692D5E7}" type="slidenum">
              <a:rPr lang="ru-RU">
                <a:solidFill>
                  <a:prstClr val="black"/>
                </a:solidFill>
              </a:rPr>
              <a:pPr>
                <a:defRPr/>
              </a:pPr>
              <a:t>26</a:t>
            </a:fld>
            <a:endParaRPr lang="ru-RU">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B0EE50E1-9360-4574-8F5E-5D3D23CED0B4}" type="slidenum">
              <a:rPr lang="ru-RU">
                <a:solidFill>
                  <a:prstClr val="black"/>
                </a:solidFill>
              </a:rPr>
              <a:pPr>
                <a:defRPr/>
              </a:pPr>
              <a:t>27</a:t>
            </a:fld>
            <a:endParaRPr lang="ru-RU">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66272E0F-B8D7-4543-8991-F930C6C8FAAB}" type="slidenum">
              <a:rPr lang="ru-RU">
                <a:solidFill>
                  <a:prstClr val="black"/>
                </a:solidFill>
              </a:rPr>
              <a:pPr>
                <a:defRPr/>
              </a:pPr>
              <a:t>28</a:t>
            </a:fld>
            <a:endParaRPr lang="ru-RU">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FA6218A-AE46-4B5C-AC9B-A22B2500CFED}" type="slidenum">
              <a:rPr lang="ru-RU">
                <a:solidFill>
                  <a:prstClr val="black"/>
                </a:solidFill>
              </a:rPr>
              <a:pPr>
                <a:defRPr/>
              </a:pPr>
              <a:t>29</a:t>
            </a:fld>
            <a:endParaRPr lang="ru-RU">
              <a:solidFill>
                <a:prstClr val="black"/>
              </a:solidFill>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25603"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6C889986-F2ED-4C3E-91C7-BF0A0A5FA3E1}" type="slidenum">
              <a:rPr kumimoji="0" lang="ru-RU" sz="1200">
                <a:solidFill>
                  <a:srgbClr val="000000"/>
                </a:solidFill>
                <a:latin typeface="Calibri" panose="020F0502020204030204" pitchFamily="34" charset="0"/>
              </a:rPr>
              <a:pPr/>
              <a:t>3</a:t>
            </a:fld>
            <a:endParaRPr kumimoji="0" lang="ru-RU"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439956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BC82F559-055B-4118-B3BB-2838751DC8F3}" type="slidenum">
              <a:rPr lang="ru-RU">
                <a:solidFill>
                  <a:prstClr val="black"/>
                </a:solidFill>
              </a:rPr>
              <a:pPr>
                <a:defRPr/>
              </a:pPr>
              <a:t>30</a:t>
            </a:fld>
            <a:endParaRPr lang="ru-RU">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77C31CC3-93AC-48EB-BF5F-C9F624775069}" type="slidenum">
              <a:rPr lang="ru-RU">
                <a:solidFill>
                  <a:prstClr val="black"/>
                </a:solidFill>
              </a:rPr>
              <a:pPr>
                <a:defRPr/>
              </a:pPr>
              <a:t>31</a:t>
            </a:fld>
            <a:endParaRPr lang="ru-RU">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6EE0B1B1-1310-442D-8B24-BC764BB402CD}" type="slidenum">
              <a:rPr lang="ru-RU">
                <a:solidFill>
                  <a:prstClr val="black"/>
                </a:solidFill>
              </a:rPr>
              <a:pPr>
                <a:defRPr/>
              </a:pPr>
              <a:t>32</a:t>
            </a:fld>
            <a:endParaRPr lang="ru-RU">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D976B727-7F35-4117-BCF6-7B30AC782D00}" type="slidenum">
              <a:rPr lang="ru-RU">
                <a:solidFill>
                  <a:prstClr val="black"/>
                </a:solidFill>
              </a:rPr>
              <a:pPr>
                <a:defRPr/>
              </a:pPr>
              <a:t>33</a:t>
            </a:fld>
            <a:endParaRPr lang="ru-RU">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DCF4E913-9036-430F-A871-EBEED693F67A}" type="slidenum">
              <a:rPr lang="ru-RU">
                <a:solidFill>
                  <a:prstClr val="black"/>
                </a:solidFill>
              </a:rPr>
              <a:pPr>
                <a:defRPr/>
              </a:pPr>
              <a:t>34</a:t>
            </a:fld>
            <a:endParaRPr lang="ru-RU">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B15C828E-10DB-404B-B227-9BFEDA547EDC}" type="slidenum">
              <a:rPr lang="ru-RU">
                <a:solidFill>
                  <a:prstClr val="black"/>
                </a:solidFill>
              </a:rPr>
              <a:pPr>
                <a:defRPr/>
              </a:pPr>
              <a:t>35</a:t>
            </a:fld>
            <a:endParaRPr lang="ru-RU">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5B831447-DAA9-499F-92A2-E37F2742343C}" type="slidenum">
              <a:rPr lang="ru-RU">
                <a:solidFill>
                  <a:prstClr val="black"/>
                </a:solidFill>
              </a:rPr>
              <a:pPr>
                <a:defRPr/>
              </a:pPr>
              <a:t>36</a:t>
            </a:fld>
            <a:endParaRPr lang="ru-RU">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57DE554F-EDC1-46BE-A592-3BA2E0D8D015}" type="slidenum">
              <a:rPr lang="ru-RU">
                <a:solidFill>
                  <a:prstClr val="black"/>
                </a:solidFill>
              </a:rPr>
              <a:pPr>
                <a:defRPr/>
              </a:pPr>
              <a:t>37</a:t>
            </a:fld>
            <a:endParaRPr lang="ru-RU">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39C97FD6-5490-4A85-B318-8A5EFD03AEE6}" type="slidenum">
              <a:rPr lang="ru-RU">
                <a:solidFill>
                  <a:prstClr val="black"/>
                </a:solidFill>
              </a:rPr>
              <a:pPr>
                <a:defRPr/>
              </a:pPr>
              <a:t>38</a:t>
            </a:fld>
            <a:endParaRPr lang="ru-RU">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7EF817C6-765B-41B3-9EB3-EE9D75699E5A}" type="slidenum">
              <a:rPr lang="ru-RU">
                <a:solidFill>
                  <a:prstClr val="black"/>
                </a:solidFill>
              </a:rPr>
              <a:pPr>
                <a:defRPr/>
              </a:pPr>
              <a:t>39</a:t>
            </a:fld>
            <a:endParaRPr lang="ru-R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31747"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D77AD8D3-5E5F-4F28-BC21-3C4C8651DA13}" type="slidenum">
              <a:rPr kumimoji="0" lang="ru-RU" sz="1200">
                <a:latin typeface="Calibri" panose="020F0502020204030204" pitchFamily="34" charset="0"/>
              </a:rPr>
              <a:pPr/>
              <a:t>4</a:t>
            </a:fld>
            <a:endParaRPr kumimoji="0" lang="ru-RU" sz="1200">
              <a:latin typeface="Calibri" panose="020F0502020204030204" pitchFamily="34" charset="0"/>
            </a:endParaRPr>
          </a:p>
        </p:txBody>
      </p:sp>
    </p:spTree>
    <p:extLst>
      <p:ext uri="{BB962C8B-B14F-4D97-AF65-F5344CB8AC3E}">
        <p14:creationId xmlns:p14="http://schemas.microsoft.com/office/powerpoint/2010/main" val="1628405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DD2D1162-2610-4525-84A4-34C10BF1BC30}" type="slidenum">
              <a:rPr lang="ru-RU">
                <a:solidFill>
                  <a:prstClr val="black"/>
                </a:solidFill>
              </a:rPr>
              <a:pPr>
                <a:defRPr/>
              </a:pPr>
              <a:t>40</a:t>
            </a:fld>
            <a:endParaRPr lang="ru-RU">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A7B2BD09-6909-43E8-90FF-17E9DF459A73}" type="slidenum">
              <a:rPr lang="ru-RU">
                <a:solidFill>
                  <a:prstClr val="black"/>
                </a:solidFill>
              </a:rPr>
              <a:pPr>
                <a:defRPr/>
              </a:pPr>
              <a:t>41</a:t>
            </a:fld>
            <a:endParaRPr lang="ru-RU">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269B2768-A0E8-4F7F-ADF0-084CD2E8395D}" type="slidenum">
              <a:rPr lang="ru-RU">
                <a:solidFill>
                  <a:prstClr val="black"/>
                </a:solidFill>
              </a:rPr>
              <a:pPr>
                <a:defRPr/>
              </a:pPr>
              <a:t>42</a:t>
            </a:fld>
            <a:endParaRPr lang="ru-RU">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3F2625A8-EA6C-45AF-9628-48955B10F240}" type="slidenum">
              <a:rPr lang="ru-RU">
                <a:solidFill>
                  <a:prstClr val="black"/>
                </a:solidFill>
              </a:rPr>
              <a:pPr>
                <a:defRPr/>
              </a:pPr>
              <a:t>43</a:t>
            </a:fld>
            <a:endParaRPr lang="ru-RU">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6C9943BA-6A2D-49CF-B98F-BDF863ECF973}" type="slidenum">
              <a:rPr lang="ru-RU">
                <a:solidFill>
                  <a:prstClr val="black"/>
                </a:solidFill>
              </a:rPr>
              <a:pPr>
                <a:defRPr/>
              </a:pPr>
              <a:t>44</a:t>
            </a:fld>
            <a:endParaRPr lang="ru-RU">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E23A4319-525D-4F6E-ABDA-B89DF6133233}" type="slidenum">
              <a:rPr lang="ru-RU">
                <a:solidFill>
                  <a:prstClr val="black"/>
                </a:solidFill>
              </a:rPr>
              <a:pPr>
                <a:defRPr/>
              </a:pPr>
              <a:t>45</a:t>
            </a:fld>
            <a:endParaRPr lang="ru-RU">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83B6C130-496C-4F17-A77C-6301D73D942D}" type="slidenum">
              <a:rPr lang="ru-RU">
                <a:solidFill>
                  <a:prstClr val="black"/>
                </a:solidFill>
              </a:rPr>
              <a:pPr>
                <a:defRPr/>
              </a:pPr>
              <a:t>46</a:t>
            </a:fld>
            <a:endParaRPr lang="ru-RU">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6501550B-C3BF-4760-A27C-8F38A6478AB6}" type="slidenum">
              <a:rPr lang="ru-RU">
                <a:solidFill>
                  <a:prstClr val="black"/>
                </a:solidFill>
              </a:rPr>
              <a:pPr>
                <a:defRPr/>
              </a:pPr>
              <a:t>47</a:t>
            </a:fld>
            <a:endParaRPr lang="ru-RU">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97C4ECA8-3BBA-4F8E-A9FC-40642619110F}" type="slidenum">
              <a:rPr lang="ru-RU">
                <a:solidFill>
                  <a:prstClr val="black"/>
                </a:solidFill>
              </a:rPr>
              <a:pPr>
                <a:defRPr/>
              </a:pPr>
              <a:t>48</a:t>
            </a:fld>
            <a:endParaRPr lang="ru-RU">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96F951A0-F6B4-45F5-8A22-99E4A8346CF5}" type="slidenum">
              <a:rPr lang="ru-RU">
                <a:solidFill>
                  <a:prstClr val="black"/>
                </a:solidFill>
              </a:rPr>
              <a:pPr>
                <a:defRPr/>
              </a:pPr>
              <a:t>49</a:t>
            </a:fld>
            <a:endParaRPr lang="ru-R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39939"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C27281D7-9CC4-4B4A-B0E1-A18B967FF392}" type="slidenum">
              <a:rPr kumimoji="0" lang="ru-RU" sz="1200">
                <a:latin typeface="Calibri" panose="020F0502020204030204" pitchFamily="34" charset="0"/>
              </a:rPr>
              <a:pPr/>
              <a:t>5</a:t>
            </a:fld>
            <a:endParaRPr kumimoji="0" lang="ru-RU" sz="1200">
              <a:latin typeface="Calibri" panose="020F0502020204030204" pitchFamily="34" charset="0"/>
            </a:endParaRPr>
          </a:p>
        </p:txBody>
      </p:sp>
    </p:spTree>
    <p:extLst>
      <p:ext uri="{BB962C8B-B14F-4D97-AF65-F5344CB8AC3E}">
        <p14:creationId xmlns:p14="http://schemas.microsoft.com/office/powerpoint/2010/main" val="31525702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1FBA6394-8041-470E-8D66-25754F790A75}" type="slidenum">
              <a:rPr lang="ru-RU">
                <a:solidFill>
                  <a:prstClr val="black"/>
                </a:solidFill>
              </a:rPr>
              <a:pPr>
                <a:defRPr/>
              </a:pPr>
              <a:t>50</a:t>
            </a:fld>
            <a:endParaRPr lang="ru-RU">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3A8DC3B7-E6F9-4FDF-B28E-8A26D7A28D86}" type="slidenum">
              <a:rPr lang="ru-RU">
                <a:solidFill>
                  <a:prstClr val="black"/>
                </a:solidFill>
              </a:rPr>
              <a:pPr>
                <a:defRPr/>
              </a:pPr>
              <a:t>51</a:t>
            </a:fld>
            <a:endParaRPr lang="ru-RU">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0FC5744C-98ED-4593-9140-4FE2888C7E56}" type="slidenum">
              <a:rPr lang="ru-RU">
                <a:solidFill>
                  <a:prstClr val="black"/>
                </a:solidFill>
              </a:rPr>
              <a:pPr>
                <a:defRPr/>
              </a:pPr>
              <a:t>52</a:t>
            </a:fld>
            <a:endParaRPr lang="ru-RU">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B77F72FE-7573-4254-9BF2-1AE9502B77B4}" type="slidenum">
              <a:rPr lang="ru-RU">
                <a:solidFill>
                  <a:prstClr val="black"/>
                </a:solidFill>
              </a:rPr>
              <a:pPr>
                <a:defRPr/>
              </a:pPr>
              <a:t>53</a:t>
            </a:fld>
            <a:endParaRPr lang="ru-RU">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26DEB7A0-1020-4FB8-B463-6FF17E3B84CE}" type="slidenum">
              <a:rPr lang="ru-RU">
                <a:solidFill>
                  <a:prstClr val="black"/>
                </a:solidFill>
              </a:rPr>
              <a:pPr>
                <a:defRPr/>
              </a:pPr>
              <a:t>54</a:t>
            </a:fld>
            <a:endParaRPr lang="ru-RU">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352EF365-C941-4850-B037-6A9CD54A3610}" type="slidenum">
              <a:rPr lang="ru-RU">
                <a:solidFill>
                  <a:prstClr val="black"/>
                </a:solidFill>
              </a:rPr>
              <a:pPr>
                <a:defRPr/>
              </a:pPr>
              <a:t>55</a:t>
            </a:fld>
            <a:endParaRPr lang="ru-RU">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AE16E014-755D-4752-8AB2-6FE99180ACA0}" type="slidenum">
              <a:rPr lang="ru-RU">
                <a:solidFill>
                  <a:prstClr val="black"/>
                </a:solidFill>
              </a:rPr>
              <a:pPr>
                <a:defRPr/>
              </a:pPr>
              <a:t>56</a:t>
            </a:fld>
            <a:endParaRPr lang="ru-RU">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AD29F65B-A237-481D-802D-A12C91CA37BC}" type="slidenum">
              <a:rPr lang="ru-RU">
                <a:solidFill>
                  <a:prstClr val="black"/>
                </a:solidFill>
              </a:rPr>
              <a:pPr>
                <a:defRPr/>
              </a:pPr>
              <a:t>57</a:t>
            </a:fld>
            <a:endParaRPr lang="ru-RU">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39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4AFB97-18C4-47D5-B39D-AD4C9CDA6D45}" type="slidenum">
              <a:rPr lang="ru-RU" smtClean="0"/>
              <a:pPr fontAlgn="base">
                <a:spcBef>
                  <a:spcPct val="0"/>
                </a:spcBef>
                <a:spcAft>
                  <a:spcPct val="0"/>
                </a:spcAft>
                <a:defRPr/>
              </a:pPr>
              <a:t>58</a:t>
            </a:fld>
            <a:endParaRPr lang="ru-RU"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49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C79775-2E68-4F04-8D28-8244ABA24AC0}" type="slidenum">
              <a:rPr lang="ru-RU" smtClean="0"/>
              <a:pPr fontAlgn="base">
                <a:spcBef>
                  <a:spcPct val="0"/>
                </a:spcBef>
                <a:spcAft>
                  <a:spcPct val="0"/>
                </a:spcAft>
                <a:defRPr/>
              </a:pPr>
              <a:t>59</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44035"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2C7735F8-3F8A-4BB2-9D49-356BA5FB7C4C}" type="slidenum">
              <a:rPr kumimoji="0" lang="ru-RU" sz="1200">
                <a:latin typeface="Calibri" panose="020F0502020204030204" pitchFamily="34" charset="0"/>
              </a:rPr>
              <a:pPr/>
              <a:t>6</a:t>
            </a:fld>
            <a:endParaRPr kumimoji="0" lang="ru-RU" sz="1200">
              <a:latin typeface="Calibri" panose="020F0502020204030204" pitchFamily="34" charset="0"/>
            </a:endParaRPr>
          </a:p>
        </p:txBody>
      </p:sp>
    </p:spTree>
    <p:extLst>
      <p:ext uri="{BB962C8B-B14F-4D97-AF65-F5344CB8AC3E}">
        <p14:creationId xmlns:p14="http://schemas.microsoft.com/office/powerpoint/2010/main" val="37714350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60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9704EE-26CD-453C-A147-7BAC683373E1}" type="slidenum">
              <a:rPr lang="ru-RU" smtClean="0"/>
              <a:pPr fontAlgn="base">
                <a:spcBef>
                  <a:spcPct val="0"/>
                </a:spcBef>
                <a:spcAft>
                  <a:spcPct val="0"/>
                </a:spcAft>
                <a:defRPr/>
              </a:pPr>
              <a:t>60</a:t>
            </a:fld>
            <a:endParaRPr lang="ru-RU"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70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0D7EF1-4771-4C42-908F-E09615AC9CDC}" type="slidenum">
              <a:rPr lang="ru-RU" smtClean="0"/>
              <a:pPr fontAlgn="base">
                <a:spcBef>
                  <a:spcPct val="0"/>
                </a:spcBef>
                <a:spcAft>
                  <a:spcPct val="0"/>
                </a:spcAft>
                <a:defRPr/>
              </a:pPr>
              <a:t>61</a:t>
            </a:fld>
            <a:endParaRPr lang="ru-RU"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80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EBBD65-E833-4C2E-B061-CE455A329EA5}" type="slidenum">
              <a:rPr lang="ru-RU" smtClean="0"/>
              <a:pPr fontAlgn="base">
                <a:spcBef>
                  <a:spcPct val="0"/>
                </a:spcBef>
                <a:spcAft>
                  <a:spcPct val="0"/>
                </a:spcAft>
                <a:defRPr/>
              </a:pPr>
              <a:t>62</a:t>
            </a:fld>
            <a:endParaRPr lang="ru-RU"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890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0B068E-3FA5-4440-A375-00DE2091EA76}" type="slidenum">
              <a:rPr lang="ru-RU" smtClean="0"/>
              <a:pPr fontAlgn="base">
                <a:spcBef>
                  <a:spcPct val="0"/>
                </a:spcBef>
                <a:spcAft>
                  <a:spcPct val="0"/>
                </a:spcAft>
                <a:defRPr/>
              </a:pPr>
              <a:t>63</a:t>
            </a:fld>
            <a:endParaRPr lang="ru-RU"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901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2837E3-ABEA-4FA0-B9E6-E384EF38441A}" type="slidenum">
              <a:rPr lang="ru-RU" smtClean="0"/>
              <a:pPr fontAlgn="base">
                <a:spcBef>
                  <a:spcPct val="0"/>
                </a:spcBef>
                <a:spcAft>
                  <a:spcPct val="0"/>
                </a:spcAft>
                <a:defRPr/>
              </a:pPr>
              <a:t>64</a:t>
            </a:fld>
            <a:endParaRPr lang="ru-RU"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931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72E24F-54E6-4970-96A2-6F3AB7C1A28B}" type="slidenum">
              <a:rPr lang="ru-RU" smtClean="0"/>
              <a:pPr fontAlgn="base">
                <a:spcBef>
                  <a:spcPct val="0"/>
                </a:spcBef>
                <a:spcAft>
                  <a:spcPct val="0"/>
                </a:spcAft>
                <a:defRPr/>
              </a:pPr>
              <a:t>65</a:t>
            </a:fld>
            <a:endParaRPr lang="ru-RU"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942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F242D-1CA3-411A-8498-285AED860698}" type="slidenum">
              <a:rPr lang="ru-RU" smtClean="0"/>
              <a:pPr fontAlgn="base">
                <a:spcBef>
                  <a:spcPct val="0"/>
                </a:spcBef>
                <a:spcAft>
                  <a:spcPct val="0"/>
                </a:spcAft>
                <a:defRPr/>
              </a:pPr>
              <a:t>66</a:t>
            </a:fld>
            <a:endParaRPr lang="ru-RU"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952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C908D5-168C-4EE2-BD67-34CDDF6658E6}" type="slidenum">
              <a:rPr lang="ru-RU" smtClean="0"/>
              <a:pPr fontAlgn="base">
                <a:spcBef>
                  <a:spcPct val="0"/>
                </a:spcBef>
                <a:spcAft>
                  <a:spcPct val="0"/>
                </a:spcAft>
                <a:defRPr/>
              </a:pPr>
              <a:t>67</a:t>
            </a:fld>
            <a:endParaRPr lang="ru-RU"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962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C450FD-B60D-4648-A38B-822018C95168}" type="slidenum">
              <a:rPr lang="ru-RU" smtClean="0"/>
              <a:pPr fontAlgn="base">
                <a:spcBef>
                  <a:spcPct val="0"/>
                </a:spcBef>
                <a:spcAft>
                  <a:spcPct val="0"/>
                </a:spcAft>
                <a:defRPr/>
              </a:pPr>
              <a:t>68</a:t>
            </a:fld>
            <a:endParaRPr lang="ru-RU"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983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CE5CE8-E702-44AC-BAE7-86FFD51174F5}" type="slidenum">
              <a:rPr lang="ru-RU" smtClean="0"/>
              <a:pPr fontAlgn="base">
                <a:spcBef>
                  <a:spcPct val="0"/>
                </a:spcBef>
                <a:spcAft>
                  <a:spcPct val="0"/>
                </a:spcAft>
                <a:defRPr/>
              </a:pPr>
              <a:t>69</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46083"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0A05C09A-5074-4FE0-9487-B4296BCB40BC}" type="slidenum">
              <a:rPr kumimoji="0" lang="ru-RU" sz="1200">
                <a:latin typeface="Calibri" panose="020F0502020204030204" pitchFamily="34" charset="0"/>
              </a:rPr>
              <a:pPr/>
              <a:t>7</a:t>
            </a:fld>
            <a:endParaRPr kumimoji="0" lang="ru-RU" sz="1200">
              <a:latin typeface="Calibri" panose="020F0502020204030204" pitchFamily="34" charset="0"/>
            </a:endParaRPr>
          </a:p>
        </p:txBody>
      </p:sp>
    </p:spTree>
    <p:extLst>
      <p:ext uri="{BB962C8B-B14F-4D97-AF65-F5344CB8AC3E}">
        <p14:creationId xmlns:p14="http://schemas.microsoft.com/office/powerpoint/2010/main" val="20909672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993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716584-26AB-4AE8-8D55-D1127ADAA738}" type="slidenum">
              <a:rPr lang="ru-RU" smtClean="0"/>
              <a:pPr fontAlgn="base">
                <a:spcBef>
                  <a:spcPct val="0"/>
                </a:spcBef>
                <a:spcAft>
                  <a:spcPct val="0"/>
                </a:spcAft>
                <a:defRPr/>
              </a:pPr>
              <a:t>70</a:t>
            </a:fld>
            <a:endParaRPr lang="ru-RU"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03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4A71B3-57EF-4A0F-B177-F5F98BF12778}" type="slidenum">
              <a:rPr lang="ru-RU" smtClean="0"/>
              <a:pPr fontAlgn="base">
                <a:spcBef>
                  <a:spcPct val="0"/>
                </a:spcBef>
                <a:spcAft>
                  <a:spcPct val="0"/>
                </a:spcAft>
                <a:defRPr/>
              </a:pPr>
              <a:t>71</a:t>
            </a:fld>
            <a:endParaRPr lang="ru-RU"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13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45BC67-3BD3-4CBF-938F-27B6CE6CF411}" type="slidenum">
              <a:rPr lang="ru-RU" smtClean="0"/>
              <a:pPr fontAlgn="base">
                <a:spcBef>
                  <a:spcPct val="0"/>
                </a:spcBef>
                <a:spcAft>
                  <a:spcPct val="0"/>
                </a:spcAft>
                <a:defRPr/>
              </a:pPr>
              <a:t>72</a:t>
            </a:fld>
            <a:endParaRPr lang="ru-RU"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24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8CDB2E-D68A-44EA-AD64-744A7949F656}" type="slidenum">
              <a:rPr lang="en-US" smtClean="0"/>
              <a:pPr fontAlgn="base">
                <a:spcBef>
                  <a:spcPct val="0"/>
                </a:spcBef>
                <a:spcAft>
                  <a:spcPct val="0"/>
                </a:spcAft>
                <a:defRPr/>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34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6E637A-1E44-4E6B-8BAC-7728F23DB790}" type="slidenum">
              <a:rPr lang="ru-RU" smtClean="0"/>
              <a:pPr fontAlgn="base">
                <a:spcBef>
                  <a:spcPct val="0"/>
                </a:spcBef>
                <a:spcAft>
                  <a:spcPct val="0"/>
                </a:spcAft>
                <a:defRPr/>
              </a:pPr>
              <a:t>74</a:t>
            </a:fld>
            <a:endParaRPr lang="ru-RU"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445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493F17-E0B4-4AAC-AB69-7DB2B060831A}" type="slidenum">
              <a:rPr lang="ru-RU" smtClean="0"/>
              <a:pPr fontAlgn="base">
                <a:spcBef>
                  <a:spcPct val="0"/>
                </a:spcBef>
                <a:spcAft>
                  <a:spcPct val="0"/>
                </a:spcAft>
                <a:defRPr/>
              </a:pPr>
              <a:t>75</a:t>
            </a:fld>
            <a:endParaRPr lang="ru-RU"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547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62BF04-FAE0-42AB-BFEF-FF08F5B89C37}" type="slidenum">
              <a:rPr lang="ru-RU" smtClean="0"/>
              <a:pPr fontAlgn="base">
                <a:spcBef>
                  <a:spcPct val="0"/>
                </a:spcBef>
                <a:spcAft>
                  <a:spcPct val="0"/>
                </a:spcAft>
                <a:defRPr/>
              </a:pPr>
              <a:t>76</a:t>
            </a:fld>
            <a:endParaRPr lang="ru-RU"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65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A243AE-B12C-4337-BE30-A0C0F29A142A}" type="slidenum">
              <a:rPr lang="ru-RU" smtClean="0"/>
              <a:pPr fontAlgn="base">
                <a:spcBef>
                  <a:spcPct val="0"/>
                </a:spcBef>
                <a:spcAft>
                  <a:spcPct val="0"/>
                </a:spcAft>
                <a:defRPr/>
              </a:pPr>
              <a:t>77</a:t>
            </a:fld>
            <a:endParaRPr lang="ru-RU"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85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09E653-43D4-4CEA-8C37-B745BFCBC740}" type="slidenum">
              <a:rPr lang="ru-RU" smtClean="0"/>
              <a:pPr fontAlgn="base">
                <a:spcBef>
                  <a:spcPct val="0"/>
                </a:spcBef>
                <a:spcAft>
                  <a:spcPct val="0"/>
                </a:spcAft>
                <a:defRPr/>
              </a:pPr>
              <a:t>78</a:t>
            </a:fld>
            <a:endParaRPr lang="ru-RU"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1059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6C31D4-38F7-46BE-A907-C143DE27C774}" type="slidenum">
              <a:rPr lang="ru-RU" smtClean="0"/>
              <a:pPr fontAlgn="base">
                <a:spcBef>
                  <a:spcPct val="0"/>
                </a:spcBef>
                <a:spcAft>
                  <a:spcPct val="0"/>
                </a:spcAft>
                <a:defRPr/>
              </a:pPr>
              <a:t>79</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4813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6B35B58D-07A0-4283-8EE8-CA2CFB5773F1}" type="slidenum">
              <a:rPr kumimoji="0" lang="ru-RU" sz="1200">
                <a:latin typeface="Calibri" panose="020F0502020204030204" pitchFamily="34" charset="0"/>
              </a:rPr>
              <a:pPr/>
              <a:t>8</a:t>
            </a:fld>
            <a:endParaRPr kumimoji="0" lang="ru-RU" sz="1200">
              <a:latin typeface="Calibri" panose="020F0502020204030204" pitchFamily="34" charset="0"/>
            </a:endParaRPr>
          </a:p>
        </p:txBody>
      </p:sp>
    </p:spTree>
    <p:extLst>
      <p:ext uri="{BB962C8B-B14F-4D97-AF65-F5344CB8AC3E}">
        <p14:creationId xmlns:p14="http://schemas.microsoft.com/office/powerpoint/2010/main" val="35678005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116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D6D6A1-EB94-4331-B4E7-E659D2BDF0E2}" type="slidenum">
              <a:rPr lang="ru-RU" smtClean="0"/>
              <a:pPr fontAlgn="base">
                <a:spcBef>
                  <a:spcPct val="0"/>
                </a:spcBef>
                <a:spcAft>
                  <a:spcPct val="0"/>
                </a:spcAft>
                <a:defRPr/>
              </a:pPr>
              <a:t>80</a:t>
            </a:fld>
            <a:endParaRPr lang="ru-RU"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136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412FE1-3FF8-4471-9D6B-A1B5EFE761BD}" type="slidenum">
              <a:rPr lang="en-AU" smtClean="0">
                <a:latin typeface="Arial" charset="0"/>
              </a:rPr>
              <a:pPr fontAlgn="base">
                <a:spcBef>
                  <a:spcPct val="0"/>
                </a:spcBef>
                <a:spcAft>
                  <a:spcPct val="0"/>
                </a:spcAft>
                <a:defRPr/>
              </a:pPr>
              <a:t>81</a:t>
            </a:fld>
            <a:endParaRPr lang="en-AU"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146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172B46-432B-4C1E-B3E7-5D3BEAA9D696}" type="slidenum">
              <a:rPr lang="ru-RU" smtClean="0"/>
              <a:pPr fontAlgn="base">
                <a:spcBef>
                  <a:spcPct val="0"/>
                </a:spcBef>
                <a:spcAft>
                  <a:spcPct val="0"/>
                </a:spcAft>
                <a:defRPr/>
              </a:pPr>
              <a:t>82</a:t>
            </a:fld>
            <a:endParaRPr lang="ru-RU"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157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4E5426-047E-4A07-93D8-4F47F5BCA175}" type="slidenum">
              <a:rPr lang="ru-RU" smtClean="0"/>
              <a:pPr fontAlgn="base">
                <a:spcBef>
                  <a:spcPct val="0"/>
                </a:spcBef>
                <a:spcAft>
                  <a:spcPct val="0"/>
                </a:spcAft>
                <a:defRPr/>
              </a:pPr>
              <a:t>83</a:t>
            </a:fld>
            <a:endParaRPr lang="ru-RU"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167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992200-63A2-4905-98E3-C78265CE1E9E}" type="slidenum">
              <a:rPr lang="ru-RU" smtClean="0"/>
              <a:pPr fontAlgn="base">
                <a:spcBef>
                  <a:spcPct val="0"/>
                </a:spcBef>
                <a:spcAft>
                  <a:spcPct val="0"/>
                </a:spcAft>
                <a:defRPr/>
              </a:pPr>
              <a:t>84</a:t>
            </a:fld>
            <a:endParaRPr lang="ru-RU"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177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0E4CE7-D7E6-46DA-81F7-3602A604ED5C}" type="slidenum">
              <a:rPr lang="ru-RU" smtClean="0"/>
              <a:pPr fontAlgn="base">
                <a:spcBef>
                  <a:spcPct val="0"/>
                </a:spcBef>
                <a:spcAft>
                  <a:spcPct val="0"/>
                </a:spcAft>
                <a:defRPr/>
              </a:pPr>
              <a:t>85</a:t>
            </a:fld>
            <a:endParaRPr lang="ru-RU"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187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AFD9AF-74C8-4A3B-8F4F-8C85D8FA1584}" type="slidenum">
              <a:rPr lang="ru-RU" smtClean="0"/>
              <a:pPr fontAlgn="base">
                <a:spcBef>
                  <a:spcPct val="0"/>
                </a:spcBef>
                <a:spcAft>
                  <a:spcPct val="0"/>
                </a:spcAft>
                <a:defRPr/>
              </a:pPr>
              <a:t>86</a:t>
            </a:fld>
            <a:endParaRPr lang="ru-RU"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18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FFE03E-8D07-421A-B846-E5BBF4701D2D}" type="slidenum">
              <a:rPr lang="ru-RU" smtClean="0"/>
              <a:pPr fontAlgn="base">
                <a:spcBef>
                  <a:spcPct val="0"/>
                </a:spcBef>
                <a:spcAft>
                  <a:spcPct val="0"/>
                </a:spcAft>
                <a:defRPr/>
              </a:pPr>
              <a:t>87</a:t>
            </a:fld>
            <a:endParaRPr lang="ru-RU"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8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24736A-D7F5-4CF1-B1FD-65E73C13140E}" type="slidenum">
              <a:rPr lang="en-AU" smtClean="0">
                <a:latin typeface="Arial" charset="0"/>
              </a:rPr>
              <a:pPr fontAlgn="base">
                <a:spcBef>
                  <a:spcPct val="0"/>
                </a:spcBef>
                <a:spcAft>
                  <a:spcPct val="0"/>
                </a:spcAft>
                <a:defRPr/>
              </a:pPr>
              <a:t>88</a:t>
            </a:fld>
            <a:endParaRPr lang="en-AU" smtClean="0">
              <a:latin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39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172E8D-1214-468E-8161-07A07FCAAB61}" type="slidenum">
              <a:rPr lang="ru-RU" smtClean="0"/>
              <a:pPr fontAlgn="base">
                <a:spcBef>
                  <a:spcPct val="0"/>
                </a:spcBef>
                <a:spcAft>
                  <a:spcPct val="0"/>
                </a:spcAft>
                <a:defRPr/>
              </a:pPr>
              <a:t>89</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panose="020B0604020202020204" pitchFamily="34" charset="0"/>
            </a:endParaRPr>
          </a:p>
        </p:txBody>
      </p:sp>
      <p:sp>
        <p:nvSpPr>
          <p:cNvPr id="50179"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fld id="{DBBE6846-BF24-47A9-BA24-4B5BF77CDB29}" type="slidenum">
              <a:rPr kumimoji="0" lang="ru-RU" sz="1200">
                <a:latin typeface="Calibri" panose="020F0502020204030204" pitchFamily="34" charset="0"/>
              </a:rPr>
              <a:pPr/>
              <a:t>9</a:t>
            </a:fld>
            <a:endParaRPr kumimoji="0" lang="ru-RU" sz="1200">
              <a:latin typeface="Calibri" panose="020F0502020204030204" pitchFamily="34" charset="0"/>
            </a:endParaRPr>
          </a:p>
        </p:txBody>
      </p:sp>
    </p:spTree>
    <p:extLst>
      <p:ext uri="{BB962C8B-B14F-4D97-AF65-F5344CB8AC3E}">
        <p14:creationId xmlns:p14="http://schemas.microsoft.com/office/powerpoint/2010/main" val="41721901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latin typeface="Arial" charset="0"/>
            </a:endParaRPr>
          </a:p>
        </p:txBody>
      </p:sp>
      <p:sp>
        <p:nvSpPr>
          <p:cNvPr id="1259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CFB325-B018-4260-9942-62B7F0074CA0}" type="slidenum">
              <a:rPr lang="ru-RU" smtClean="0">
                <a:latin typeface="Arial" charset="0"/>
              </a:rPr>
              <a:pPr fontAlgn="base">
                <a:spcBef>
                  <a:spcPct val="0"/>
                </a:spcBef>
                <a:spcAft>
                  <a:spcPct val="0"/>
                </a:spcAft>
                <a:defRPr/>
              </a:pPr>
              <a:t>90</a:t>
            </a:fld>
            <a:endParaRPr lang="ru-RU" smtClean="0">
              <a:latin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latin typeface="Arial" charset="0"/>
            </a:endParaRPr>
          </a:p>
        </p:txBody>
      </p:sp>
      <p:sp>
        <p:nvSpPr>
          <p:cNvPr id="12698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41B0A0-3393-48BE-843A-E8E5F2F3D8A5}" type="slidenum">
              <a:rPr lang="ru-RU" smtClean="0">
                <a:latin typeface="Arial" charset="0"/>
              </a:rPr>
              <a:pPr fontAlgn="base">
                <a:spcBef>
                  <a:spcPct val="0"/>
                </a:spcBef>
                <a:spcAft>
                  <a:spcPct val="0"/>
                </a:spcAft>
                <a:defRPr/>
              </a:pPr>
              <a:t>91</a:t>
            </a:fld>
            <a:endParaRPr lang="ru-RU" smtClean="0">
              <a:latin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latin typeface="Arial" charset="0"/>
            </a:endParaRPr>
          </a:p>
        </p:txBody>
      </p:sp>
      <p:sp>
        <p:nvSpPr>
          <p:cNvPr id="12800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A0EAF4-F225-4E71-BCB6-1D651C32386E}" type="slidenum">
              <a:rPr lang="ru-RU" smtClean="0">
                <a:latin typeface="Arial" charset="0"/>
              </a:rPr>
              <a:pPr fontAlgn="base">
                <a:spcBef>
                  <a:spcPct val="0"/>
                </a:spcBef>
                <a:spcAft>
                  <a:spcPct val="0"/>
                </a:spcAft>
                <a:defRPr/>
              </a:pPr>
              <a:t>92</a:t>
            </a:fld>
            <a:endParaRPr lang="ru-RU" smtClean="0">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latin typeface="Arial" charset="0"/>
            </a:endParaRPr>
          </a:p>
        </p:txBody>
      </p:sp>
      <p:sp>
        <p:nvSpPr>
          <p:cNvPr id="1290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9A2246-0EE6-486B-A77E-27A49A0BEE4D}" type="slidenum">
              <a:rPr lang="ru-RU" smtClean="0">
                <a:latin typeface="Arial" charset="0"/>
              </a:rPr>
              <a:pPr fontAlgn="base">
                <a:spcBef>
                  <a:spcPct val="0"/>
                </a:spcBef>
                <a:spcAft>
                  <a:spcPct val="0"/>
                </a:spcAft>
                <a:defRPr/>
              </a:pPr>
              <a:t>93</a:t>
            </a:fld>
            <a:endParaRPr lang="ru-RU" smtClean="0">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latin typeface="Arial" charset="0"/>
            </a:endParaRPr>
          </a:p>
        </p:txBody>
      </p:sp>
      <p:sp>
        <p:nvSpPr>
          <p:cNvPr id="13210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A73350-E146-4601-B244-63E90E4CBB4B}" type="slidenum">
              <a:rPr lang="ru-RU" smtClean="0">
                <a:latin typeface="Arial" charset="0"/>
              </a:rPr>
              <a:pPr fontAlgn="base">
                <a:spcBef>
                  <a:spcPct val="0"/>
                </a:spcBef>
                <a:spcAft>
                  <a:spcPct val="0"/>
                </a:spcAft>
                <a:defRPr/>
              </a:pPr>
              <a:t>94</a:t>
            </a:fld>
            <a:endParaRPr lang="ru-RU" smtClean="0">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latin typeface="Arial" charset="0"/>
            </a:endParaRPr>
          </a:p>
        </p:txBody>
      </p:sp>
      <p:sp>
        <p:nvSpPr>
          <p:cNvPr id="13517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55F0D8-2534-46DA-9D29-4FCCB74339CE}" type="slidenum">
              <a:rPr lang="ru-RU" smtClean="0">
                <a:latin typeface="Arial" charset="0"/>
              </a:rPr>
              <a:pPr fontAlgn="base">
                <a:spcBef>
                  <a:spcPct val="0"/>
                </a:spcBef>
                <a:spcAft>
                  <a:spcPct val="0"/>
                </a:spcAft>
                <a:defRPr/>
              </a:pPr>
              <a:t>95</a:t>
            </a:fld>
            <a:endParaRPr lang="ru-RU" smtClean="0">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latin typeface="Arial" charset="0"/>
            </a:endParaRPr>
          </a:p>
        </p:txBody>
      </p:sp>
      <p:sp>
        <p:nvSpPr>
          <p:cNvPr id="1372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9BB1B-8120-4CB3-A527-4F07D3FB7E23}" type="slidenum">
              <a:rPr lang="ru-RU" smtClean="0">
                <a:latin typeface="Arial" charset="0"/>
              </a:rPr>
              <a:pPr fontAlgn="base">
                <a:spcBef>
                  <a:spcPct val="0"/>
                </a:spcBef>
                <a:spcAft>
                  <a:spcPct val="0"/>
                </a:spcAft>
                <a:defRPr/>
              </a:pPr>
              <a:t>96</a:t>
            </a:fld>
            <a:endParaRPr lang="ru-RU" smtClean="0">
              <a:latin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latin typeface="Arial" charset="0"/>
            </a:endParaRPr>
          </a:p>
        </p:txBody>
      </p:sp>
      <p:sp>
        <p:nvSpPr>
          <p:cNvPr id="1382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04D72-7562-4AFB-8854-2753D07CA695}" type="slidenum">
              <a:rPr lang="ru-RU" smtClean="0">
                <a:latin typeface="Arial" charset="0"/>
              </a:rPr>
              <a:pPr fontAlgn="base">
                <a:spcBef>
                  <a:spcPct val="0"/>
                </a:spcBef>
                <a:spcAft>
                  <a:spcPct val="0"/>
                </a:spcAft>
                <a:defRPr/>
              </a:pPr>
              <a:t>97</a:t>
            </a:fld>
            <a:endParaRPr lang="ru-RU" smtClean="0">
              <a:latin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latin typeface="Arial" charset="0"/>
            </a:endParaRPr>
          </a:p>
        </p:txBody>
      </p:sp>
      <p:sp>
        <p:nvSpPr>
          <p:cNvPr id="1392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C63B04-097C-4BBC-93DC-93D8A1DA2DE8}" type="slidenum">
              <a:rPr lang="ru-RU" smtClean="0">
                <a:latin typeface="Arial" charset="0"/>
              </a:rPr>
              <a:pPr fontAlgn="base">
                <a:spcBef>
                  <a:spcPct val="0"/>
                </a:spcBef>
                <a:spcAft>
                  <a:spcPct val="0"/>
                </a:spcAft>
                <a:defRPr/>
              </a:pPr>
              <a:t>98</a:t>
            </a:fld>
            <a:endParaRPr lang="ru-RU" smtClean="0">
              <a:latin typeface="Arial"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41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43B3DC-DCD4-40BB-A0B3-9E58DA16065D}" type="slidenum">
              <a:rPr lang="en-AU" smtClean="0">
                <a:latin typeface="Arial" charset="0"/>
              </a:rPr>
              <a:pPr fontAlgn="base">
                <a:spcBef>
                  <a:spcPct val="0"/>
                </a:spcBef>
                <a:spcAft>
                  <a:spcPct val="0"/>
                </a:spcAft>
                <a:defRPr/>
              </a:pPr>
              <a:t>99</a:t>
            </a:fld>
            <a:endParaRPr lang="en-AU"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Полилиния 18"/>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ru-RU"/>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lstStyle>
          <a:p>
            <a:fld id="{58B10D27-EDB8-4BA8-8ABD-DF77C786217E}" type="datetimeFigureOut">
              <a:rPr lang="ru-RU"/>
              <a:pPr/>
              <a:t>28.07.2014</a:t>
            </a:fld>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a:solidFill>
                  <a:srgbClr val="FFFFFF"/>
                </a:solidFill>
              </a:defRPr>
            </a:lvl1pPr>
          </a:lstStyle>
          <a:p>
            <a:fld id="{80042E8D-596C-4EE1-8747-211B17D795FE}" type="slidenum">
              <a:rPr lang="ru-RU"/>
              <a:pPr/>
              <a:t>‹#›</a:t>
            </a:fld>
            <a:endParaRPr lang="ru-RU"/>
          </a:p>
        </p:txBody>
      </p:sp>
    </p:spTree>
    <p:extLst>
      <p:ext uri="{BB962C8B-B14F-4D97-AF65-F5344CB8AC3E}">
        <p14:creationId xmlns:p14="http://schemas.microsoft.com/office/powerpoint/2010/main" val="11684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65289B0E-DD00-49D5-A7DE-03D06161551A}" type="datetimeFigureOut">
              <a:rPr lang="ru-RU"/>
              <a:pPr/>
              <a:t>28.07.2014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954725DF-A02D-49F8-A824-12CEB140946A}" type="slidenum">
              <a:rPr lang="ru-RU"/>
              <a:pPr/>
              <a:t>‹#›</a:t>
            </a:fld>
            <a:endParaRPr lang="ru-RU"/>
          </a:p>
        </p:txBody>
      </p:sp>
    </p:spTree>
    <p:extLst>
      <p:ext uri="{BB962C8B-B14F-4D97-AF65-F5344CB8AC3E}">
        <p14:creationId xmlns:p14="http://schemas.microsoft.com/office/powerpoint/2010/main" val="100272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61E95E67-5B8A-4656-8744-630E3B9C3F06}" type="datetimeFigureOut">
              <a:rPr lang="ru-RU"/>
              <a:pPr/>
              <a:t>28.07.2014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E442D938-9FFB-430F-87BC-9085AC9C93CD}" type="slidenum">
              <a:rPr lang="ru-RU"/>
              <a:pPr/>
              <a:t>‹#›</a:t>
            </a:fld>
            <a:endParaRPr lang="ru-RU"/>
          </a:p>
        </p:txBody>
      </p:sp>
    </p:spTree>
    <p:extLst>
      <p:ext uri="{BB962C8B-B14F-4D97-AF65-F5344CB8AC3E}">
        <p14:creationId xmlns:p14="http://schemas.microsoft.com/office/powerpoint/2010/main" val="626405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grpSp>
        <p:nvGrpSpPr>
          <p:cNvPr id="5"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cs typeface="+mn-cs"/>
              </a:endParaRPr>
            </a:p>
          </p:txBody>
        </p:sp>
        <p:sp>
          <p:nvSpPr>
            <p:cNvPr id="7" name="Полилиния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cs typeface="+mn-cs"/>
              </a:endParaRPr>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fld id="{136CA655-ECDD-4B1E-AA38-9E6AB668D663}" type="datetimeFigureOut">
              <a:rPr lang="ru-RU"/>
              <a:pPr>
                <a:defRPr/>
              </a:pPr>
              <a:t>28.07.2014</a:t>
            </a:fld>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solidFill>
                <a:srgbClr val="2DA2BF">
                  <a:tint val="20000"/>
                </a:srgbClr>
              </a:solidFill>
            </a:endParaRPr>
          </a:p>
        </p:txBody>
      </p:sp>
      <p:sp>
        <p:nvSpPr>
          <p:cNvPr id="13" name="Номер слайда 26"/>
          <p:cNvSpPr>
            <a:spLocks noGrp="1"/>
          </p:cNvSpPr>
          <p:nvPr>
            <p:ph type="sldNum" sz="quarter" idx="12"/>
          </p:nvPr>
        </p:nvSpPr>
        <p:spPr/>
        <p:txBody>
          <a:bodyPr/>
          <a:lstStyle>
            <a:lvl1pPr>
              <a:defRPr>
                <a:solidFill>
                  <a:srgbClr val="FFFFFF"/>
                </a:solidFill>
              </a:defRPr>
            </a:lvl1pPr>
            <a:extLst/>
          </a:lstStyle>
          <a:p>
            <a:pPr>
              <a:defRPr/>
            </a:pPr>
            <a:fld id="{9B44A241-ACE6-4EF5-A0E3-D814E616B899}" type="slidenum">
              <a:rPr lang="ru-RU"/>
              <a:pPr>
                <a:defRPr/>
              </a:pPr>
              <a:t>‹#›</a:t>
            </a:fld>
            <a:endParaRPr lang="ru-RU"/>
          </a:p>
        </p:txBody>
      </p:sp>
    </p:spTree>
    <p:extLst>
      <p:ext uri="{BB962C8B-B14F-4D97-AF65-F5344CB8AC3E}">
        <p14:creationId xmlns:p14="http://schemas.microsoft.com/office/powerpoint/2010/main" val="2037597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4487AA26-19D8-484C-A832-2FF70DD78F5C}" type="datetimeFigureOut">
              <a:rPr lang="ru-RU">
                <a:solidFill>
                  <a:prstClr val="black"/>
                </a:solidFill>
              </a:rPr>
              <a:pPr>
                <a:defRPr/>
              </a:pPr>
              <a:t>28.07.2014</a:t>
            </a:fld>
            <a:endParaRPr lang="ru-RU">
              <a:solidFill>
                <a:prstClr val="black"/>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prstClr val="black"/>
              </a:solidFill>
            </a:endParaRPr>
          </a:p>
        </p:txBody>
      </p:sp>
      <p:sp>
        <p:nvSpPr>
          <p:cNvPr id="6" name="Номер слайда 17"/>
          <p:cNvSpPr>
            <a:spLocks noGrp="1"/>
          </p:cNvSpPr>
          <p:nvPr>
            <p:ph type="sldNum" sz="quarter" idx="12"/>
          </p:nvPr>
        </p:nvSpPr>
        <p:spPr/>
        <p:txBody>
          <a:bodyPr/>
          <a:lstStyle>
            <a:lvl1pPr>
              <a:defRPr/>
            </a:lvl1pPr>
          </a:lstStyle>
          <a:p>
            <a:pPr>
              <a:defRPr/>
            </a:pPr>
            <a:fld id="{3EB96F60-1169-469B-91C0-DD5D0AA8DE9C}"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2684346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ашивка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5" name="Нашивка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98891F08-C862-4EE8-8863-84DA40912C24}" type="datetimeFigureOut">
              <a:rPr lang="ru-RU">
                <a:solidFill>
                  <a:prstClr val="white"/>
                </a:solidFill>
              </a:rPr>
              <a:pPr>
                <a:defRPr/>
              </a:pPr>
              <a:t>28.07.2014</a:t>
            </a:fld>
            <a:endParaRPr lang="ru-RU">
              <a:solidFill>
                <a:prstClr val="white"/>
              </a:solidFill>
            </a:endParaRPr>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solidFill>
                <a:prstClr val="white"/>
              </a:solidFill>
            </a:endParaRPr>
          </a:p>
        </p:txBody>
      </p:sp>
      <p:sp>
        <p:nvSpPr>
          <p:cNvPr id="8" name="Номер слайда 5"/>
          <p:cNvSpPr>
            <a:spLocks noGrp="1"/>
          </p:cNvSpPr>
          <p:nvPr>
            <p:ph type="sldNum" sz="quarter" idx="12"/>
          </p:nvPr>
        </p:nvSpPr>
        <p:spPr/>
        <p:txBody>
          <a:bodyPr/>
          <a:lstStyle>
            <a:lvl1pPr>
              <a:defRPr/>
            </a:lvl1pPr>
            <a:extLst/>
          </a:lstStyle>
          <a:p>
            <a:pPr>
              <a:defRPr/>
            </a:pPr>
            <a:fld id="{103ED650-37D6-44C8-83E2-089B4B47B449}"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103045714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fld id="{0D8F6291-47CC-4DF0-AC0D-0A30084C1356}" type="datetimeFigureOut">
              <a:rPr lang="ru-RU">
                <a:solidFill>
                  <a:prstClr val="white"/>
                </a:solidFill>
              </a:rPr>
              <a:pPr>
                <a:defRPr/>
              </a:pPr>
              <a:t>28.07.2014</a:t>
            </a:fld>
            <a:endParaRPr lang="ru-RU">
              <a:solidFill>
                <a:prstClr val="white"/>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solidFill>
                <a:prstClr val="white"/>
              </a:solidFill>
            </a:endParaRPr>
          </a:p>
        </p:txBody>
      </p:sp>
      <p:sp>
        <p:nvSpPr>
          <p:cNvPr id="7" name="Номер слайда 6"/>
          <p:cNvSpPr>
            <a:spLocks noGrp="1"/>
          </p:cNvSpPr>
          <p:nvPr>
            <p:ph type="sldNum" sz="quarter" idx="12"/>
          </p:nvPr>
        </p:nvSpPr>
        <p:spPr/>
        <p:txBody>
          <a:bodyPr/>
          <a:lstStyle>
            <a:lvl1pPr>
              <a:defRPr/>
            </a:lvl1pPr>
            <a:extLst/>
          </a:lstStyle>
          <a:p>
            <a:pPr>
              <a:defRPr/>
            </a:pPr>
            <a:fld id="{61A05B2D-DB5E-43C9-A738-D6D97447F831}"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380944922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225577CA-14CB-4EBC-ACA6-CF0D45EF2585}" type="datetimeFigureOut">
              <a:rPr lang="ru-RU">
                <a:solidFill>
                  <a:prstClr val="black"/>
                </a:solidFill>
              </a:rPr>
              <a:pPr>
                <a:defRPr/>
              </a:pPr>
              <a:t>28.07.2014</a:t>
            </a:fld>
            <a:endParaRPr lang="ru-RU">
              <a:solidFill>
                <a:prstClr val="black"/>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solidFill>
                <a:prstClr val="black"/>
              </a:solidFill>
            </a:endParaRPr>
          </a:p>
        </p:txBody>
      </p:sp>
      <p:sp>
        <p:nvSpPr>
          <p:cNvPr id="9" name="Номер слайда 8"/>
          <p:cNvSpPr>
            <a:spLocks noGrp="1"/>
          </p:cNvSpPr>
          <p:nvPr>
            <p:ph type="sldNum" sz="quarter" idx="12"/>
          </p:nvPr>
        </p:nvSpPr>
        <p:spPr/>
        <p:txBody>
          <a:bodyPr/>
          <a:lstStyle>
            <a:lvl1pPr>
              <a:defRPr/>
            </a:lvl1pPr>
            <a:extLst/>
          </a:lstStyle>
          <a:p>
            <a:pPr>
              <a:defRPr/>
            </a:pPr>
            <a:fld id="{C790B747-A05F-4C4E-8C9E-F88435ECA75F}"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12666371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fld id="{750C155D-4B95-4779-821A-8DFB19F58F9A}" type="datetimeFigureOut">
              <a:rPr lang="ru-RU">
                <a:solidFill>
                  <a:prstClr val="white"/>
                </a:solidFill>
              </a:rPr>
              <a:pPr>
                <a:defRPr/>
              </a:pPr>
              <a:t>28.07.2014</a:t>
            </a:fld>
            <a:endParaRPr lang="ru-RU">
              <a:solidFill>
                <a:prstClr val="white"/>
              </a:solidFill>
            </a:endParaRPr>
          </a:p>
        </p:txBody>
      </p:sp>
      <p:sp>
        <p:nvSpPr>
          <p:cNvPr id="4" name="Нижний колонтитул 3"/>
          <p:cNvSpPr>
            <a:spLocks noGrp="1"/>
          </p:cNvSpPr>
          <p:nvPr>
            <p:ph type="ftr" sz="quarter" idx="11"/>
          </p:nvPr>
        </p:nvSpPr>
        <p:spPr/>
        <p:txBody>
          <a:bodyPr/>
          <a:lstStyle>
            <a:lvl1pPr>
              <a:defRPr/>
            </a:lvl1pPr>
            <a:extLst/>
          </a:lstStyle>
          <a:p>
            <a:pPr>
              <a:defRPr/>
            </a:pPr>
            <a:endParaRPr lang="ru-RU">
              <a:solidFill>
                <a:prstClr val="white"/>
              </a:solidFill>
            </a:endParaRPr>
          </a:p>
        </p:txBody>
      </p:sp>
      <p:sp>
        <p:nvSpPr>
          <p:cNvPr id="5" name="Номер слайда 4"/>
          <p:cNvSpPr>
            <a:spLocks noGrp="1"/>
          </p:cNvSpPr>
          <p:nvPr>
            <p:ph type="sldNum" sz="quarter" idx="12"/>
          </p:nvPr>
        </p:nvSpPr>
        <p:spPr/>
        <p:txBody>
          <a:bodyPr/>
          <a:lstStyle>
            <a:lvl1pPr>
              <a:defRPr/>
            </a:lvl1pPr>
            <a:extLst/>
          </a:lstStyle>
          <a:p>
            <a:pPr>
              <a:defRPr/>
            </a:pPr>
            <a:fld id="{27DCB3BC-58C8-4938-9E25-5146E74B7812}"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35746735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7FB1C155-C11D-4BD4-AC5F-365ADC1B931D}" type="datetimeFigureOut">
              <a:rPr lang="ru-RU">
                <a:solidFill>
                  <a:prstClr val="black"/>
                </a:solidFill>
              </a:rPr>
              <a:pPr>
                <a:defRPr/>
              </a:pPr>
              <a:t>28.07.2014</a:t>
            </a:fld>
            <a:endParaRPr lang="ru-RU">
              <a:solidFill>
                <a:prstClr val="black"/>
              </a:solidFill>
            </a:endParaRPr>
          </a:p>
        </p:txBody>
      </p:sp>
      <p:sp>
        <p:nvSpPr>
          <p:cNvPr id="3" name="Нижний колонтитул 21"/>
          <p:cNvSpPr>
            <a:spLocks noGrp="1"/>
          </p:cNvSpPr>
          <p:nvPr>
            <p:ph type="ftr" sz="quarter" idx="11"/>
          </p:nvPr>
        </p:nvSpPr>
        <p:spPr/>
        <p:txBody>
          <a:bodyPr/>
          <a:lstStyle>
            <a:lvl1pPr>
              <a:defRPr/>
            </a:lvl1pPr>
          </a:lstStyle>
          <a:p>
            <a:pPr>
              <a:defRPr/>
            </a:pPr>
            <a:endParaRPr lang="ru-RU">
              <a:solidFill>
                <a:prstClr val="black"/>
              </a:solidFill>
            </a:endParaRPr>
          </a:p>
        </p:txBody>
      </p:sp>
      <p:sp>
        <p:nvSpPr>
          <p:cNvPr id="4" name="Номер слайда 17"/>
          <p:cNvSpPr>
            <a:spLocks noGrp="1"/>
          </p:cNvSpPr>
          <p:nvPr>
            <p:ph type="sldNum" sz="quarter" idx="12"/>
          </p:nvPr>
        </p:nvSpPr>
        <p:spPr/>
        <p:txBody>
          <a:bodyPr/>
          <a:lstStyle>
            <a:lvl1pPr>
              <a:defRPr/>
            </a:lvl1pPr>
          </a:lstStyle>
          <a:p>
            <a:pPr>
              <a:defRPr/>
            </a:pPr>
            <a:fld id="{C1B65913-A705-4DB1-B9CA-F82D5FC186CA}"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362696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B7DE6574-F22E-4DCF-9DE7-5AE0762CE62D}" type="datetimeFigureOut">
              <a:rPr lang="ru-RU">
                <a:solidFill>
                  <a:prstClr val="black"/>
                </a:solidFill>
              </a:rPr>
              <a:pPr>
                <a:defRPr/>
              </a:pPr>
              <a:t>28.07.2014</a:t>
            </a:fld>
            <a:endParaRPr lang="ru-RU">
              <a:solidFill>
                <a:prstClr val="black"/>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solidFill>
                <a:prstClr val="black"/>
              </a:solidFill>
            </a:endParaRPr>
          </a:p>
        </p:txBody>
      </p:sp>
      <p:sp>
        <p:nvSpPr>
          <p:cNvPr id="7" name="Номер слайда 6"/>
          <p:cNvSpPr>
            <a:spLocks noGrp="1"/>
          </p:cNvSpPr>
          <p:nvPr>
            <p:ph type="sldNum" sz="quarter" idx="12"/>
          </p:nvPr>
        </p:nvSpPr>
        <p:spPr/>
        <p:txBody>
          <a:bodyPr/>
          <a:lstStyle>
            <a:lvl1pPr>
              <a:defRPr/>
            </a:lvl1pPr>
            <a:extLst/>
          </a:lstStyle>
          <a:p>
            <a:pPr>
              <a:defRPr/>
            </a:pPr>
            <a:fld id="{B368272D-4726-4FAC-BF07-14086C6CF1A8}"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10435612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fld id="{08A00C4B-4725-4981-9B0A-5BE588AA0EC4}" type="datetimeFigureOut">
              <a:rPr lang="ru-RU"/>
              <a:pPr/>
              <a:t>28.07.2014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7C17D1F6-1EC7-4D17-8063-C69A02C298FD}" type="slidenum">
              <a:rPr lang="ru-RU"/>
              <a:pPr/>
              <a:t>‹#›</a:t>
            </a:fld>
            <a:endParaRPr lang="ru-RU"/>
          </a:p>
        </p:txBody>
      </p:sp>
    </p:spTree>
    <p:extLst>
      <p:ext uri="{BB962C8B-B14F-4D97-AF65-F5344CB8AC3E}">
        <p14:creationId xmlns:p14="http://schemas.microsoft.com/office/powerpoint/2010/main" val="37095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Полилиния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Lucida Sans Unicode"/>
              <a:cs typeface="+mn-cs"/>
            </a:endParaRPr>
          </a:p>
        </p:txBody>
      </p:sp>
      <p:sp>
        <p:nvSpPr>
          <p:cNvPr id="6" name="Полилиния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Lucida Sans Unicode"/>
              <a:cs typeface="+mn-cs"/>
            </a:endParaRPr>
          </a:p>
        </p:txBody>
      </p:sp>
      <p:sp>
        <p:nvSpPr>
          <p:cNvPr id="7" name="Прямоугольный треугольник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8" name="Прямая соединительная линия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10" name="Нашивка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solidFill>
                <a:prstClr val="white"/>
              </a:solidFill>
            </a:endParaRPr>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fld id="{AB64B942-5D5A-4C21-B1F1-47BFB90402D9}" type="datetimeFigureOut">
              <a:rPr lang="ru-RU">
                <a:solidFill>
                  <a:prstClr val="white"/>
                </a:solidFill>
              </a:rPr>
              <a:pPr>
                <a:defRPr/>
              </a:pPr>
              <a:t>28.07.2014</a:t>
            </a:fld>
            <a:endParaRPr lang="ru-RU">
              <a:solidFill>
                <a:prstClr val="white"/>
              </a:solidFill>
            </a:endParaRPr>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solidFill>
                <a:prstClr val="white"/>
              </a:solidFill>
            </a:endParaRPr>
          </a:p>
        </p:txBody>
      </p:sp>
      <p:sp>
        <p:nvSpPr>
          <p:cNvPr id="13" name="Номер слайда 6"/>
          <p:cNvSpPr>
            <a:spLocks noGrp="1"/>
          </p:cNvSpPr>
          <p:nvPr>
            <p:ph type="sldNum" sz="quarter" idx="12"/>
          </p:nvPr>
        </p:nvSpPr>
        <p:spPr/>
        <p:txBody>
          <a:bodyPr/>
          <a:lstStyle>
            <a:lvl1pPr>
              <a:defRPr>
                <a:solidFill>
                  <a:schemeClr val="tx1"/>
                </a:solidFill>
              </a:defRPr>
            </a:lvl1pPr>
            <a:extLst/>
          </a:lstStyle>
          <a:p>
            <a:pPr>
              <a:defRPr/>
            </a:pPr>
            <a:fld id="{9B033634-3BE3-4660-A34D-CC4A9887E41D}"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327169273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53C876F-824A-48DC-8855-84CDEF2A024B}" type="datetimeFigureOut">
              <a:rPr lang="ru-RU">
                <a:solidFill>
                  <a:prstClr val="black"/>
                </a:solidFill>
              </a:rPr>
              <a:pPr>
                <a:defRPr/>
              </a:pPr>
              <a:t>28.07.2014</a:t>
            </a:fld>
            <a:endParaRPr lang="ru-RU">
              <a:solidFill>
                <a:prstClr val="black"/>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prstClr val="black"/>
              </a:solidFill>
            </a:endParaRPr>
          </a:p>
        </p:txBody>
      </p:sp>
      <p:sp>
        <p:nvSpPr>
          <p:cNvPr id="6" name="Номер слайда 17"/>
          <p:cNvSpPr>
            <a:spLocks noGrp="1"/>
          </p:cNvSpPr>
          <p:nvPr>
            <p:ph type="sldNum" sz="quarter" idx="12"/>
          </p:nvPr>
        </p:nvSpPr>
        <p:spPr/>
        <p:txBody>
          <a:bodyPr/>
          <a:lstStyle>
            <a:lvl1pPr>
              <a:defRPr/>
            </a:lvl1pPr>
          </a:lstStyle>
          <a:p>
            <a:pPr>
              <a:defRPr/>
            </a:pPr>
            <a:fld id="{113644B5-4CBE-4767-AEBA-8F177C7BDF36}"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796616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BD81D8F-DD52-4304-AB9A-F2DBCBC25C64}" type="datetimeFigureOut">
              <a:rPr lang="ru-RU">
                <a:solidFill>
                  <a:prstClr val="black"/>
                </a:solidFill>
              </a:rPr>
              <a:pPr>
                <a:defRPr/>
              </a:pPr>
              <a:t>28.07.2014</a:t>
            </a:fld>
            <a:endParaRPr lang="ru-RU">
              <a:solidFill>
                <a:prstClr val="black"/>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prstClr val="black"/>
              </a:solidFill>
            </a:endParaRPr>
          </a:p>
        </p:txBody>
      </p:sp>
      <p:sp>
        <p:nvSpPr>
          <p:cNvPr id="6" name="Номер слайда 17"/>
          <p:cNvSpPr>
            <a:spLocks noGrp="1"/>
          </p:cNvSpPr>
          <p:nvPr>
            <p:ph type="sldNum" sz="quarter" idx="12"/>
          </p:nvPr>
        </p:nvSpPr>
        <p:spPr/>
        <p:txBody>
          <a:bodyPr/>
          <a:lstStyle>
            <a:lvl1pPr>
              <a:defRPr/>
            </a:lvl1pPr>
          </a:lstStyle>
          <a:p>
            <a:pPr>
              <a:defRPr/>
            </a:pPr>
            <a:fld id="{A5D56E0A-0941-4B77-B163-517CC78BDDD1}"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1124385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smtClean="0"/>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8D21943-7F6A-4C68-B183-BB44FE4EA64D}" type="slidenum">
              <a:rPr lang="ru-RU"/>
              <a:pPr>
                <a:defRPr/>
              </a:pPr>
              <a:t>‹#›</a:t>
            </a:fld>
            <a:endParaRPr lang="ru-RU"/>
          </a:p>
        </p:txBody>
      </p:sp>
    </p:spTree>
    <p:extLst>
      <p:ext uri="{BB962C8B-B14F-4D97-AF65-F5344CB8AC3E}">
        <p14:creationId xmlns:p14="http://schemas.microsoft.com/office/powerpoint/2010/main" val="86378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extLst/>
          </a:lstStyle>
          <a:p>
            <a:pPr fontAlgn="auto">
              <a:spcBef>
                <a:spcPts val="0"/>
              </a:spcBef>
              <a:spcAft>
                <a:spcPts val="0"/>
              </a:spcAft>
              <a:defRPr/>
            </a:pPr>
            <a:endParaRPr lang="en-US">
              <a:solidFill>
                <a:schemeClr val="lt1"/>
              </a:solidFill>
              <a:latin typeface="+mn-lt"/>
              <a:cs typeface="+mn-cs"/>
            </a:endParaRPr>
          </a:p>
        </p:txBody>
      </p:sp>
      <p:sp>
        <p:nvSpPr>
          <p:cNvPr id="5" name="Нашивка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extLst/>
          </a:lstStyle>
          <a:p>
            <a:pPr fontAlgn="auto">
              <a:spcBef>
                <a:spcPts val="0"/>
              </a:spcBef>
              <a:spcAft>
                <a:spcPts val="0"/>
              </a:spcAft>
              <a:defRPr/>
            </a:pPr>
            <a:endParaRPr lang="en-US">
              <a:solidFill>
                <a:schemeClr val="lt1"/>
              </a:solidFill>
              <a:latin typeface="+mn-lt"/>
              <a:cs typeface="+mn-cs"/>
            </a:endParaRPr>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fld id="{F63B9774-F034-4DEB-97C6-050D73D3A2CD}" type="datetimeFigureOut">
              <a:rPr lang="ru-RU"/>
              <a:pPr/>
              <a:t>28.07.2014</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lstStyle>
          <a:p>
            <a:fld id="{79C7A498-7407-4A0A-BDFD-75A6705FFC0B}" type="slidenum">
              <a:rPr lang="ru-RU"/>
              <a:pPr/>
              <a:t>‹#›</a:t>
            </a:fld>
            <a:endParaRPr lang="ru-RU"/>
          </a:p>
        </p:txBody>
      </p:sp>
    </p:spTree>
    <p:extLst>
      <p:ext uri="{BB962C8B-B14F-4D97-AF65-F5344CB8AC3E}">
        <p14:creationId xmlns:p14="http://schemas.microsoft.com/office/powerpoint/2010/main" val="32666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9"/>
          <p:cNvSpPr>
            <a:spLocks noGrp="1"/>
          </p:cNvSpPr>
          <p:nvPr>
            <p:ph type="dt" sz="half" idx="10"/>
          </p:nvPr>
        </p:nvSpPr>
        <p:spPr/>
        <p:txBody>
          <a:bodyPr/>
          <a:lstStyle>
            <a:lvl1pPr>
              <a:defRPr/>
            </a:lvl1pPr>
          </a:lstStyle>
          <a:p>
            <a:fld id="{C5724600-9565-4A18-97A0-4C1A5A6559A0}" type="datetimeFigureOut">
              <a:rPr lang="ru-RU"/>
              <a:pPr/>
              <a:t>28.07.2014</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91CF918A-53EB-44FA-8E03-199A759BFB18}" type="slidenum">
              <a:rPr lang="ru-RU"/>
              <a:pPr/>
              <a:t>‹#›</a:t>
            </a:fld>
            <a:endParaRPr lang="ru-RU"/>
          </a:p>
        </p:txBody>
      </p:sp>
    </p:spTree>
    <p:extLst>
      <p:ext uri="{BB962C8B-B14F-4D97-AF65-F5344CB8AC3E}">
        <p14:creationId xmlns:p14="http://schemas.microsoft.com/office/powerpoint/2010/main" val="112207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fld id="{9345DE70-08DD-4FAE-900D-73A8CD9CD049}" type="datetimeFigureOut">
              <a:rPr lang="ru-RU"/>
              <a:pPr/>
              <a:t>28.07.2014</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lstStyle>
          <a:p>
            <a:fld id="{7698E0A7-6ED8-41F6-A20D-0652A0B8145D}" type="slidenum">
              <a:rPr lang="ru-RU"/>
              <a:pPr/>
              <a:t>‹#›</a:t>
            </a:fld>
            <a:endParaRPr lang="ru-RU"/>
          </a:p>
        </p:txBody>
      </p:sp>
    </p:spTree>
    <p:extLst>
      <p:ext uri="{BB962C8B-B14F-4D97-AF65-F5344CB8AC3E}">
        <p14:creationId xmlns:p14="http://schemas.microsoft.com/office/powerpoint/2010/main" val="3105318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fld id="{E084A35E-BAEF-44B2-9169-90FF69C18FFF}" type="datetimeFigureOut">
              <a:rPr lang="ru-RU"/>
              <a:pPr/>
              <a:t>28.07.2014</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fld id="{CB2E552A-1F36-44F4-A14C-C72B809251A3}" type="slidenum">
              <a:rPr lang="ru-RU"/>
              <a:pPr/>
              <a:t>‹#›</a:t>
            </a:fld>
            <a:endParaRPr lang="ru-RU"/>
          </a:p>
        </p:txBody>
      </p:sp>
    </p:spTree>
    <p:extLst>
      <p:ext uri="{BB962C8B-B14F-4D97-AF65-F5344CB8AC3E}">
        <p14:creationId xmlns:p14="http://schemas.microsoft.com/office/powerpoint/2010/main" val="71417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fld id="{ECFA8ADC-E95B-418A-B490-36BDD307798E}" type="datetimeFigureOut">
              <a:rPr lang="ru-RU"/>
              <a:pPr/>
              <a:t>28.07.2014</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fld id="{BA863867-1EA8-429D-903D-247796AC3175}" type="slidenum">
              <a:rPr lang="ru-RU"/>
              <a:pPr/>
              <a:t>‹#›</a:t>
            </a:fld>
            <a:endParaRPr lang="ru-RU"/>
          </a:p>
        </p:txBody>
      </p:sp>
    </p:spTree>
    <p:extLst>
      <p:ext uri="{BB962C8B-B14F-4D97-AF65-F5344CB8AC3E}">
        <p14:creationId xmlns:p14="http://schemas.microsoft.com/office/powerpoint/2010/main" val="335096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fld id="{0F3868C0-6383-4A31-8049-4D969E6D269B}" type="datetimeFigureOut">
              <a:rPr lang="ru-RU"/>
              <a:pPr/>
              <a:t>28.07.2014</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lstStyle>
          <a:p>
            <a:fld id="{1294B7CC-5AED-4794-B171-008DC5BDEBCD}" type="slidenum">
              <a:rPr lang="ru-RU"/>
              <a:pPr/>
              <a:t>‹#›</a:t>
            </a:fld>
            <a:endParaRPr lang="ru-RU"/>
          </a:p>
        </p:txBody>
      </p:sp>
    </p:spTree>
    <p:extLst>
      <p:ext uri="{BB962C8B-B14F-4D97-AF65-F5344CB8AC3E}">
        <p14:creationId xmlns:p14="http://schemas.microsoft.com/office/powerpoint/2010/main" val="308183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Полилиния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ru-RU"/>
          </a:p>
        </p:txBody>
      </p:sp>
      <p:sp>
        <p:nvSpPr>
          <p:cNvPr id="7" name="Прямоугольный треугольник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Прямая соединительная линия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extLst/>
          </a:lstStyle>
          <a:p>
            <a:pPr fontAlgn="auto">
              <a:spcBef>
                <a:spcPts val="0"/>
              </a:spcBef>
              <a:spcAft>
                <a:spcPts val="0"/>
              </a:spcAft>
              <a:defRPr/>
            </a:pPr>
            <a:endParaRPr lang="en-US">
              <a:solidFill>
                <a:schemeClr val="lt1"/>
              </a:solidFill>
              <a:latin typeface="+mn-lt"/>
              <a:cs typeface="+mn-cs"/>
            </a:endParaRPr>
          </a:p>
        </p:txBody>
      </p:sp>
      <p:sp>
        <p:nvSpPr>
          <p:cNvPr id="10" name="Нашивка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extLst/>
          </a:lstStyle>
          <a:p>
            <a:pPr fontAlgn="auto">
              <a:spcBef>
                <a:spcPts val="0"/>
              </a:spcBef>
              <a:spcAft>
                <a:spcPts val="0"/>
              </a:spcAft>
              <a:defRPr/>
            </a:pPr>
            <a:endParaRPr lang="en-US">
              <a:solidFill>
                <a:schemeClr val="lt1"/>
              </a:solidFill>
              <a:latin typeface="+mn-lt"/>
              <a:cs typeface="+mn-cs"/>
            </a:endParaRPr>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lvl1pPr>
          </a:lstStyle>
          <a:p>
            <a:fld id="{65D2D3FB-2472-4111-9542-F777768AB718}" type="datetimeFigureOut">
              <a:rPr lang="ru-RU"/>
              <a:pPr/>
              <a:t>28.07.2014</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a:lvl1pPr>
          </a:lstStyle>
          <a:p>
            <a:fld id="{75419C78-9B54-4228-B347-0993C4B4EA83}" type="slidenum">
              <a:rPr lang="ru-RU"/>
              <a:pPr/>
              <a:t>‹#›</a:t>
            </a:fld>
            <a:endParaRPr lang="ru-RU"/>
          </a:p>
        </p:txBody>
      </p:sp>
    </p:spTree>
    <p:extLst>
      <p:ext uri="{BB962C8B-B14F-4D97-AF65-F5344CB8AC3E}">
        <p14:creationId xmlns:p14="http://schemas.microsoft.com/office/powerpoint/2010/main" val="297501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27" name="Полилиния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ru-RU"/>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sp3d prstMaterial="softEdge">
              <a:bevelT w="25400" h="25400"/>
            </a:sp3d>
          </a:bodyPr>
          <a:lstStyle/>
          <a:p>
            <a:pPr lvl="0"/>
            <a:r>
              <a:rPr lang="ru-RU" smtClean="0"/>
              <a:t>Образец заголовка</a:t>
            </a:r>
            <a:endParaRPr lang="en-US" smtClean="0"/>
          </a:p>
        </p:txBody>
      </p:sp>
      <p:sp>
        <p:nvSpPr>
          <p:cNvPr id="1033" name="Текст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Lucida Sans Unicode" panose="020B0602030504020204" pitchFamily="34" charset="0"/>
              </a:defRPr>
            </a:lvl1pPr>
          </a:lstStyle>
          <a:p>
            <a:fld id="{2983907A-306B-4A7E-926C-3B14E98086AF}" type="datetimeFigureOut">
              <a:rPr lang="ru-RU"/>
              <a:pPr/>
              <a:t>28.07.2014</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29F4F6C5-23B3-4759-B4CD-79AE25D2C68A}"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749" r:id="rId1"/>
    <p:sldLayoutId id="2147483743" r:id="rId2"/>
    <p:sldLayoutId id="2147483750" r:id="rId3"/>
    <p:sldLayoutId id="2147483744" r:id="rId4"/>
    <p:sldLayoutId id="2147483751" r:id="rId5"/>
    <p:sldLayoutId id="2147483745" r:id="rId6"/>
    <p:sldLayoutId id="2147483746" r:id="rId7"/>
    <p:sldLayoutId id="2147483752" r:id="rId8"/>
    <p:sldLayoutId id="2147483753" r:id="rId9"/>
    <p:sldLayoutId id="2147483747" r:id="rId10"/>
    <p:sldLayoutId id="214748374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Arial" charset="0"/>
          <a:cs typeface="Arial" charset="0"/>
        </a:defRPr>
      </a:lvl1pPr>
      <a:lvl2pPr algn="l" rtl="0" eaLnBrk="0" fontAlgn="base" hangingPunct="0">
        <a:spcBef>
          <a:spcPct val="0"/>
        </a:spcBef>
        <a:spcAft>
          <a:spcPct val="0"/>
        </a:spcAft>
        <a:defRPr sz="4100" b="1">
          <a:solidFill>
            <a:schemeClr val="tx2"/>
          </a:solidFill>
          <a:latin typeface="Lucida Sans Unicode" pitchFamily="34" charset="0"/>
          <a:ea typeface="Arial" charset="0"/>
          <a:cs typeface="Arial" charset="0"/>
        </a:defRPr>
      </a:lvl2pPr>
      <a:lvl3pPr algn="l" rtl="0" eaLnBrk="0" fontAlgn="base" hangingPunct="0">
        <a:spcBef>
          <a:spcPct val="0"/>
        </a:spcBef>
        <a:spcAft>
          <a:spcPct val="0"/>
        </a:spcAft>
        <a:defRPr sz="4100" b="1">
          <a:solidFill>
            <a:schemeClr val="tx2"/>
          </a:solidFill>
          <a:latin typeface="Lucida Sans Unicode" pitchFamily="34" charset="0"/>
          <a:ea typeface="Arial" charset="0"/>
          <a:cs typeface="Arial" charset="0"/>
        </a:defRPr>
      </a:lvl3pPr>
      <a:lvl4pPr algn="l" rtl="0" eaLnBrk="0" fontAlgn="base" hangingPunct="0">
        <a:spcBef>
          <a:spcPct val="0"/>
        </a:spcBef>
        <a:spcAft>
          <a:spcPct val="0"/>
        </a:spcAft>
        <a:defRPr sz="4100" b="1">
          <a:solidFill>
            <a:schemeClr val="tx2"/>
          </a:solidFill>
          <a:latin typeface="Lucida Sans Unicode" pitchFamily="34" charset="0"/>
          <a:ea typeface="Arial" charset="0"/>
          <a:cs typeface="Arial" charset="0"/>
        </a:defRPr>
      </a:lvl4pPr>
      <a:lvl5pPr algn="l" rtl="0" eaLnBrk="0" fontAlgn="base" hangingPunct="0">
        <a:spcBef>
          <a:spcPct val="0"/>
        </a:spcBef>
        <a:spcAft>
          <a:spcPct val="0"/>
        </a:spcAft>
        <a:defRPr sz="4100" b="1">
          <a:solidFill>
            <a:schemeClr val="tx2"/>
          </a:solidFill>
          <a:latin typeface="Lucida Sans Unicode" pitchFamily="34" charset="0"/>
          <a:ea typeface="Arial" charset="0"/>
          <a:cs typeface="Arial"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kumimoji="1" sz="2700" kern="1200">
          <a:solidFill>
            <a:schemeClr val="tx1"/>
          </a:solidFill>
          <a:latin typeface="+mn-lt"/>
          <a:ea typeface="Arial" charset="0"/>
          <a:cs typeface="Arial" charset="0"/>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kumimoji="1" sz="2300" kern="1200">
          <a:solidFill>
            <a:schemeClr val="tx1"/>
          </a:solidFill>
          <a:latin typeface="+mn-lt"/>
          <a:ea typeface="Arial" charset="0"/>
          <a:cs typeface="Arial" panose="020B0604020202020204" pitchFamily="34" charset="0"/>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kumimoji="1" sz="2100" kern="1200">
          <a:solidFill>
            <a:schemeClr val="tx1"/>
          </a:solidFill>
          <a:latin typeface="+mn-lt"/>
          <a:ea typeface="Arial" charset="0"/>
          <a:cs typeface="Arial" panose="020B0604020202020204" pitchFamily="34" charset="0"/>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kumimoji="1" sz="1900" kern="1200">
          <a:solidFill>
            <a:schemeClr val="tx1"/>
          </a:solidFill>
          <a:latin typeface="+mn-lt"/>
          <a:ea typeface="Arial" charset="0"/>
          <a:cs typeface="Arial" panose="020B0604020202020204" pitchFamily="34" charset="0"/>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umimoji="1" kern="1200">
          <a:solidFill>
            <a:schemeClr val="tx1"/>
          </a:solidFill>
          <a:latin typeface="+mn-lt"/>
          <a:ea typeface="Arial" charset="0"/>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Полилиния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cs typeface="+mn-cs"/>
            </a:endParaRPr>
          </a:p>
        </p:txBody>
      </p:sp>
      <p:sp>
        <p:nvSpPr>
          <p:cNvPr id="12" name="Полилиния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cs typeface="+mn-cs"/>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2057" name="Текст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EA8F449E-4039-46CE-8CA9-74D7D9961756}" type="datetimeFigureOut">
              <a:rPr lang="ru-RU">
                <a:solidFill>
                  <a:prstClr val="black"/>
                </a:solidFill>
                <a:cs typeface="+mn-cs"/>
              </a:rPr>
              <a:pPr>
                <a:defRPr/>
              </a:pPr>
              <a:t>28.07.2014</a:t>
            </a:fld>
            <a:endParaRPr lang="ru-RU">
              <a:solidFill>
                <a:prstClr val="black"/>
              </a:solidFill>
              <a:cs typeface="+mn-cs"/>
            </a:endParaRPr>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ru-RU">
              <a:solidFill>
                <a:prstClr val="black"/>
              </a:solidFill>
              <a:cs typeface="+mn-cs"/>
            </a:endParaRPr>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6AE2E04A-669D-499D-8136-97E20C73A2DD}" type="slidenum">
              <a:rPr lang="ru-RU">
                <a:solidFill>
                  <a:prstClr val="black"/>
                </a:solidFill>
                <a:cs typeface="+mn-cs"/>
              </a:rPr>
              <a:pPr>
                <a:defRPr/>
              </a:pPr>
              <a:t>‹#›</a:t>
            </a:fld>
            <a:endParaRPr lang="ru-RU">
              <a:solidFill>
                <a:prstClr val="black"/>
              </a:solidFill>
              <a:cs typeface="+mn-cs"/>
            </a:endParaRPr>
          </a:p>
        </p:txBody>
      </p:sp>
    </p:spTree>
    <p:extLst>
      <p:ext uri="{BB962C8B-B14F-4D97-AF65-F5344CB8AC3E}">
        <p14:creationId xmlns:p14="http://schemas.microsoft.com/office/powerpoint/2010/main" val="249333623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8.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8.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8.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8.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8.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8.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8.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8.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8.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8.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8.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8.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8.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8.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8.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8.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8.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8.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8.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8.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8.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9.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4.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zakazrf.ru/" TargetMode="External"/><Relationship Id="rId7" Type="http://schemas.openxmlformats.org/officeDocument/2006/relationships/hyperlink" Target="http://auction.micex-pfo.ru/" TargetMode="External"/><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hyperlink" Target="http://rts-tender.ru/" TargetMode="External"/><Relationship Id="rId5" Type="http://schemas.openxmlformats.org/officeDocument/2006/relationships/hyperlink" Target="http://www.sberbank-ast.ru/" TargetMode="External"/><Relationship Id="rId4" Type="http://schemas.openxmlformats.org/officeDocument/2006/relationships/hyperlink" Target="http://roseltorg.ru/"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soft" dir="t"/>
            </a:scene3d>
          </a:bodyPr>
          <a:lstStyle/>
          <a:p>
            <a:pPr eaLnBrk="1" fontAlgn="auto" hangingPunct="1">
              <a:spcAft>
                <a:spcPts val="0"/>
              </a:spcAft>
              <a:defRPr/>
            </a:pPr>
            <a:r>
              <a:rPr lang="ru-RU" sz="2800" dirty="0" smtClean="0">
                <a:latin typeface="Times New Roman" pitchFamily="18" charset="0"/>
                <a:ea typeface="+mj-ea"/>
                <a:cs typeface="Times New Roman" pitchFamily="18" charset="0"/>
              </a:rPr>
              <a:t>О контрактной системе в сфере закупок товаров, работ, услуг для обеспечения государственных и муниципальных нужд</a:t>
            </a:r>
            <a:r>
              <a:rPr lang="ru-RU" sz="2000" dirty="0" smtClean="0">
                <a:latin typeface="Times New Roman" pitchFamily="18" charset="0"/>
                <a:ea typeface="+mj-ea"/>
                <a:cs typeface="Times New Roman" pitchFamily="18" charset="0"/>
              </a:rPr>
              <a:t>"</a:t>
            </a:r>
            <a:endParaRPr lang="ru-RU" sz="2000" dirty="0">
              <a:latin typeface="Times New Roman" pitchFamily="18" charset="0"/>
              <a:ea typeface="+mj-ea"/>
              <a:cs typeface="Times New Roman" pitchFamily="18" charset="0"/>
            </a:endParaRPr>
          </a:p>
        </p:txBody>
      </p:sp>
      <p:sp>
        <p:nvSpPr>
          <p:cNvPr id="14338" name="Заголовок 1"/>
          <p:cNvSpPr>
            <a:spLocks noGrp="1"/>
          </p:cNvSpPr>
          <p:nvPr>
            <p:ph type="subTitle" idx="1"/>
          </p:nvPr>
        </p:nvSpPr>
        <p:spPr>
          <a:xfrm>
            <a:off x="685800" y="3933825"/>
            <a:ext cx="7772400" cy="877888"/>
          </a:xfrm>
        </p:spPr>
        <p:txBody>
          <a:bodyPr/>
          <a:lstStyle/>
          <a:p>
            <a:pPr marR="0" eaLnBrk="1" hangingPunct="1"/>
            <a:r>
              <a:rPr kumimoji="0" lang="ru-RU" sz="2400" dirty="0" smtClean="0">
                <a:solidFill>
                  <a:srgbClr val="C00000"/>
                </a:solidFill>
                <a:latin typeface="Times New Roman" panose="02020603050405020304" pitchFamily="18" charset="0"/>
                <a:cs typeface="Times New Roman" panose="02020603050405020304" pitchFamily="18" charset="0"/>
              </a:rPr>
              <a:t>Федеральный закон Российской Федерации от 5 апреля 2013 г. </a:t>
            </a:r>
            <a:r>
              <a:rPr kumimoji="0" lang="ru-RU" sz="2400" b="1" dirty="0" smtClean="0">
                <a:solidFill>
                  <a:srgbClr val="C00000"/>
                </a:solidFill>
                <a:latin typeface="Times New Roman" panose="02020603050405020304" pitchFamily="18" charset="0"/>
                <a:cs typeface="Times New Roman" panose="02020603050405020304" pitchFamily="18" charset="0"/>
              </a:rPr>
              <a:t>N44-ФЗ (с изменениями 140-ФЗ)   </a:t>
            </a:r>
            <a:r>
              <a:rPr kumimoji="0" lang="ru-RU" sz="2400" b="1" dirty="0" smtClean="0">
                <a:latin typeface="Times New Roman" panose="02020603050405020304" pitchFamily="18" charset="0"/>
                <a:cs typeface="Times New Roman" panose="02020603050405020304" pitchFamily="18" charset="0"/>
              </a:rPr>
              <a:t/>
            </a:r>
            <a:br>
              <a:rPr kumimoji="0" lang="ru-RU" sz="2400" b="1" dirty="0" smtClean="0">
                <a:latin typeface="Times New Roman" panose="02020603050405020304" pitchFamily="18" charset="0"/>
                <a:cs typeface="Times New Roman" panose="02020603050405020304" pitchFamily="18" charset="0"/>
              </a:rPr>
            </a:br>
            <a:endParaRPr kumimoji="0" lang="ru-RU" sz="2400" b="1" dirty="0" smtClean="0">
              <a:latin typeface="Times New Roman" panose="02020603050405020304" pitchFamily="18" charset="0"/>
              <a:cs typeface="Times New Roman" panose="02020603050405020304" pitchFamily="18" charset="0"/>
            </a:endParaRPr>
          </a:p>
        </p:txBody>
      </p:sp>
      <p:pic>
        <p:nvPicPr>
          <p:cNvPr id="4" name="Picture 2" descr="C:\Users\Виктор\Desktop\лог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6632"/>
            <a:ext cx="8010701" cy="20388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Виктор\Desktop\лого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86"/>
          <a:stretch/>
        </p:blipFill>
        <p:spPr bwMode="auto">
          <a:xfrm>
            <a:off x="1" y="5736411"/>
            <a:ext cx="7020272" cy="1105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Содержимое 1"/>
          <p:cNvSpPr>
            <a:spLocks noGrp="1"/>
          </p:cNvSpPr>
          <p:nvPr>
            <p:ph idx="1"/>
          </p:nvPr>
        </p:nvSpPr>
        <p:spPr/>
        <p:txBody>
          <a:bodyPr/>
          <a:lstStyle/>
          <a:p>
            <a:pPr eaLnBrk="1" hangingPunct="1">
              <a:lnSpc>
                <a:spcPct val="90000"/>
              </a:lnSpc>
            </a:pPr>
            <a:r>
              <a:rPr kumimoji="0" lang="ru-RU" smtClean="0">
                <a:latin typeface="Times New Roman" panose="02020603050405020304" pitchFamily="18" charset="0"/>
                <a:cs typeface="Times New Roman" panose="02020603050405020304" pitchFamily="18" charset="0"/>
              </a:rPr>
              <a:t>Требования к форме планов-графиков и порядок их размещения в единой информационной системе </a:t>
            </a:r>
            <a:r>
              <a:rPr kumimoji="0" lang="ru-RU" smtClean="0">
                <a:solidFill>
                  <a:srgbClr val="C00000"/>
                </a:solidFill>
                <a:latin typeface="Times New Roman" panose="02020603050405020304" pitchFamily="18" charset="0"/>
                <a:cs typeface="Times New Roman" panose="02020603050405020304" pitchFamily="18" charset="0"/>
              </a:rPr>
              <a:t>устанавливаются Правительством РФ</a:t>
            </a:r>
          </a:p>
          <a:p>
            <a:pPr eaLnBrk="1" hangingPunct="1">
              <a:lnSpc>
                <a:spcPct val="90000"/>
              </a:lnSpc>
            </a:pPr>
            <a:endParaRPr kumimoji="0" lang="ru-RU" smtClean="0">
              <a:solidFill>
                <a:srgbClr val="C00000"/>
              </a:solidFill>
              <a:latin typeface="Times New Roman" panose="02020603050405020304" pitchFamily="18" charset="0"/>
              <a:cs typeface="Times New Roman" panose="02020603050405020304" pitchFamily="18" charset="0"/>
            </a:endParaRPr>
          </a:p>
          <a:p>
            <a:pPr eaLnBrk="1" hangingPunct="1">
              <a:lnSpc>
                <a:spcPct val="90000"/>
              </a:lnSpc>
              <a:buFont typeface="Wingdings 3" panose="05040102010807070707" pitchFamily="18" charset="2"/>
              <a:buNone/>
            </a:pPr>
            <a:r>
              <a:rPr kumimoji="0" lang="ru-RU" smtClean="0">
                <a:solidFill>
                  <a:srgbClr val="C00000"/>
                </a:solidFill>
                <a:latin typeface="Times New Roman" panose="02020603050405020304" pitchFamily="18" charset="0"/>
                <a:cs typeface="Times New Roman" panose="02020603050405020304" pitchFamily="18" charset="0"/>
              </a:rPr>
              <a:t>Приказ МЭРТ от 20 сентября 2013 г. №544</a:t>
            </a:r>
            <a:r>
              <a:rPr kumimoji="0" lang="en-US" smtClean="0">
                <a:solidFill>
                  <a:srgbClr val="C00000"/>
                </a:solidFill>
                <a:latin typeface="Times New Roman" panose="02020603050405020304" pitchFamily="18" charset="0"/>
                <a:cs typeface="Times New Roman" panose="02020603050405020304" pitchFamily="18" charset="0"/>
              </a:rPr>
              <a:t>/</a:t>
            </a:r>
            <a:r>
              <a:rPr kumimoji="0" lang="ru-RU" smtClean="0">
                <a:solidFill>
                  <a:srgbClr val="C00000"/>
                </a:solidFill>
                <a:latin typeface="Times New Roman" panose="02020603050405020304" pitchFamily="18" charset="0"/>
                <a:cs typeface="Times New Roman" panose="02020603050405020304" pitchFamily="18" charset="0"/>
              </a:rPr>
              <a:t>18Н</a:t>
            </a:r>
          </a:p>
          <a:p>
            <a:pPr eaLnBrk="1" hangingPunct="1">
              <a:lnSpc>
                <a:spcPct val="90000"/>
              </a:lnSpc>
              <a:buFont typeface="Wingdings 3" panose="05040102010807070707" pitchFamily="18" charset="2"/>
              <a:buNone/>
            </a:pPr>
            <a:r>
              <a:rPr kumimoji="0" lang="ru-RU" i="1" smtClean="0">
                <a:latin typeface="Times New Roman" panose="02020603050405020304" pitchFamily="18" charset="0"/>
                <a:cs typeface="Times New Roman" panose="02020603050405020304" pitchFamily="18" charset="0"/>
              </a:rPr>
              <a:t>«Об особенностях размещения на официальном сайте РФ в информационно-телекоммуникационной сети «Интернет» для размещения информации о размещении заказов на поставки товаров, выполнение работ, оказание услуг планов-графиков размещения заказов на 2014 и 2015 годы»</a:t>
            </a:r>
          </a:p>
          <a:p>
            <a:pPr eaLnBrk="1" hangingPunct="1">
              <a:lnSpc>
                <a:spcPct val="90000"/>
              </a:lnSpc>
            </a:pPr>
            <a:endParaRPr kumimoji="0" lang="ru-RU" smtClean="0">
              <a:solidFill>
                <a:srgbClr val="C00000"/>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scene3d>
              <a:camera prst="orthographicFront"/>
              <a:lightRig rig="soft" dir="t"/>
            </a:scene3d>
          </a:bodyPr>
          <a:lstStyle/>
          <a:p>
            <a:pPr eaLnBrk="1" fontAlgn="auto" hangingPunct="1">
              <a:spcAft>
                <a:spcPts val="0"/>
              </a:spcAft>
              <a:defRPr/>
            </a:pPr>
            <a:r>
              <a:rPr lang="ru-RU" dirty="0" smtClean="0">
                <a:solidFill>
                  <a:schemeClr val="tx1"/>
                </a:solidFill>
                <a:latin typeface="Times New Roman" pitchFamily="18" charset="0"/>
                <a:ea typeface="+mj-ea"/>
                <a:cs typeface="Times New Roman" pitchFamily="18" charset="0"/>
              </a:rPr>
              <a:t>Планы-графики (ст.21)</a:t>
            </a:r>
            <a:endParaRPr lang="ru-RU" dirty="0">
              <a:solidFill>
                <a:schemeClr val="tx1"/>
              </a:solidFill>
              <a:ea typeface="+mj-ea"/>
              <a:cs typeface="+mj-cs"/>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eaLnBrk="1" fontAlgn="auto" hangingPunct="1">
              <a:spcAft>
                <a:spcPts val="0"/>
              </a:spcAft>
              <a:defRPr/>
            </a:pPr>
            <a:r>
              <a:rPr lang="ru-RU" dirty="0" smtClean="0">
                <a:solidFill>
                  <a:srgbClr val="0070C0"/>
                </a:solidFill>
                <a:latin typeface="Times New Roman" pitchFamily="18" charset="0"/>
                <a:cs typeface="Times New Roman" pitchFamily="18" charset="0"/>
              </a:rPr>
              <a:t>Рассмотрение 2-х частей заявок</a:t>
            </a:r>
            <a:endParaRPr lang="ru-RU" dirty="0">
              <a:solidFill>
                <a:srgbClr val="0070C0"/>
              </a:solidFill>
              <a:latin typeface="Times New Roman" pitchFamily="18" charset="0"/>
              <a:cs typeface="Times New Roman" pitchFamily="18" charset="0"/>
            </a:endParaRPr>
          </a:p>
        </p:txBody>
      </p:sp>
      <p:sp>
        <p:nvSpPr>
          <p:cNvPr id="53251" name="Подзаголовок 2"/>
          <p:cNvSpPr>
            <a:spLocks noGrp="1"/>
          </p:cNvSpPr>
          <p:nvPr>
            <p:ph type="subTitle" idx="1"/>
          </p:nvPr>
        </p:nvSpPr>
        <p:spPr>
          <a:xfrm>
            <a:off x="685800" y="3611563"/>
            <a:ext cx="7772400" cy="1200150"/>
          </a:xfrm>
        </p:spPr>
        <p:txBody>
          <a:bodyPr/>
          <a:lstStyle/>
          <a:p>
            <a:pPr marR="0" eaLnBrk="1" hangingPunct="1"/>
            <a:r>
              <a:rPr lang="ru-RU" altLang="ru-RU" smtClean="0">
                <a:solidFill>
                  <a:srgbClr val="0070C0"/>
                </a:solidFill>
                <a:latin typeface="Times New Roman" pitchFamily="18" charset="0"/>
                <a:cs typeface="Times New Roman" pitchFamily="18" charset="0"/>
              </a:rPr>
              <a:t>Алгоритм действ</a:t>
            </a:r>
            <a:r>
              <a:rPr lang="ru-RU" altLang="ru-RU" smtClean="0">
                <a:solidFill>
                  <a:srgbClr val="0070C0"/>
                </a:solidFill>
              </a:rPr>
              <a:t>ий</a:t>
            </a:r>
          </a:p>
        </p:txBody>
      </p:sp>
    </p:spTree>
    <p:extLst>
      <p:ext uri="{BB962C8B-B14F-4D97-AF65-F5344CB8AC3E}">
        <p14:creationId xmlns:p14="http://schemas.microsoft.com/office/powerpoint/2010/main" val="17393124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457200" y="1268413"/>
            <a:ext cx="8435975" cy="4857750"/>
          </a:xfrm>
        </p:spPr>
        <p:txBody>
          <a:bodyPr/>
          <a:lstStyle/>
          <a:p>
            <a:pPr marL="609600" indent="-609600" eaLnBrk="1" hangingPunct="1">
              <a:lnSpc>
                <a:spcPct val="90000"/>
              </a:lnSpc>
              <a:buFontTx/>
              <a:buAutoNum type="arabicPeriod"/>
            </a:pPr>
            <a:r>
              <a:rPr lang="ru-RU" altLang="ru-RU" sz="2000" smtClean="0">
                <a:latin typeface="Times New Roman" pitchFamily="18" charset="0"/>
                <a:cs typeface="Times New Roman" pitchFamily="18" charset="0"/>
              </a:rPr>
              <a:t>Непредставление документов, предусмотренных требованиями ко второй части заявки  </a:t>
            </a:r>
            <a:r>
              <a:rPr lang="ru-RU" altLang="ru-RU" sz="2000" smtClean="0">
                <a:solidFill>
                  <a:srgbClr val="FF3300"/>
                </a:solidFill>
                <a:latin typeface="Times New Roman" pitchFamily="18" charset="0"/>
                <a:cs typeface="Times New Roman" pitchFamily="18" charset="0"/>
              </a:rPr>
              <a:t>(п.1 ч.6 ст.69);</a:t>
            </a:r>
          </a:p>
          <a:p>
            <a:pPr marL="609600" indent="-609600" eaLnBrk="1" hangingPunct="1">
              <a:lnSpc>
                <a:spcPct val="90000"/>
              </a:lnSpc>
              <a:buFontTx/>
              <a:buAutoNum type="arabicPeriod"/>
            </a:pPr>
            <a:r>
              <a:rPr lang="ru-RU" altLang="ru-RU" sz="2000" smtClean="0">
                <a:latin typeface="Times New Roman" pitchFamily="18" charset="0"/>
                <a:cs typeface="Times New Roman" pitchFamily="18" charset="0"/>
              </a:rPr>
              <a:t>Наличие противоречий со сведениями, представленными участником аукциона при аккредитации  </a:t>
            </a:r>
            <a:r>
              <a:rPr lang="ru-RU" altLang="ru-RU" sz="2000" smtClean="0">
                <a:solidFill>
                  <a:srgbClr val="FF3300"/>
                </a:solidFill>
                <a:latin typeface="Times New Roman" pitchFamily="18" charset="0"/>
                <a:cs typeface="Times New Roman" pitchFamily="18" charset="0"/>
              </a:rPr>
              <a:t>(п.1 ч.6 ст.69);</a:t>
            </a:r>
          </a:p>
          <a:p>
            <a:pPr marL="609600" indent="-609600" eaLnBrk="1" hangingPunct="1">
              <a:lnSpc>
                <a:spcPct val="90000"/>
              </a:lnSpc>
              <a:buFontTx/>
              <a:buAutoNum type="arabicPeriod"/>
            </a:pPr>
            <a:r>
              <a:rPr lang="ru-RU" altLang="ru-RU" sz="2000" smtClean="0">
                <a:latin typeface="Times New Roman" pitchFamily="18" charset="0"/>
                <a:cs typeface="Times New Roman" pitchFamily="18" charset="0"/>
              </a:rPr>
              <a:t>Наличие недостоверных сведений  в заявке участника </a:t>
            </a:r>
            <a:r>
              <a:rPr lang="ru-RU" altLang="ru-RU" sz="2000" u="sng" smtClean="0">
                <a:latin typeface="Times New Roman" pitchFamily="18" charset="0"/>
                <a:cs typeface="Times New Roman" pitchFamily="18" charset="0"/>
              </a:rPr>
              <a:t>на дату и время окончания срока подачи заявок </a:t>
            </a:r>
            <a:r>
              <a:rPr lang="ru-RU" altLang="ru-RU" sz="2000" smtClean="0">
                <a:solidFill>
                  <a:srgbClr val="FF3300"/>
                </a:solidFill>
                <a:latin typeface="Times New Roman" pitchFamily="18" charset="0"/>
                <a:cs typeface="Times New Roman" pitchFamily="18" charset="0"/>
              </a:rPr>
              <a:t>(п.1 ч.6 ст.69);</a:t>
            </a:r>
            <a:r>
              <a:rPr lang="ru-RU" altLang="ru-RU" sz="2000" smtClean="0">
                <a:latin typeface="Times New Roman" pitchFamily="18" charset="0"/>
                <a:cs typeface="Times New Roman" pitchFamily="18" charset="0"/>
              </a:rPr>
              <a:t> </a:t>
            </a:r>
          </a:p>
          <a:p>
            <a:pPr marL="609600" indent="-609600" eaLnBrk="1" hangingPunct="1">
              <a:lnSpc>
                <a:spcPct val="90000"/>
              </a:lnSpc>
              <a:buFontTx/>
              <a:buAutoNum type="arabicPeriod"/>
            </a:pPr>
            <a:r>
              <a:rPr lang="ru-RU" altLang="ru-RU" sz="2000" smtClean="0">
                <a:latin typeface="Times New Roman" pitchFamily="18" charset="0"/>
                <a:cs typeface="Times New Roman" pitchFamily="18" charset="0"/>
              </a:rPr>
              <a:t>Несоответствие участника размещения заказ требованиям </a:t>
            </a:r>
            <a:r>
              <a:rPr lang="ru-RU" altLang="ru-RU" sz="2000" smtClean="0">
                <a:solidFill>
                  <a:srgbClr val="FF3300"/>
                </a:solidFill>
                <a:latin typeface="Times New Roman" pitchFamily="18" charset="0"/>
                <a:cs typeface="Times New Roman" pitchFamily="18" charset="0"/>
              </a:rPr>
              <a:t>(п.2 ч.6 ст.69).</a:t>
            </a:r>
          </a:p>
          <a:p>
            <a:pPr marL="609600" indent="-609600" eaLnBrk="1" hangingPunct="1">
              <a:lnSpc>
                <a:spcPct val="90000"/>
              </a:lnSpc>
              <a:buFontTx/>
              <a:buNone/>
            </a:pPr>
            <a:r>
              <a:rPr lang="ru-RU" altLang="ru-RU" sz="2000" smtClean="0">
                <a:latin typeface="Times New Roman" pitchFamily="18" charset="0"/>
                <a:cs typeface="Times New Roman" pitchFamily="18" charset="0"/>
              </a:rPr>
              <a:t> </a:t>
            </a:r>
          </a:p>
          <a:p>
            <a:pPr marL="609600" indent="-609600" eaLnBrk="1" hangingPunct="1">
              <a:lnSpc>
                <a:spcPct val="90000"/>
              </a:lnSpc>
              <a:buFontTx/>
              <a:buNone/>
            </a:pPr>
            <a:r>
              <a:rPr lang="ru-RU" altLang="ru-RU" sz="2000" smtClean="0">
                <a:latin typeface="Times New Roman" pitchFamily="18" charset="0"/>
                <a:cs typeface="Times New Roman" pitchFamily="18" charset="0"/>
              </a:rPr>
              <a:t>Если в течение одного квартала на одной ЭТП вторые части заявок одного и того же участника обоснованно отклонены  по причинам </a:t>
            </a:r>
            <a:r>
              <a:rPr lang="ru-RU" altLang="ru-RU" sz="2000" smtClean="0">
                <a:solidFill>
                  <a:srgbClr val="FF3300"/>
                </a:solidFill>
                <a:latin typeface="Times New Roman" pitchFamily="18" charset="0"/>
                <a:cs typeface="Times New Roman" pitchFamily="18" charset="0"/>
              </a:rPr>
              <a:t>п.1 ч.6 ст.69</a:t>
            </a:r>
            <a:r>
              <a:rPr lang="ru-RU" altLang="ru-RU" sz="2000" smtClean="0">
                <a:latin typeface="Times New Roman" pitchFamily="18" charset="0"/>
                <a:cs typeface="Times New Roman" pitchFamily="18" charset="0"/>
              </a:rPr>
              <a:t>, то  ОЭТП в течение 30 дней с момента принятия решений о несоответствии прекращает блокирование денежных средств такого участника и перечисляет из </a:t>
            </a:r>
            <a:r>
              <a:rPr lang="ru-RU" altLang="ru-RU" sz="2000" u="sng" smtClean="0">
                <a:latin typeface="Times New Roman" pitchFamily="18" charset="0"/>
                <a:cs typeface="Times New Roman" pitchFamily="18" charset="0"/>
              </a:rPr>
              <a:t>заказчику</a:t>
            </a:r>
            <a:r>
              <a:rPr lang="ru-RU" altLang="ru-RU" sz="2000" smtClean="0">
                <a:latin typeface="Times New Roman" pitchFamily="18" charset="0"/>
                <a:cs typeface="Times New Roman" pitchFamily="18" charset="0"/>
              </a:rPr>
              <a:t>. (ч.27 ст.44).</a:t>
            </a:r>
          </a:p>
          <a:p>
            <a:pPr marL="609600" indent="-609600" eaLnBrk="1" hangingPunct="1">
              <a:lnSpc>
                <a:spcPct val="90000"/>
              </a:lnSpc>
              <a:buFontTx/>
              <a:buNone/>
            </a:pPr>
            <a:endParaRPr lang="ru-RU" altLang="ru-RU" sz="2000" smtClean="0">
              <a:latin typeface="Times New Roman" pitchFamily="18" charset="0"/>
              <a:cs typeface="Times New Roman" pitchFamily="18" charset="0"/>
            </a:endParaRPr>
          </a:p>
        </p:txBody>
      </p:sp>
      <p:sp>
        <p:nvSpPr>
          <p:cNvPr id="270338" name="Rectangle 2"/>
          <p:cNvSpPr>
            <a:spLocks noGrp="1" noChangeArrowheads="1"/>
          </p:cNvSpPr>
          <p:nvPr>
            <p:ph type="title"/>
          </p:nvPr>
        </p:nvSpPr>
        <p:spPr>
          <a:xfrm>
            <a:off x="457200" y="274638"/>
            <a:ext cx="8229600" cy="706437"/>
          </a:xfrm>
        </p:spPr>
        <p:txBody>
          <a:bodyPr>
            <a:noAutofit/>
          </a:bodyPr>
          <a:lstStyle/>
          <a:p>
            <a:pPr algn="ctr" eaLnBrk="1" fontAlgn="auto" hangingPunct="1">
              <a:spcAft>
                <a:spcPts val="0"/>
              </a:spcAft>
              <a:defRPr/>
            </a:pPr>
            <a:r>
              <a:rPr lang="ru-RU" sz="3200" dirty="0">
                <a:solidFill>
                  <a:srgbClr val="0070C0"/>
                </a:solidFill>
                <a:latin typeface="Times New Roman" pitchFamily="18" charset="0"/>
                <a:cs typeface="Times New Roman" pitchFamily="18" charset="0"/>
              </a:rPr>
              <a:t>Основания отклонения второй части </a:t>
            </a:r>
            <a:r>
              <a:rPr lang="ru-RU" sz="3200" dirty="0" smtClean="0">
                <a:solidFill>
                  <a:srgbClr val="0070C0"/>
                </a:solidFill>
                <a:latin typeface="Times New Roman" pitchFamily="18" charset="0"/>
                <a:cs typeface="Times New Roman" pitchFamily="18" charset="0"/>
              </a:rPr>
              <a:t>заявки </a:t>
            </a:r>
            <a:r>
              <a:rPr lang="ru-RU" sz="3200" dirty="0">
                <a:solidFill>
                  <a:srgbClr val="0070C0"/>
                </a:solidFill>
                <a:latin typeface="Times New Roman" pitchFamily="18" charset="0"/>
                <a:cs typeface="Times New Roman" pitchFamily="18" charset="0"/>
              </a:rPr>
              <a:t>(ч.6 </a:t>
            </a:r>
            <a:r>
              <a:rPr lang="ru-RU" sz="3200" dirty="0" smtClean="0">
                <a:solidFill>
                  <a:srgbClr val="0070C0"/>
                </a:solidFill>
                <a:latin typeface="Times New Roman" pitchFamily="18" charset="0"/>
                <a:cs typeface="Times New Roman" pitchFamily="18" charset="0"/>
              </a:rPr>
              <a:t>ст.69)</a:t>
            </a:r>
            <a:endParaRPr lang="ru-RU" sz="32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57024930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Содержимое 1"/>
          <p:cNvSpPr>
            <a:spLocks noGrp="1"/>
          </p:cNvSpPr>
          <p:nvPr>
            <p:ph idx="1"/>
          </p:nvPr>
        </p:nvSpPr>
        <p:spPr/>
        <p:txBody>
          <a:bodyPr/>
          <a:lstStyle/>
          <a:p>
            <a:pPr marL="566738" indent="-457200" eaLnBrk="1" hangingPunct="1">
              <a:buFont typeface="Wingdings 3" pitchFamily="18" charset="2"/>
              <a:buNone/>
            </a:pPr>
            <a:r>
              <a:rPr lang="ru-RU" altLang="ru-RU" sz="2400" smtClean="0">
                <a:solidFill>
                  <a:srgbClr val="C00000"/>
                </a:solidFill>
                <a:latin typeface="Times New Roman" pitchFamily="18" charset="0"/>
                <a:cs typeface="Times New Roman" pitchFamily="18" charset="0"/>
              </a:rPr>
              <a:t>1) Согласование  в контролирующем органе:</a:t>
            </a: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подана 1 заявка (ч.1 с.71);</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допущена 1 заявка по рассмотрению 1 частей заявок </a:t>
            </a:r>
          </a:p>
          <a:p>
            <a:pPr marL="566738" indent="-457200" eaLnBrk="1" hangingPunct="1">
              <a:buFont typeface="Wingdings 3" pitchFamily="18" charset="2"/>
              <a:buNone/>
            </a:pPr>
            <a:r>
              <a:rPr lang="ru-RU" altLang="ru-RU" sz="2400" smtClean="0">
                <a:latin typeface="Times New Roman" pitchFamily="18" charset="0"/>
                <a:cs typeface="Times New Roman" pitchFamily="18" charset="0"/>
              </a:rPr>
              <a:t>(ч.2 ст.71);</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никто не подал ценовое предложение. Согласовываем с первой соответствующей заявкой (ч.3 ст.71).</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-по рассмотрению вторых частей заявок только одна заявка признана соответствующей (ч.13 ст.69)</a:t>
            </a:r>
            <a:br>
              <a:rPr lang="ru-RU" altLang="ru-RU" sz="2400" smtClean="0">
                <a:latin typeface="Times New Roman" pitchFamily="18" charset="0"/>
                <a:cs typeface="Times New Roman" pitchFamily="18" charset="0"/>
              </a:rPr>
            </a:br>
            <a:r>
              <a:rPr lang="ru-RU" altLang="ru-RU" sz="2400" smtClean="0">
                <a:solidFill>
                  <a:srgbClr val="C00000"/>
                </a:solidFill>
                <a:latin typeface="Times New Roman" pitchFamily="18" charset="0"/>
                <a:cs typeface="Times New Roman" pitchFamily="18" charset="0"/>
              </a:rPr>
              <a:t>2)  Заказчик вправе провести запрос предложений (или иной способ в соотв. с 44-ФЗ):</a:t>
            </a: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не подано ни одной заявки (ч.4 ст.71);</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отклонены все заявки на этапе рассмотрения 1 или вторых  частей заявок (ч.4 ст.71).</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endParaRPr lang="ru-RU" altLang="ru-RU" sz="2400" smtClean="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dirty="0" smtClean="0">
                <a:solidFill>
                  <a:schemeClr val="accent4"/>
                </a:solidFill>
                <a:latin typeface="Times New Roman" pitchFamily="18" charset="0"/>
                <a:cs typeface="Times New Roman" pitchFamily="18" charset="0"/>
              </a:rPr>
              <a:t>Если ОАЭФ признан несостоявшимся:</a:t>
            </a:r>
            <a:endParaRPr lang="ru-RU" dirty="0">
              <a:solidFill>
                <a:schemeClr val="accent4"/>
              </a:solidFill>
              <a:latin typeface="Times New Roman" pitchFamily="18" charset="0"/>
              <a:cs typeface="Times New Roman" pitchFamily="18" charset="0"/>
            </a:endParaRPr>
          </a:p>
        </p:txBody>
      </p:sp>
    </p:spTree>
    <p:extLst>
      <p:ext uri="{BB962C8B-B14F-4D97-AF65-F5344CB8AC3E}">
        <p14:creationId xmlns:p14="http://schemas.microsoft.com/office/powerpoint/2010/main" val="28110704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Содержимое 1"/>
          <p:cNvSpPr>
            <a:spLocks noGrp="1"/>
          </p:cNvSpPr>
          <p:nvPr>
            <p:ph idx="1"/>
          </p:nvPr>
        </p:nvSpPr>
        <p:spPr/>
        <p:txBody>
          <a:bodyPr/>
          <a:lstStyle/>
          <a:p>
            <a:pPr eaLnBrk="1" hangingPunct="1">
              <a:buFont typeface="Wingdings 3" pitchFamily="18" charset="2"/>
              <a:buNone/>
            </a:pPr>
            <a:r>
              <a:rPr lang="ru-RU" altLang="ru-RU" sz="2800" smtClean="0">
                <a:solidFill>
                  <a:srgbClr val="C00000"/>
                </a:solidFill>
                <a:latin typeface="Times New Roman" pitchFamily="18" charset="0"/>
                <a:cs typeface="Times New Roman" pitchFamily="18" charset="0"/>
              </a:rPr>
              <a:t>3) Заключаем контракт с победителем без согласования с контролирующим органом:</a:t>
            </a:r>
            <a:r>
              <a:rPr lang="ru-RU" altLang="ru-RU" sz="2800" smtClean="0">
                <a:latin typeface="Times New Roman" pitchFamily="18" charset="0"/>
                <a:cs typeface="Times New Roman" pitchFamily="18" charset="0"/>
              </a:rPr>
              <a:t/>
            </a:r>
            <a:br>
              <a:rPr lang="ru-RU" altLang="ru-RU" sz="2800" smtClean="0">
                <a:latin typeface="Times New Roman" pitchFamily="18" charset="0"/>
                <a:cs typeface="Times New Roman" pitchFamily="18" charset="0"/>
              </a:rPr>
            </a:br>
            <a:r>
              <a:rPr lang="ru-RU" altLang="ru-RU" sz="2800" smtClean="0">
                <a:latin typeface="Times New Roman" pitchFamily="18" charset="0"/>
                <a:cs typeface="Times New Roman" pitchFamily="18" charset="0"/>
              </a:rPr>
              <a:t>-участвовало более 1 участника, но только один из них соответствует установленным требованиям.</a:t>
            </a:r>
            <a:endParaRPr lang="ru-RU" altLang="ru-RU" smtClean="0"/>
          </a:p>
        </p:txBody>
      </p:sp>
      <p:sp>
        <p:nvSpPr>
          <p:cNvPr id="3" name="Заголовок 2"/>
          <p:cNvSpPr>
            <a:spLocks noGrp="1"/>
          </p:cNvSpPr>
          <p:nvPr>
            <p:ph type="title"/>
          </p:nvPr>
        </p:nvSpPr>
        <p:spPr/>
        <p:txBody>
          <a:bodyPr/>
          <a:lstStyle/>
          <a:p>
            <a:pPr eaLnBrk="1" fontAlgn="auto" hangingPunct="1">
              <a:spcAft>
                <a:spcPts val="0"/>
              </a:spcAft>
              <a:defRPr/>
            </a:pPr>
            <a:r>
              <a:rPr lang="ru-RU" dirty="0" smtClean="0">
                <a:solidFill>
                  <a:schemeClr val="accent4"/>
                </a:solidFill>
                <a:latin typeface="Times New Roman" pitchFamily="18" charset="0"/>
                <a:cs typeface="Times New Roman" pitchFamily="18" charset="0"/>
              </a:rPr>
              <a:t>Электронный аукцион состоялся:</a:t>
            </a:r>
            <a:endParaRPr lang="ru-RU" dirty="0">
              <a:solidFill>
                <a:schemeClr val="accent4"/>
              </a:solidFill>
            </a:endParaRPr>
          </a:p>
        </p:txBody>
      </p:sp>
    </p:spTree>
    <p:extLst>
      <p:ext uri="{BB962C8B-B14F-4D97-AF65-F5344CB8AC3E}">
        <p14:creationId xmlns:p14="http://schemas.microsoft.com/office/powerpoint/2010/main" val="14882850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Содержимое 1"/>
          <p:cNvSpPr>
            <a:spLocks noGrp="1"/>
          </p:cNvSpPr>
          <p:nvPr>
            <p:ph idx="1"/>
          </p:nvPr>
        </p:nvSpPr>
        <p:spPr/>
        <p:txBody>
          <a:bodyPr/>
          <a:lstStyle/>
          <a:p>
            <a:pPr eaLnBrk="1" hangingPunct="1"/>
            <a:r>
              <a:rPr lang="ru-RU" altLang="ru-RU" smtClean="0">
                <a:latin typeface="Times New Roman" pitchFamily="18" charset="0"/>
                <a:cs typeface="Times New Roman" pitchFamily="18" charset="0"/>
              </a:rPr>
              <a:t>Участник электронного аукциона,  с которым заключается контракт,  в случае наличия разногласий по проекту контракта направляет </a:t>
            </a:r>
            <a:r>
              <a:rPr lang="ru-RU" altLang="ru-RU" i="1" smtClean="0">
                <a:solidFill>
                  <a:srgbClr val="FF0000"/>
                </a:solidFill>
                <a:latin typeface="Times New Roman" pitchFamily="18" charset="0"/>
                <a:cs typeface="Times New Roman" pitchFamily="18" charset="0"/>
              </a:rPr>
              <a:t>протокол  разногласий</a:t>
            </a:r>
            <a:r>
              <a:rPr lang="ru-RU" altLang="ru-RU" smtClean="0">
                <a:solidFill>
                  <a:srgbClr val="FF0000"/>
                </a:solidFill>
                <a:latin typeface="Times New Roman" pitchFamily="18" charset="0"/>
                <a:cs typeface="Times New Roman" pitchFamily="18" charset="0"/>
              </a:rPr>
              <a:t> </a:t>
            </a:r>
            <a:r>
              <a:rPr lang="ru-RU" altLang="ru-RU" smtClean="0">
                <a:latin typeface="Times New Roman" pitchFamily="18" charset="0"/>
                <a:cs typeface="Times New Roman" pitchFamily="18" charset="0"/>
              </a:rPr>
              <a:t>оператору электронной площадки. </a:t>
            </a:r>
          </a:p>
          <a:p>
            <a:pPr eaLnBrk="1" hangingPunct="1"/>
            <a:r>
              <a:rPr lang="ru-RU" altLang="ru-RU" smtClean="0">
                <a:latin typeface="Times New Roman" pitchFamily="18" charset="0"/>
                <a:cs typeface="Times New Roman" pitchFamily="18" charset="0"/>
              </a:rPr>
              <a:t>Заказчик в течение 3-х дней рассматривает проект и направляет оператору доработанный проект контракта без подписи. </a:t>
            </a:r>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sz="4400" kern="0" dirty="0" smtClean="0">
                <a:solidFill>
                  <a:srgbClr val="0070C0"/>
                </a:solidFill>
                <a:latin typeface="Times New Roman" pitchFamily="18" charset="0"/>
                <a:cs typeface="Times New Roman" pitchFamily="18" charset="0"/>
              </a:rPr>
              <a:t>Заключение контракта </a:t>
            </a:r>
            <a:r>
              <a:rPr lang="en-AU" sz="3200" i="1" kern="0" dirty="0" smtClean="0">
                <a:solidFill>
                  <a:srgbClr val="FF0000"/>
                </a:solidFill>
                <a:latin typeface="Times New Roman" pitchFamily="18" charset="0"/>
                <a:cs typeface="Times New Roman" pitchFamily="18" charset="0"/>
              </a:rPr>
              <a:t/>
            </a:r>
            <a:br>
              <a:rPr lang="en-AU" sz="3200" i="1" kern="0" dirty="0" smtClean="0">
                <a:solidFill>
                  <a:srgbClr val="FF0000"/>
                </a:solidFill>
                <a:latin typeface="Times New Roman" pitchFamily="18" charset="0"/>
                <a:cs typeface="Times New Roman" pitchFamily="18" charset="0"/>
              </a:rPr>
            </a:br>
            <a:endParaRPr lang="ru-RU" dirty="0"/>
          </a:p>
        </p:txBody>
      </p:sp>
    </p:spTree>
    <p:extLst>
      <p:ext uri="{BB962C8B-B14F-4D97-AF65-F5344CB8AC3E}">
        <p14:creationId xmlns:p14="http://schemas.microsoft.com/office/powerpoint/2010/main" val="39517836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txBox="1">
            <a:spLocks noChangeArrowheads="1"/>
          </p:cNvSpPr>
          <p:nvPr/>
        </p:nvSpPr>
        <p:spPr bwMode="auto">
          <a:xfrm>
            <a:off x="468313" y="260350"/>
            <a:ext cx="8059737" cy="1108075"/>
          </a:xfrm>
          <a:prstGeom prst="rect">
            <a:avLst/>
          </a:prstGeom>
          <a:noFill/>
          <a:ln w="9525">
            <a:noFill/>
            <a:miter lim="800000"/>
            <a:headEnd/>
            <a:tailEnd/>
          </a:ln>
        </p:spPr>
        <p:txBody>
          <a:bodyPr lIns="0" tIns="0" rIns="0" bIns="0" anchor="b">
            <a:spAutoFit/>
          </a:bodyPr>
          <a:lstStyle/>
          <a:p>
            <a:pPr defTabSz="912813" fontAlgn="auto">
              <a:spcBef>
                <a:spcPts val="0"/>
              </a:spcBef>
              <a:spcAft>
                <a:spcPts val="0"/>
              </a:spcAft>
              <a:defRPr/>
            </a:pPr>
            <a:r>
              <a:rPr lang="ru-RU" sz="3600" kern="0" dirty="0">
                <a:solidFill>
                  <a:srgbClr val="0070C0"/>
                </a:solidFill>
                <a:latin typeface="Times New Roman" pitchFamily="18" charset="0"/>
                <a:ea typeface="+mj-ea"/>
                <a:cs typeface="Times New Roman" pitchFamily="18" charset="0"/>
              </a:rPr>
              <a:t>Действия при уклонении Участника от подписания госконтракта</a:t>
            </a:r>
            <a:endParaRPr lang="en-AU" sz="3600" kern="0" dirty="0">
              <a:solidFill>
                <a:srgbClr val="0070C0"/>
              </a:solidFill>
              <a:latin typeface="Times New Roman" pitchFamily="18" charset="0"/>
              <a:ea typeface="+mj-ea"/>
              <a:cs typeface="Times New Roman" pitchFamily="18" charset="0"/>
            </a:endParaRPr>
          </a:p>
        </p:txBody>
      </p:sp>
      <p:sp>
        <p:nvSpPr>
          <p:cNvPr id="4" name="Скругленный прямоугольник 3"/>
          <p:cNvSpPr/>
          <p:nvPr/>
        </p:nvSpPr>
        <p:spPr bwMode="auto">
          <a:xfrm>
            <a:off x="428625" y="1571625"/>
            <a:ext cx="4071938" cy="92075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defTabSz="933450" fontAlgn="auto">
              <a:spcBef>
                <a:spcPts val="0"/>
              </a:spcBef>
              <a:spcAft>
                <a:spcPts val="0"/>
              </a:spcAft>
              <a:defRPr/>
            </a:pPr>
            <a:r>
              <a:rPr lang="ru-RU" dirty="0">
                <a:solidFill>
                  <a:schemeClr val="tx1"/>
                </a:solidFill>
                <a:latin typeface="Times New Roman" pitchFamily="18" charset="0"/>
                <a:cs typeface="Times New Roman" pitchFamily="18" charset="0"/>
              </a:rPr>
              <a:t>Внесение информации об Участнике в Реестр недобросовестных поставщиков</a:t>
            </a:r>
          </a:p>
        </p:txBody>
      </p:sp>
      <p:sp>
        <p:nvSpPr>
          <p:cNvPr id="5" name="Скругленный прямоугольник 4"/>
          <p:cNvSpPr/>
          <p:nvPr/>
        </p:nvSpPr>
        <p:spPr bwMode="auto">
          <a:xfrm>
            <a:off x="428625" y="2857500"/>
            <a:ext cx="4071938" cy="785813"/>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defTabSz="933450" fontAlgn="auto">
              <a:spcBef>
                <a:spcPts val="0"/>
              </a:spcBef>
              <a:spcAft>
                <a:spcPts val="0"/>
              </a:spcAft>
              <a:defRPr/>
            </a:pPr>
            <a:r>
              <a:rPr lang="ru-RU" dirty="0">
                <a:solidFill>
                  <a:schemeClr val="tx1"/>
                </a:solidFill>
                <a:latin typeface="Times New Roman" pitchFamily="18" charset="0"/>
                <a:cs typeface="Times New Roman" pitchFamily="18" charset="0"/>
              </a:rPr>
              <a:t>Уведомление Оператора о внесении Участника в РНП </a:t>
            </a:r>
          </a:p>
        </p:txBody>
      </p:sp>
      <p:sp>
        <p:nvSpPr>
          <p:cNvPr id="6" name="Скругленный прямоугольник 5"/>
          <p:cNvSpPr/>
          <p:nvPr/>
        </p:nvSpPr>
        <p:spPr bwMode="auto">
          <a:xfrm>
            <a:off x="4929188" y="3857625"/>
            <a:ext cx="4000500" cy="785813"/>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defTabSz="933450" fontAlgn="auto">
              <a:spcBef>
                <a:spcPts val="0"/>
              </a:spcBef>
              <a:spcAft>
                <a:spcPts val="0"/>
              </a:spcAft>
              <a:defRPr/>
            </a:pPr>
            <a:r>
              <a:rPr lang="ru-RU" dirty="0">
                <a:solidFill>
                  <a:schemeClr val="tx1"/>
                </a:solidFill>
                <a:latin typeface="Times New Roman" pitchFamily="18" charset="0"/>
                <a:cs typeface="Times New Roman" pitchFamily="18" charset="0"/>
              </a:rPr>
              <a:t>Перечисление обеспечения Заказчику</a:t>
            </a:r>
          </a:p>
        </p:txBody>
      </p:sp>
      <p:cxnSp>
        <p:nvCxnSpPr>
          <p:cNvPr id="8" name="Прямая со стрелкой 7"/>
          <p:cNvCxnSpPr>
            <a:stCxn id="4" idx="2"/>
            <a:endCxn id="5" idx="0"/>
          </p:cNvCxnSpPr>
          <p:nvPr/>
        </p:nvCxnSpPr>
        <p:spPr bwMode="auto">
          <a:xfrm rot="5400000">
            <a:off x="2282031" y="2675732"/>
            <a:ext cx="365125" cy="1588"/>
          </a:xfrm>
          <a:prstGeom prst="straightConnector1">
            <a:avLst/>
          </a:prstGeom>
          <a:ln>
            <a:headEnd type="none" w="med" len="med"/>
            <a:tailEnd type="arrow"/>
          </a:ln>
        </p:spPr>
        <p:style>
          <a:lnRef idx="2">
            <a:schemeClr val="accent2"/>
          </a:lnRef>
          <a:fillRef idx="1">
            <a:schemeClr val="lt1"/>
          </a:fillRef>
          <a:effectRef idx="0">
            <a:schemeClr val="accent2"/>
          </a:effectRef>
          <a:fontRef idx="minor">
            <a:schemeClr val="dk1"/>
          </a:fontRef>
        </p:style>
      </p:cxnSp>
      <p:cxnSp>
        <p:nvCxnSpPr>
          <p:cNvPr id="12" name="Соединительная линия уступом 11"/>
          <p:cNvCxnSpPr>
            <a:stCxn id="5" idx="3"/>
            <a:endCxn id="6" idx="0"/>
          </p:cNvCxnSpPr>
          <p:nvPr/>
        </p:nvCxnSpPr>
        <p:spPr bwMode="auto">
          <a:xfrm>
            <a:off x="4500563" y="3249613"/>
            <a:ext cx="2428875" cy="608012"/>
          </a:xfrm>
          <a:prstGeom prst="bentConnector2">
            <a:avLst/>
          </a:prstGeom>
          <a:ln>
            <a:headEnd type="none" w="med" len="med"/>
            <a:tailEnd type="arrow"/>
          </a:ln>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1375106932"/>
      </p:ext>
    </p:extLst>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Содержимое 1"/>
          <p:cNvSpPr>
            <a:spLocks noGrp="1"/>
          </p:cNvSpPr>
          <p:nvPr>
            <p:ph idx="1"/>
          </p:nvPr>
        </p:nvSpPr>
        <p:spPr/>
        <p:txBody>
          <a:bodyPr/>
          <a:lstStyle/>
          <a:p>
            <a:pPr eaLnBrk="1" hangingPunct="1"/>
            <a:r>
              <a:rPr lang="ru-RU" altLang="ru-RU" sz="2400" smtClean="0">
                <a:latin typeface="Times New Roman" pitchFamily="18" charset="0"/>
                <a:cs typeface="Times New Roman" pitchFamily="18" charset="0"/>
              </a:rPr>
              <a:t>Обжалование действий заказчика, УО, СО, контрактной службы, оператора ЭП, связанных с заключением государственного или муниципального контракта, допускается не позднее даты заключения контракта.</a:t>
            </a:r>
          </a:p>
          <a:p>
            <a:pPr eaLnBrk="1" hangingPunct="1"/>
            <a:r>
              <a:rPr lang="ru-RU" altLang="ru-RU" sz="2400" smtClean="0">
                <a:latin typeface="Times New Roman" pitchFamily="18" charset="0"/>
                <a:cs typeface="Times New Roman" pitchFamily="18" charset="0"/>
              </a:rPr>
              <a:t>УРЗ, подавший заявку на участие в ОАЭФ вправе подать в форме электронного документа жалобу на действия, бездействия заказчика, УО, СО, аукционной комиссии, а также на действия (бездействия) электронной площадки </a:t>
            </a:r>
            <a:r>
              <a:rPr lang="ru-RU" altLang="ru-RU" sz="2400" smtClean="0">
                <a:solidFill>
                  <a:srgbClr val="FF0000"/>
                </a:solidFill>
                <a:latin typeface="Times New Roman" pitchFamily="18" charset="0"/>
                <a:cs typeface="Times New Roman" pitchFamily="18" charset="0"/>
              </a:rPr>
              <a:t>в ФАС.</a:t>
            </a:r>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dirty="0" smtClean="0">
                <a:solidFill>
                  <a:srgbClr val="0070C0"/>
                </a:solidFill>
                <a:latin typeface="Times New Roman" pitchFamily="18" charset="0"/>
                <a:cs typeface="Times New Roman" pitchFamily="18" charset="0"/>
              </a:rPr>
              <a:t>Обжалование (ст.105)</a:t>
            </a:r>
            <a:br>
              <a:rPr lang="ru-RU" dirty="0" smtClean="0">
                <a:solidFill>
                  <a:srgbClr val="0070C0"/>
                </a:solidFill>
                <a:latin typeface="Times New Roman" pitchFamily="18" charset="0"/>
                <a:cs typeface="Times New Roman" pitchFamily="18" charset="0"/>
              </a:rPr>
            </a:br>
            <a:endParaRPr lang="ru-RU" sz="36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226446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700213"/>
            <a:ext cx="8077200" cy="1336675"/>
          </a:xfrm>
        </p:spPr>
        <p:txBody>
          <a:bodyPr>
            <a:normAutofit fontScale="90000"/>
          </a:bodyPr>
          <a:lstStyle/>
          <a:p>
            <a:pPr eaLnBrk="1" hangingPunct="1"/>
            <a:r>
              <a:rPr lang="ru-RU" altLang="ru-RU" sz="3200" b="1" smtClean="0">
                <a:latin typeface="Times New Roman" pitchFamily="18" charset="0"/>
                <a:cs typeface="Times New Roman" pitchFamily="18" charset="0"/>
              </a:rPr>
              <a:t>Определение поставщика (подрядчика, исполнителя) </a:t>
            </a:r>
            <a:br>
              <a:rPr lang="ru-RU" altLang="ru-RU" sz="3200" b="1" smtClean="0">
                <a:latin typeface="Times New Roman" pitchFamily="18" charset="0"/>
                <a:cs typeface="Times New Roman" pitchFamily="18" charset="0"/>
              </a:rPr>
            </a:br>
            <a:r>
              <a:rPr lang="ru-RU" altLang="ru-RU" sz="3200" b="1" smtClean="0">
                <a:latin typeface="Times New Roman" pitchFamily="18" charset="0"/>
                <a:cs typeface="Times New Roman" pitchFamily="18" charset="0"/>
              </a:rPr>
              <a:t>путем проведения запроса котирово</a:t>
            </a:r>
            <a:r>
              <a:rPr lang="ru-RU" altLang="ru-RU" sz="3600" b="1" smtClean="0">
                <a:latin typeface="Times New Roman" pitchFamily="18" charset="0"/>
                <a:cs typeface="Times New Roman" pitchFamily="18" charset="0"/>
              </a:rPr>
              <a:t>к</a:t>
            </a:r>
            <a:r>
              <a:rPr lang="ru-RU" altLang="ru-RU" sz="4400" b="1" smtClean="0"/>
              <a:t/>
            </a:r>
            <a:br>
              <a:rPr lang="ru-RU" altLang="ru-RU" sz="4400" b="1" smtClean="0"/>
            </a:br>
            <a:endParaRPr lang="ru-RU" altLang="ru-RU" sz="4200" smtClean="0"/>
          </a:p>
        </p:txBody>
      </p:sp>
      <p:sp>
        <p:nvSpPr>
          <p:cNvPr id="3075" name="Rectangle 3"/>
          <p:cNvSpPr>
            <a:spLocks noGrp="1" noChangeArrowheads="1"/>
          </p:cNvSpPr>
          <p:nvPr>
            <p:ph type="subTitle" idx="1"/>
          </p:nvPr>
        </p:nvSpPr>
        <p:spPr/>
        <p:txBody>
          <a:bodyPr/>
          <a:lstStyle/>
          <a:p>
            <a:pPr eaLnBrk="1" hangingPunct="1">
              <a:buFont typeface="Wingdings" charset="2"/>
              <a:buNone/>
            </a:pPr>
            <a:r>
              <a:rPr lang="ru-RU" altLang="ru-RU" smtClean="0"/>
              <a:t>Ст.72-82  44-ФЗ</a:t>
            </a:r>
          </a:p>
        </p:txBody>
      </p:sp>
    </p:spTree>
    <p:extLst>
      <p:ext uri="{BB962C8B-B14F-4D97-AF65-F5344CB8AC3E}">
        <p14:creationId xmlns:p14="http://schemas.microsoft.com/office/powerpoint/2010/main" val="404789900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ru-RU" altLang="ru-RU" sz="3000" smtClean="0"/>
              <a:t>Определение поставщика путем запроса котировок (ст.72)</a:t>
            </a:r>
          </a:p>
        </p:txBody>
      </p:sp>
      <p:sp>
        <p:nvSpPr>
          <p:cNvPr id="4099" name="Rectangle 3"/>
          <p:cNvSpPr>
            <a:spLocks noGrp="1" noChangeArrowheads="1"/>
          </p:cNvSpPr>
          <p:nvPr>
            <p:ph type="body" idx="1"/>
          </p:nvPr>
        </p:nvSpPr>
        <p:spPr/>
        <p:txBody>
          <a:bodyPr/>
          <a:lstStyle/>
          <a:p>
            <a:pPr eaLnBrk="1" hangingPunct="1"/>
            <a:r>
              <a:rPr lang="ru-RU" altLang="ru-RU" sz="2400" smtClean="0"/>
              <a:t>Под запросом котировок понимается способ определения поставщика (подрядчика, исполнителя), при котором информация о потребностях заказчика в товаре, работе или услуге сообщается неограниченному кругу лиц путем размещения в единой информационной системе извещения о проведении запроса котировок и победителем запроса котировок признается участник закупки, предложивший </a:t>
            </a:r>
            <a:r>
              <a:rPr lang="ru-RU" altLang="ru-RU" sz="2400" smtClean="0">
                <a:solidFill>
                  <a:srgbClr val="CC3300"/>
                </a:solidFill>
              </a:rPr>
              <a:t>наиболее низкую цену контракта</a:t>
            </a:r>
            <a:r>
              <a:rPr lang="ru-RU" altLang="ru-RU" sz="2400" smtClean="0"/>
              <a:t>.</a:t>
            </a:r>
          </a:p>
        </p:txBody>
      </p:sp>
    </p:spTree>
    <p:extLst>
      <p:ext uri="{BB962C8B-B14F-4D97-AF65-F5344CB8AC3E}">
        <p14:creationId xmlns:p14="http://schemas.microsoft.com/office/powerpoint/2010/main" val="27714663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ru-RU" altLang="ru-RU" sz="4000" smtClean="0">
                <a:latin typeface="Times New Roman" pitchFamily="18" charset="0"/>
                <a:cs typeface="Times New Roman" pitchFamily="18" charset="0"/>
              </a:rPr>
              <a:t>Границы</a:t>
            </a:r>
            <a:r>
              <a:rPr lang="ru-RU" altLang="ru-RU" sz="3600" smtClean="0">
                <a:latin typeface="Times New Roman" pitchFamily="18" charset="0"/>
                <a:cs typeface="Times New Roman" pitchFamily="18" charset="0"/>
              </a:rPr>
              <a:t> определения поставщика</a:t>
            </a:r>
          </a:p>
        </p:txBody>
      </p:sp>
      <p:sp>
        <p:nvSpPr>
          <p:cNvPr id="5123" name="Rectangle 5"/>
          <p:cNvSpPr>
            <a:spLocks noGrp="1" noChangeArrowheads="1"/>
          </p:cNvSpPr>
          <p:nvPr>
            <p:ph type="body" idx="1"/>
          </p:nvPr>
        </p:nvSpPr>
        <p:spPr/>
        <p:txBody>
          <a:bodyPr/>
          <a:lstStyle/>
          <a:p>
            <a:pPr eaLnBrk="1" hangingPunct="1">
              <a:buFont typeface="Wingdings" charset="2"/>
              <a:buNone/>
            </a:pPr>
            <a:r>
              <a:rPr lang="ru-RU" altLang="ru-RU" sz="2400" smtClean="0"/>
              <a:t> Заказчик вправе осуществлять закупки путем проведения запроса котировок при условии, что начальная (максимальная) цена контракта не превышает </a:t>
            </a:r>
            <a:r>
              <a:rPr lang="ru-RU" altLang="ru-RU" sz="2400" smtClean="0">
                <a:solidFill>
                  <a:srgbClr val="C00000"/>
                </a:solidFill>
              </a:rPr>
              <a:t>пятьсот тысяч рублей</a:t>
            </a:r>
            <a:r>
              <a:rPr lang="ru-RU" altLang="ru-RU" sz="2400" smtClean="0"/>
              <a:t>. </a:t>
            </a:r>
          </a:p>
          <a:p>
            <a:pPr eaLnBrk="1" hangingPunct="1">
              <a:buFont typeface="Wingdings" charset="2"/>
              <a:buNone/>
            </a:pPr>
            <a:r>
              <a:rPr lang="ru-RU" altLang="ru-RU" sz="2400" smtClean="0"/>
              <a:t>Совокупный годовой объем закупок, осуществляемых путем проведения запроса котировок, не должен </a:t>
            </a:r>
            <a:r>
              <a:rPr lang="ru-RU" altLang="ru-RU" sz="2400" smtClean="0">
                <a:solidFill>
                  <a:srgbClr val="C00000"/>
                </a:solidFill>
              </a:rPr>
              <a:t>превышать десять процентов объема средств</a:t>
            </a:r>
            <a:r>
              <a:rPr lang="ru-RU" altLang="ru-RU" sz="2400" smtClean="0"/>
              <a:t>, предусмотренных СГОЗ, но не должен составлять более чем сто миллионов рублей в год.</a:t>
            </a:r>
          </a:p>
          <a:p>
            <a:pPr eaLnBrk="1" hangingPunct="1">
              <a:buFont typeface="Wingdings" charset="2"/>
              <a:buNone/>
            </a:pPr>
            <a:endParaRPr lang="ru-RU" altLang="ru-RU" sz="2400" smtClean="0">
              <a:solidFill>
                <a:srgbClr val="CC3300"/>
              </a:solidFill>
            </a:endParaRPr>
          </a:p>
        </p:txBody>
      </p:sp>
    </p:spTree>
    <p:extLst>
      <p:ext uri="{BB962C8B-B14F-4D97-AF65-F5344CB8AC3E}">
        <p14:creationId xmlns:p14="http://schemas.microsoft.com/office/powerpoint/2010/main" val="353224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Содержимое 1"/>
          <p:cNvSpPr>
            <a:spLocks noGrp="1"/>
          </p:cNvSpPr>
          <p:nvPr>
            <p:ph idx="1"/>
          </p:nvPr>
        </p:nvSpPr>
        <p:spPr/>
        <p:txBody>
          <a:bodyPr/>
          <a:lstStyle/>
          <a:p>
            <a:pPr eaLnBrk="1" hangingPunct="1">
              <a:lnSpc>
                <a:spcPct val="80000"/>
              </a:lnSpc>
              <a:buFont typeface="Wingdings 3" panose="05040102010807070707" pitchFamily="18" charset="2"/>
              <a:buNone/>
            </a:pPr>
            <a:r>
              <a:rPr kumimoji="0" lang="ru-RU" sz="2100" smtClean="0">
                <a:latin typeface="Times New Roman" panose="02020603050405020304" pitchFamily="18" charset="0"/>
                <a:cs typeface="Times New Roman" panose="02020603050405020304" pitchFamily="18" charset="0"/>
              </a:rPr>
              <a:t>Под нормированием в сфере закупок понимается установление требований к закупаемым заказчиком товарам, работам, услугам (в том числе предельной цены товаров, работ, услуг) и (или) нормативных затрат на обеспечение функций государственных органов, органов управления государственными внебюджетными фондами, муниципальных органов (ч.1 ст.19)</a:t>
            </a:r>
          </a:p>
          <a:p>
            <a:pPr eaLnBrk="1" hangingPunct="1">
              <a:lnSpc>
                <a:spcPct val="80000"/>
              </a:lnSpc>
            </a:pPr>
            <a:endParaRPr kumimoji="0" lang="ru-RU" sz="2100" smtClean="0">
              <a:latin typeface="Times New Roman" panose="02020603050405020304" pitchFamily="18" charset="0"/>
              <a:cs typeface="Times New Roman" panose="02020603050405020304" pitchFamily="18" charset="0"/>
            </a:endParaRPr>
          </a:p>
          <a:p>
            <a:pPr eaLnBrk="1" hangingPunct="1">
              <a:lnSpc>
                <a:spcPct val="80000"/>
              </a:lnSpc>
              <a:buFont typeface="Wingdings 3" panose="05040102010807070707" pitchFamily="18" charset="2"/>
              <a:buNone/>
            </a:pPr>
            <a:r>
              <a:rPr kumimoji="0" lang="ru-RU" sz="2100" smtClean="0">
                <a:solidFill>
                  <a:srgbClr val="C00000"/>
                </a:solidFill>
                <a:latin typeface="Times New Roman" panose="02020603050405020304" pitchFamily="18" charset="0"/>
                <a:cs typeface="Times New Roman" panose="02020603050405020304" pitchFamily="18" charset="0"/>
              </a:rPr>
              <a:t>Правила нормирования </a:t>
            </a:r>
            <a:r>
              <a:rPr kumimoji="0" lang="ru-RU" sz="2100" smtClean="0">
                <a:latin typeface="Times New Roman" panose="02020603050405020304" pitchFamily="18" charset="0"/>
                <a:cs typeface="Times New Roman" panose="02020603050405020304" pitchFamily="18" charset="0"/>
              </a:rPr>
              <a:t>определяют Правительство РФ, высшие исполнительные органы государственной власти субъектов РФ, местные администрации, а также государственные органы, органы управления государственными внебюджетными фондами, Государственная корпорация по атомной энергии «Росатом», муниципальные 	органы.</a:t>
            </a:r>
          </a:p>
          <a:p>
            <a:pPr eaLnBrk="1" hangingPunct="1">
              <a:lnSpc>
                <a:spcPct val="80000"/>
              </a:lnSpc>
            </a:pPr>
            <a:endParaRPr kumimoji="0" lang="ru-RU" sz="1500" smtClean="0">
              <a:cs typeface="Arial" panose="020B0604020202020204" pitchFamily="34" charset="0"/>
            </a:endParaRPr>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solidFill>
                  <a:srgbClr val="C00000"/>
                </a:solidFill>
                <a:latin typeface="Times New Roman" pitchFamily="18" charset="0"/>
                <a:ea typeface="+mj-ea"/>
                <a:cs typeface="Times New Roman" pitchFamily="18" charset="0"/>
              </a:rPr>
              <a:t>Нормирование в сфере закупок (ст.19)</a:t>
            </a:r>
            <a:endParaRPr lang="ru-RU" dirty="0">
              <a:solidFill>
                <a:srgbClr val="C00000"/>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altLang="ru-RU" smtClean="0"/>
              <a:t>Границы размещения заказа</a:t>
            </a:r>
          </a:p>
        </p:txBody>
      </p:sp>
      <p:sp>
        <p:nvSpPr>
          <p:cNvPr id="6147" name="Rectangle 3"/>
          <p:cNvSpPr>
            <a:spLocks noGrp="1" noChangeArrowheads="1"/>
          </p:cNvSpPr>
          <p:nvPr>
            <p:ph type="body" idx="1"/>
          </p:nvPr>
        </p:nvSpPr>
        <p:spPr/>
        <p:txBody>
          <a:bodyPr/>
          <a:lstStyle/>
          <a:p>
            <a:pPr eaLnBrk="1" hangingPunct="1">
              <a:buFont typeface="Wingdings" charset="2"/>
              <a:buNone/>
            </a:pPr>
            <a:r>
              <a:rPr lang="ru-RU" altLang="ru-RU" sz="2000" smtClean="0">
                <a:solidFill>
                  <a:srgbClr val="CC3300"/>
                </a:solidFill>
                <a:latin typeface="Times New Roman" pitchFamily="18" charset="0"/>
                <a:cs typeface="Times New Roman" pitchFamily="18" charset="0"/>
              </a:rPr>
              <a:t>Исключения:</a:t>
            </a:r>
          </a:p>
          <a:p>
            <a:pPr eaLnBrk="1" hangingPunct="1"/>
            <a:r>
              <a:rPr lang="ru-RU" altLang="ru-RU" sz="2400" smtClean="0">
                <a:latin typeface="Times New Roman" pitchFamily="18" charset="0"/>
                <a:cs typeface="Times New Roman" pitchFamily="18" charset="0"/>
              </a:rPr>
              <a:t>Закупки на территории иностранного государства (ст.75);</a:t>
            </a:r>
          </a:p>
          <a:p>
            <a:pPr eaLnBrk="1" hangingPunct="1"/>
            <a:r>
              <a:rPr lang="ru-RU" altLang="ru-RU" sz="2400" smtClean="0">
                <a:latin typeface="Times New Roman" pitchFamily="18" charset="0"/>
                <a:cs typeface="Times New Roman" pitchFamily="18" charset="0"/>
              </a:rPr>
              <a:t>Судом вынесено определение об обеспечении иска, поданного заказчиком в связи с неисполнением контракта, решение о расторжении контракта на поставки продовольствия, средств, необходимых для оказания скорой медицинской помощи в экстренной или неотложной форме, лекарственных средств, или топлива, которые необходимы для нормального жизнеобеспечения граждан и отсутствие которых приведет к нарушению их нормального жизнеобеспечения;</a:t>
            </a:r>
          </a:p>
          <a:p>
            <a:pPr eaLnBrk="1" hangingPunct="1"/>
            <a:endParaRPr lang="ru-RU" altLang="ru-RU" sz="2400" smtClean="0"/>
          </a:p>
        </p:txBody>
      </p:sp>
    </p:spTree>
    <p:extLst>
      <p:ext uri="{BB962C8B-B14F-4D97-AF65-F5344CB8AC3E}">
        <p14:creationId xmlns:p14="http://schemas.microsoft.com/office/powerpoint/2010/main" val="269712376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0" y="188913"/>
            <a:ext cx="8015288" cy="914400"/>
          </a:xfrm>
        </p:spPr>
        <p:txBody>
          <a:bodyPr>
            <a:normAutofit fontScale="90000"/>
          </a:bodyPr>
          <a:lstStyle/>
          <a:p>
            <a:r>
              <a:rPr lang="ru-RU" altLang="ru-RU" smtClean="0"/>
              <a:t>Границы размещения заказа (ч.1 ст.76)</a:t>
            </a:r>
          </a:p>
        </p:txBody>
      </p:sp>
      <p:sp>
        <p:nvSpPr>
          <p:cNvPr id="7171" name="Содержимое 2"/>
          <p:cNvSpPr>
            <a:spLocks noGrp="1"/>
          </p:cNvSpPr>
          <p:nvPr>
            <p:ph idx="1"/>
          </p:nvPr>
        </p:nvSpPr>
        <p:spPr/>
        <p:txBody>
          <a:bodyPr/>
          <a:lstStyle/>
          <a:p>
            <a:pPr>
              <a:buFont typeface="Wingdings" charset="2"/>
              <a:buNone/>
            </a:pPr>
            <a:r>
              <a:rPr lang="ru-RU" altLang="ru-RU" sz="2800" smtClean="0">
                <a:solidFill>
                  <a:srgbClr val="C00000"/>
                </a:solidFill>
              </a:rPr>
              <a:t>Исключения:</a:t>
            </a:r>
          </a:p>
          <a:p>
            <a:r>
              <a:rPr lang="ru-RU" altLang="ru-RU" sz="2400" smtClean="0">
                <a:latin typeface="Times New Roman" pitchFamily="18" charset="0"/>
                <a:cs typeface="Times New Roman" pitchFamily="18" charset="0"/>
              </a:rPr>
              <a:t>Выдано предписание об отмене результатов конкурса или электронного аукциона и принято решение о возможности осуществления закупки товара путем проведения запроса котировок. </a:t>
            </a:r>
          </a:p>
          <a:p>
            <a:r>
              <a:rPr lang="ru-RU" altLang="ru-RU" sz="2400" smtClean="0">
                <a:latin typeface="Times New Roman" pitchFamily="18" charset="0"/>
                <a:cs typeface="Times New Roman" pitchFamily="18" charset="0"/>
              </a:rPr>
              <a:t>Ранее заключенный контракт расторгнут в связи с односторонним отказом заказчика от исполнения контракта.</a:t>
            </a:r>
          </a:p>
          <a:p>
            <a:endParaRPr lang="ru-RU" altLang="ru-RU" smtClean="0"/>
          </a:p>
        </p:txBody>
      </p:sp>
    </p:spTree>
    <p:extLst>
      <p:ext uri="{BB962C8B-B14F-4D97-AF65-F5344CB8AC3E}">
        <p14:creationId xmlns:p14="http://schemas.microsoft.com/office/powerpoint/2010/main" val="17775595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0" y="260350"/>
            <a:ext cx="9144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ru-RU" altLang="ru-RU" sz="3200" b="1">
              <a:solidFill>
                <a:srgbClr val="990033"/>
              </a:solidFill>
              <a:latin typeface="Corbel" pitchFamily="34" charset="0"/>
              <a:cs typeface="Arial" charset="0"/>
            </a:endParaRPr>
          </a:p>
        </p:txBody>
      </p:sp>
      <p:graphicFrame>
        <p:nvGraphicFramePr>
          <p:cNvPr id="45353" name="Group 297"/>
          <p:cNvGraphicFramePr>
            <a:graphicFrameLocks noGrp="1"/>
          </p:cNvGraphicFramePr>
          <p:nvPr/>
        </p:nvGraphicFramePr>
        <p:xfrm>
          <a:off x="468313" y="1484313"/>
          <a:ext cx="8353425" cy="4500664"/>
        </p:xfrm>
        <a:graphic>
          <a:graphicData uri="http://schemas.openxmlformats.org/drawingml/2006/table">
            <a:tbl>
              <a:tblPr/>
              <a:tblGrid>
                <a:gridCol w="4664809"/>
                <a:gridCol w="1836100"/>
                <a:gridCol w="1852516"/>
              </a:tblGrid>
              <a:tr h="90131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Процедура</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НМЦК</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&lt; </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250 тыс.</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р</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уб</a:t>
                      </a:r>
                      <a:r>
                        <a:rPr kumimoji="0" lang="en-US" sz="2000" b="1"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45" marR="91445"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НМЦК</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&lt;</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500 тыс.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руб.</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r>
              <a:tr h="100579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Размещение извещения</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 и проекта контракта</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Не менее 4 рабочих дней</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(ч.1 ст.74)</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Не менее 7 рабочих дней</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(ч.1 ст.74)</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288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Вскрытие заявок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Рассмотрение </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и оценка заявок</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1 день</a:t>
                      </a:r>
                    </a:p>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(ч.1 ст.78)</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 latinLnBrk="0" hangingPunct="1">
                        <a:lnSpc>
                          <a:spcPct val="100000"/>
                        </a:lnSpc>
                        <a:spcBef>
                          <a:spcPct val="0"/>
                        </a:spcBef>
                        <a:spcAft>
                          <a:spcPct val="0"/>
                        </a:spcAft>
                        <a:buClrTx/>
                        <a:buSzTx/>
                        <a:buFontTx/>
                        <a:buNone/>
                        <a:tabLst/>
                        <a:defRPr/>
                      </a:pPr>
                      <a:endParaRPr kumimoji="0" lang="ru-RU" sz="2000" b="0" i="0" u="none" strike="noStrike" cap="none" normalizeH="0" baseline="0" dirty="0" smtClean="0">
                        <a:ln>
                          <a:noFill/>
                        </a:ln>
                        <a:solidFill>
                          <a:schemeClr val="tx1"/>
                        </a:solidFill>
                        <a:effectLst/>
                        <a:latin typeface="Arial Cyr" charset="-52"/>
                      </a:endParaRPr>
                    </a:p>
                  </a:txBody>
                  <a:tcPr marL="91445" marR="91445"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1 день</a:t>
                      </a:r>
                    </a:p>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(ч.1 ст.78)</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rbel" pitchFamily="34" charset="0"/>
                      </a:endParaRPr>
                    </a:p>
                  </a:txBody>
                  <a:tcPr marL="91445" marR="91445"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r>
              <a:tr h="131057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Заключение контракта</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Не ранее чем через 7 дней и не позднее 20 дней со дня подписания итогового протокола (ч.13 ст.78)</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16" name="Прямоугольник 4"/>
          <p:cNvSpPr>
            <a:spLocks noChangeArrowheads="1"/>
          </p:cNvSpPr>
          <p:nvPr/>
        </p:nvSpPr>
        <p:spPr bwMode="auto">
          <a:xfrm>
            <a:off x="179388" y="188913"/>
            <a:ext cx="878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ru-RU" altLang="ru-RU" sz="3200" b="1">
                <a:solidFill>
                  <a:schemeClr val="bg1"/>
                </a:solidFill>
                <a:latin typeface="Times New Roman" pitchFamily="18" charset="0"/>
                <a:cs typeface="Times New Roman" pitchFamily="18" charset="0"/>
              </a:rPr>
              <a:t>Алгоритм проведения запроса котировок</a:t>
            </a:r>
          </a:p>
        </p:txBody>
      </p:sp>
    </p:spTree>
    <p:extLst>
      <p:ext uri="{BB962C8B-B14F-4D97-AF65-F5344CB8AC3E}">
        <p14:creationId xmlns:p14="http://schemas.microsoft.com/office/powerpoint/2010/main" val="4214163495"/>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normAutofit fontScale="90000"/>
          </a:bodyPr>
          <a:lstStyle/>
          <a:p>
            <a:r>
              <a:rPr lang="ru-RU" altLang="ru-RU" sz="3600" smtClean="0"/>
              <a:t>Отмена определения поставщика (ст.36 ч.1)</a:t>
            </a:r>
          </a:p>
        </p:txBody>
      </p:sp>
      <p:sp>
        <p:nvSpPr>
          <p:cNvPr id="9219" name="Содержимое 2"/>
          <p:cNvSpPr>
            <a:spLocks noGrp="1"/>
          </p:cNvSpPr>
          <p:nvPr>
            <p:ph idx="1"/>
          </p:nvPr>
        </p:nvSpPr>
        <p:spPr/>
        <p:txBody>
          <a:bodyPr/>
          <a:lstStyle/>
          <a:p>
            <a:pPr>
              <a:buFont typeface="Wingdings" charset="2"/>
              <a:buNone/>
            </a:pPr>
            <a:r>
              <a:rPr lang="ru-RU" altLang="ru-RU" smtClean="0"/>
              <a:t> </a:t>
            </a:r>
            <a:r>
              <a:rPr lang="ru-RU" altLang="ru-RU" sz="2000" smtClean="0">
                <a:latin typeface="Times New Roman" pitchFamily="18" charset="0"/>
                <a:cs typeface="Times New Roman" pitchFamily="18" charset="0"/>
              </a:rPr>
              <a:t>Заказчик </a:t>
            </a:r>
            <a:r>
              <a:rPr lang="ru-RU" altLang="ru-RU" sz="2000" smtClean="0">
                <a:solidFill>
                  <a:srgbClr val="C00000"/>
                </a:solidFill>
                <a:latin typeface="Times New Roman" pitchFamily="18" charset="0"/>
                <a:cs typeface="Times New Roman" pitchFamily="18" charset="0"/>
              </a:rPr>
              <a:t>вправе отменить определение поставщика не позднее чем за два дня </a:t>
            </a:r>
            <a:r>
              <a:rPr lang="ru-RU" altLang="ru-RU" sz="2000" smtClean="0">
                <a:latin typeface="Times New Roman" pitchFamily="18" charset="0"/>
                <a:cs typeface="Times New Roman" pitchFamily="18" charset="0"/>
              </a:rPr>
              <a:t>до даты окончания срока подачи заявок на участие в запросе котировок. После размещения в ЕИС извещения об отмене определения поставщика заказчик не вправе вскрывать конверты с заявками участников закупки или открывать доступ к поданным в форме электронных документов заявкам. В этом случае заказчик не позднее следующего рабочего дня после даты принятия решения об отмене определения поставщика (подрядчика, исполнителя) обязан внести соответствующие изменения в план-график.</a:t>
            </a:r>
          </a:p>
          <a:p>
            <a:pPr>
              <a:buFont typeface="Wingdings" charset="2"/>
              <a:buNone/>
            </a:pPr>
            <a:r>
              <a:rPr lang="ru-RU" altLang="ru-RU" sz="2000" smtClean="0">
                <a:latin typeface="Times New Roman" pitchFamily="18" charset="0"/>
                <a:cs typeface="Times New Roman" pitchFamily="18" charset="0"/>
              </a:rPr>
              <a:t>По истечении срока отмены определения поставщика  и до заключения контракта заказчик вправе отменить определение поставщика (подрядчика, исполнителя) только в случае возникновения обстоятельств </a:t>
            </a:r>
            <a:r>
              <a:rPr lang="ru-RU" altLang="ru-RU" sz="2000" smtClean="0">
                <a:solidFill>
                  <a:srgbClr val="C00000"/>
                </a:solidFill>
                <a:latin typeface="Times New Roman" pitchFamily="18" charset="0"/>
                <a:cs typeface="Times New Roman" pitchFamily="18" charset="0"/>
              </a:rPr>
              <a:t>непреодолимой силы </a:t>
            </a:r>
            <a:r>
              <a:rPr lang="ru-RU" altLang="ru-RU" sz="2000" smtClean="0">
                <a:latin typeface="Times New Roman" pitchFamily="18" charset="0"/>
                <a:cs typeface="Times New Roman" pitchFamily="18" charset="0"/>
              </a:rPr>
              <a:t>в соответствии с ГК.</a:t>
            </a:r>
          </a:p>
          <a:p>
            <a:endParaRPr lang="ru-RU" altLang="ru-RU" sz="2000" smtClean="0">
              <a:latin typeface="Times New Roman" pitchFamily="18" charset="0"/>
              <a:cs typeface="Times New Roman" pitchFamily="18" charset="0"/>
            </a:endParaRPr>
          </a:p>
        </p:txBody>
      </p:sp>
    </p:spTree>
    <p:extLst>
      <p:ext uri="{BB962C8B-B14F-4D97-AF65-F5344CB8AC3E}">
        <p14:creationId xmlns:p14="http://schemas.microsoft.com/office/powerpoint/2010/main" val="41538869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ru-RU" altLang="ru-RU" sz="2400" smtClean="0"/>
              <a:t>Извещение о проведении запроса котировок (ст.73)</a:t>
            </a:r>
          </a:p>
        </p:txBody>
      </p:sp>
      <p:sp>
        <p:nvSpPr>
          <p:cNvPr id="10243" name="Rectangle 3"/>
          <p:cNvSpPr>
            <a:spLocks noGrp="1" noChangeArrowheads="1"/>
          </p:cNvSpPr>
          <p:nvPr>
            <p:ph type="body" idx="1"/>
          </p:nvPr>
        </p:nvSpPr>
        <p:spPr/>
        <p:txBody>
          <a:bodyPr/>
          <a:lstStyle/>
          <a:p>
            <a:r>
              <a:rPr lang="ru-RU" altLang="ru-RU" sz="1800" smtClean="0"/>
              <a:t>Сведения о заказчике;</a:t>
            </a:r>
          </a:p>
          <a:p>
            <a:r>
              <a:rPr lang="ru-RU" altLang="ru-RU" sz="1800" smtClean="0"/>
              <a:t>Описание объекта закупки;</a:t>
            </a:r>
          </a:p>
          <a:p>
            <a:r>
              <a:rPr lang="ru-RU" altLang="ru-RU" sz="1800" smtClean="0"/>
              <a:t>Идентификационный код закупки;</a:t>
            </a:r>
          </a:p>
          <a:p>
            <a:r>
              <a:rPr lang="ru-RU" altLang="ru-RU" sz="1800" smtClean="0"/>
              <a:t>Ограничения в определении поставщика;</a:t>
            </a:r>
          </a:p>
          <a:p>
            <a:r>
              <a:rPr lang="ru-RU" altLang="ru-RU" sz="1800" smtClean="0"/>
              <a:t>Обоснование НМЦК;</a:t>
            </a:r>
          </a:p>
          <a:p>
            <a:r>
              <a:rPr lang="ru-RU" altLang="ru-RU" sz="1800" smtClean="0"/>
              <a:t>Форма заявки на участие в запросе котировок;</a:t>
            </a:r>
          </a:p>
          <a:p>
            <a:r>
              <a:rPr lang="ru-RU" altLang="ru-RU" sz="1800" smtClean="0"/>
              <a:t>Место, дата и время вскрытия конвертов с заявками;</a:t>
            </a:r>
          </a:p>
          <a:p>
            <a:r>
              <a:rPr lang="ru-RU" altLang="ru-RU" sz="1800" smtClean="0"/>
              <a:t>Срок, в течение которого победитель должен подписать контракт условия признания победителя  уклонившимися от заключения контракта;</a:t>
            </a:r>
          </a:p>
          <a:p>
            <a:r>
              <a:rPr lang="ru-RU" altLang="ru-RU" sz="1800" smtClean="0"/>
              <a:t>Информация о возможности одностороннего отказа от исполнения контракта. </a:t>
            </a:r>
          </a:p>
          <a:p>
            <a:r>
              <a:rPr lang="ru-RU" altLang="ru-RU" sz="1800" smtClean="0"/>
              <a:t>Преимущества.</a:t>
            </a:r>
          </a:p>
          <a:p>
            <a:pPr eaLnBrk="1" hangingPunct="1"/>
            <a:endParaRPr lang="ru-RU" altLang="ru-RU" sz="2000" smtClean="0"/>
          </a:p>
        </p:txBody>
      </p:sp>
    </p:spTree>
    <p:extLst>
      <p:ext uri="{BB962C8B-B14F-4D97-AF65-F5344CB8AC3E}">
        <p14:creationId xmlns:p14="http://schemas.microsoft.com/office/powerpoint/2010/main" val="39179283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eaLnBrk="1" hangingPunct="1"/>
            <a:r>
              <a:rPr lang="ru-RU" altLang="ru-RU" sz="2800" smtClean="0"/>
              <a:t>Извещение о проведении запроса котировок</a:t>
            </a:r>
          </a:p>
        </p:txBody>
      </p:sp>
      <p:sp>
        <p:nvSpPr>
          <p:cNvPr id="11267" name="Содержимое 2"/>
          <p:cNvSpPr>
            <a:spLocks noGrp="1"/>
          </p:cNvSpPr>
          <p:nvPr>
            <p:ph idx="1"/>
          </p:nvPr>
        </p:nvSpPr>
        <p:spPr/>
        <p:txBody>
          <a:bodyPr/>
          <a:lstStyle/>
          <a:p>
            <a:pPr eaLnBrk="1" hangingPunct="1"/>
            <a:r>
              <a:rPr lang="ru-RU" altLang="ru-RU" sz="2400" smtClean="0">
                <a:solidFill>
                  <a:srgbClr val="CC3300"/>
                </a:solidFill>
              </a:rPr>
              <a:t>Нельзя!</a:t>
            </a:r>
            <a:r>
              <a:rPr lang="ru-RU" altLang="ru-RU" sz="2400" smtClean="0"/>
              <a:t> Знаки обслуживания, фирменные наименования, патенты, полезные модели, промышленные образцы, наименование места происхождения товара или наименование производителя, а также требования к товару, к его производителю, информации, работам, услугам, если это ведет к ограничению конкуренции.</a:t>
            </a:r>
          </a:p>
        </p:txBody>
      </p:sp>
    </p:spTree>
    <p:extLst>
      <p:ext uri="{BB962C8B-B14F-4D97-AF65-F5344CB8AC3E}">
        <p14:creationId xmlns:p14="http://schemas.microsoft.com/office/powerpoint/2010/main" val="19099116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250825" y="260350"/>
            <a:ext cx="8015288" cy="914400"/>
          </a:xfrm>
        </p:spPr>
        <p:txBody>
          <a:bodyPr>
            <a:normAutofit fontScale="90000"/>
          </a:bodyPr>
          <a:lstStyle/>
          <a:p>
            <a:r>
              <a:rPr lang="ru-RU" altLang="ru-RU" sz="3200" smtClean="0">
                <a:latin typeface="Times New Roman" pitchFamily="18" charset="0"/>
                <a:cs typeface="Times New Roman" pitchFamily="18" charset="0"/>
              </a:rPr>
              <a:t>Извещение о проведении запроса котировок</a:t>
            </a:r>
          </a:p>
        </p:txBody>
      </p:sp>
      <p:sp>
        <p:nvSpPr>
          <p:cNvPr id="12291" name="Содержимое 2"/>
          <p:cNvSpPr>
            <a:spLocks noGrp="1"/>
          </p:cNvSpPr>
          <p:nvPr>
            <p:ph idx="1"/>
          </p:nvPr>
        </p:nvSpPr>
        <p:spPr/>
        <p:txBody>
          <a:bodyPr/>
          <a:lstStyle/>
          <a:p>
            <a:r>
              <a:rPr lang="ru-RU" altLang="ru-RU" sz="2400" smtClean="0"/>
              <a:t>Заказчик вправе принять решение о внесении изменений в извещение о проведении запроса котировок </a:t>
            </a:r>
            <a:r>
              <a:rPr lang="ru-RU" altLang="ru-RU" sz="2400" smtClean="0">
                <a:solidFill>
                  <a:srgbClr val="C00000"/>
                </a:solidFill>
              </a:rPr>
              <a:t>не позднее чем за два рабочих дня до даты истечения срока подачи заявок.</a:t>
            </a:r>
          </a:p>
          <a:p>
            <a:r>
              <a:rPr lang="ru-RU" altLang="ru-RU" sz="2400" smtClean="0"/>
              <a:t> Изменение объекта закупки не допускается. </a:t>
            </a:r>
          </a:p>
          <a:p>
            <a:r>
              <a:rPr lang="ru-RU" altLang="ru-RU" sz="2400" smtClean="0"/>
              <a:t>При этом срок подачи заявок продлевается, в итоге до даты окончания подачи заявок срок должен составлять:</a:t>
            </a:r>
          </a:p>
          <a:p>
            <a:r>
              <a:rPr lang="ru-RU" altLang="ru-RU" sz="2400" smtClean="0"/>
              <a:t>Сумма до 500 тыс. руб-7 рабочих дней;</a:t>
            </a:r>
          </a:p>
          <a:p>
            <a:r>
              <a:rPr lang="ru-RU" altLang="ru-RU" sz="2400" smtClean="0"/>
              <a:t>Сумма до 250 тыс. руб – 4 рабочих дня.</a:t>
            </a:r>
          </a:p>
          <a:p>
            <a:r>
              <a:rPr lang="ru-RU" altLang="ru-RU" sz="2400" smtClean="0"/>
              <a:t> </a:t>
            </a:r>
          </a:p>
          <a:p>
            <a:endParaRPr lang="ru-RU" altLang="ru-RU" sz="2400" smtClean="0"/>
          </a:p>
        </p:txBody>
      </p:sp>
    </p:spTree>
    <p:extLst>
      <p:ext uri="{BB962C8B-B14F-4D97-AF65-F5344CB8AC3E}">
        <p14:creationId xmlns:p14="http://schemas.microsoft.com/office/powerpoint/2010/main" val="13596993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ru-RU" altLang="ru-RU" sz="2800" smtClean="0">
                <a:solidFill>
                  <a:schemeClr val="bg1"/>
                </a:solidFill>
                <a:latin typeface="Times New Roman" pitchFamily="18" charset="0"/>
              </a:rPr>
              <a:t>Требования, предъявляемые к котировочной заявке (ч.3 ст.73)</a:t>
            </a:r>
          </a:p>
        </p:txBody>
      </p:sp>
      <p:sp>
        <p:nvSpPr>
          <p:cNvPr id="13315" name="Rectangle 3"/>
          <p:cNvSpPr>
            <a:spLocks noGrp="1" noChangeArrowheads="1"/>
          </p:cNvSpPr>
          <p:nvPr>
            <p:ph type="body" idx="1"/>
          </p:nvPr>
        </p:nvSpPr>
        <p:spPr/>
        <p:txBody>
          <a:bodyPr/>
          <a:lstStyle/>
          <a:p>
            <a:r>
              <a:rPr lang="ru-RU" altLang="ru-RU" sz="2000" smtClean="0"/>
              <a:t>Заявка на участие в запросе котировок должна содержать информацию, необходимую заказчику в соответствии с извещением о проведении запроса котировок, а также:</a:t>
            </a:r>
          </a:p>
          <a:p>
            <a:r>
              <a:rPr lang="ru-RU" altLang="ru-RU" sz="2000" smtClean="0"/>
              <a:t>1) согласие участника запроса котировок исполнить условия контракта, указанные в извещении о проведении запроса котировок;</a:t>
            </a:r>
          </a:p>
          <a:p>
            <a:r>
              <a:rPr lang="ru-RU" altLang="ru-RU" sz="2000" smtClean="0"/>
              <a:t>2) цену товара, работы или услуги;</a:t>
            </a:r>
          </a:p>
          <a:p>
            <a:r>
              <a:rPr lang="ru-RU" altLang="ru-RU" sz="2000" smtClean="0"/>
              <a:t>3) документы, подтверждающие право участника запроса котировок на получение преимуществ в соответствии со ст. 28-30 настоящего ФЗ, или копии таких документов.</a:t>
            </a:r>
          </a:p>
          <a:p>
            <a:pPr eaLnBrk="1" hangingPunct="1">
              <a:lnSpc>
                <a:spcPct val="80000"/>
              </a:lnSpc>
              <a:buFont typeface="Wingdings" charset="2"/>
              <a:buNone/>
            </a:pPr>
            <a:endParaRPr lang="ru-RU" altLang="ru-RU" sz="2000" smtClean="0"/>
          </a:p>
        </p:txBody>
      </p:sp>
    </p:spTree>
    <p:extLst>
      <p:ext uri="{BB962C8B-B14F-4D97-AF65-F5344CB8AC3E}">
        <p14:creationId xmlns:p14="http://schemas.microsoft.com/office/powerpoint/2010/main" val="382335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95263" y="620713"/>
            <a:ext cx="8015287" cy="647700"/>
          </a:xfrm>
        </p:spPr>
        <p:txBody>
          <a:bodyPr>
            <a:normAutofit fontScale="90000"/>
          </a:bodyPr>
          <a:lstStyle/>
          <a:p>
            <a:r>
              <a:rPr lang="ru-RU" altLang="ru-RU" sz="2000" smtClean="0"/>
              <a:t>О возможности подачи заявок на участие в определении поставщика (подрядчика, исполнителя) в форме электронного документа </a:t>
            </a:r>
            <a:r>
              <a:rPr lang="ru-RU" altLang="ru-RU" sz="1800" smtClean="0"/>
              <a:t>(ПИСЬМО МЭРТ от 6 мая 2014 г. N 10070-ЕЕ/Д28и </a:t>
            </a:r>
            <a:r>
              <a:rPr lang="ru-RU" altLang="ru-RU" sz="4400" smtClean="0"/>
              <a:t/>
            </a:r>
            <a:br>
              <a:rPr lang="ru-RU" altLang="ru-RU" sz="4400" smtClean="0"/>
            </a:br>
            <a:endParaRPr lang="ru-RU" altLang="ru-RU" smtClean="0"/>
          </a:p>
        </p:txBody>
      </p:sp>
      <p:sp>
        <p:nvSpPr>
          <p:cNvPr id="14339" name="Содержимое 2"/>
          <p:cNvSpPr>
            <a:spLocks noGrp="1"/>
          </p:cNvSpPr>
          <p:nvPr>
            <p:ph idx="1"/>
          </p:nvPr>
        </p:nvSpPr>
        <p:spPr>
          <a:xfrm>
            <a:off x="609600" y="1412875"/>
            <a:ext cx="7924800" cy="4606925"/>
          </a:xfrm>
        </p:spPr>
        <p:txBody>
          <a:bodyPr/>
          <a:lstStyle/>
          <a:p>
            <a:pPr>
              <a:buFont typeface="Wingdings" charset="2"/>
              <a:buNone/>
            </a:pPr>
            <a:r>
              <a:rPr lang="ru-RU" altLang="ru-RU" sz="1600" smtClean="0"/>
              <a:t/>
            </a:r>
            <a:br>
              <a:rPr lang="ru-RU" altLang="ru-RU" sz="1600" smtClean="0"/>
            </a:br>
            <a:r>
              <a:rPr lang="ru-RU" altLang="ru-RU" sz="1600" smtClean="0"/>
              <a:t/>
            </a:r>
            <a:br>
              <a:rPr lang="ru-RU" altLang="ru-RU" sz="1600" smtClean="0"/>
            </a:br>
            <a:r>
              <a:rPr lang="ru-RU" altLang="ru-RU" sz="1600" smtClean="0"/>
              <a:t>В настоящее время единая информационная система не введена в эксплуатацию, а функционалом официального сайта не предусмотрена возможность подачи заявки в форме электронного документа.</a:t>
            </a:r>
            <a:br>
              <a:rPr lang="ru-RU" altLang="ru-RU" sz="1600" smtClean="0"/>
            </a:br>
            <a:r>
              <a:rPr lang="ru-RU" altLang="ru-RU" sz="1600" smtClean="0"/>
              <a:t>При этом Законом N 44-ФЗ не предусматривается возможность подачи заявок посредством электронной почты.</a:t>
            </a:r>
            <a:br>
              <a:rPr lang="ru-RU" altLang="ru-RU" sz="1600" smtClean="0"/>
            </a:br>
            <a:r>
              <a:rPr lang="ru-RU" altLang="ru-RU" sz="1600" smtClean="0"/>
              <a:t>Дополнительно отмечаем, что подача заявок в форме электронного документа посредством электронной почты не позволяет обеспечить защищенность, неприкосновенность и конфиденциальность таких заявок и их рассмотрение только после открытия доступа к ним в установленное время, что противоречит положениям части 4 статьи 77 Закона N 44-ФЗ.</a:t>
            </a:r>
            <a:br>
              <a:rPr lang="ru-RU" altLang="ru-RU" sz="1600" smtClean="0"/>
            </a:br>
            <a:r>
              <a:rPr lang="ru-RU" altLang="ru-RU" sz="1600" smtClean="0">
                <a:solidFill>
                  <a:srgbClr val="C00000"/>
                </a:solidFill>
              </a:rPr>
              <a:t>С учетом изложенного Минэкономразвития России полагает, что до ввода в эксплуатацию единой информационной системы подача заявок в форме электронного документа недопустима.</a:t>
            </a:r>
            <a:r>
              <a:rPr lang="ru-RU" altLang="ru-RU" sz="1600" smtClean="0"/>
              <a:t/>
            </a:r>
            <a:br>
              <a:rPr lang="ru-RU" altLang="ru-RU" sz="1600" smtClean="0"/>
            </a:br>
            <a:r>
              <a:rPr lang="ru-RU" altLang="ru-RU" sz="1600" smtClean="0"/>
              <a:t/>
            </a:r>
            <a:br>
              <a:rPr lang="ru-RU" altLang="ru-RU" sz="1600" smtClean="0"/>
            </a:br>
            <a:r>
              <a:rPr lang="ru-RU" altLang="ru-RU" sz="1600" smtClean="0"/>
              <a:t>Е.И.ЕЛИН</a:t>
            </a:r>
          </a:p>
        </p:txBody>
      </p:sp>
    </p:spTree>
    <p:extLst>
      <p:ext uri="{BB962C8B-B14F-4D97-AF65-F5344CB8AC3E}">
        <p14:creationId xmlns:p14="http://schemas.microsoft.com/office/powerpoint/2010/main" val="31887022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ru-RU" altLang="ru-RU" sz="3600" smtClean="0">
                <a:latin typeface="Times New Roman" pitchFamily="18" charset="0"/>
                <a:cs typeface="Times New Roman" pitchFamily="18" charset="0"/>
              </a:rPr>
              <a:t>Вскрытие конвертов (ст.78 ч.2)</a:t>
            </a:r>
          </a:p>
        </p:txBody>
      </p:sp>
      <p:sp>
        <p:nvSpPr>
          <p:cNvPr id="15363" name="Содержимое 2"/>
          <p:cNvSpPr>
            <a:spLocks noGrp="1"/>
          </p:cNvSpPr>
          <p:nvPr>
            <p:ph idx="1"/>
          </p:nvPr>
        </p:nvSpPr>
        <p:spPr/>
        <p:txBody>
          <a:bodyPr/>
          <a:lstStyle/>
          <a:p>
            <a:r>
              <a:rPr lang="ru-RU" altLang="ru-RU" sz="2800" smtClean="0">
                <a:latin typeface="Times New Roman" pitchFamily="18" charset="0"/>
                <a:cs typeface="Times New Roman" pitchFamily="18" charset="0"/>
              </a:rPr>
              <a:t>Заказчик признается исполнившим эту обязанность, если участникам запроса котировок была предоставлена возможность получать в режиме реального времени полную информацию о вскрытии конвертов с такими заявками и (или) об открытии доступа к поданным в форме электронных документов таким заявкам. (п.4 ч.1 ст.4)</a:t>
            </a:r>
          </a:p>
          <a:p>
            <a:endParaRPr lang="ru-RU" altLang="ru-RU" smtClean="0"/>
          </a:p>
        </p:txBody>
      </p:sp>
    </p:spTree>
    <p:extLst>
      <p:ext uri="{BB962C8B-B14F-4D97-AF65-F5344CB8AC3E}">
        <p14:creationId xmlns:p14="http://schemas.microsoft.com/office/powerpoint/2010/main" val="2544513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Содержимое 1"/>
          <p:cNvSpPr>
            <a:spLocks noGrp="1"/>
          </p:cNvSpPr>
          <p:nvPr>
            <p:ph idx="1"/>
          </p:nvPr>
        </p:nvSpPr>
        <p:spPr/>
        <p:txBody>
          <a:bodyPr/>
          <a:lstStyle/>
          <a:p>
            <a:pPr eaLnBrk="1" hangingPunct="1">
              <a:lnSpc>
                <a:spcPct val="80000"/>
              </a:lnSpc>
            </a:pPr>
            <a:endParaRPr kumimoji="0" lang="ru-RU" sz="2500" smtClean="0">
              <a:cs typeface="Arial" panose="020B0604020202020204" pitchFamily="34" charset="0"/>
            </a:endParaRPr>
          </a:p>
          <a:p>
            <a:pPr eaLnBrk="1" hangingPunct="1">
              <a:lnSpc>
                <a:spcPct val="80000"/>
              </a:lnSpc>
            </a:pPr>
            <a:r>
              <a:rPr kumimoji="0" lang="ru-RU" sz="2500" smtClean="0">
                <a:solidFill>
                  <a:srgbClr val="C00000"/>
                </a:solidFill>
                <a:latin typeface="Times New Roman" panose="02020603050405020304" pitchFamily="18" charset="0"/>
                <a:cs typeface="Times New Roman" panose="02020603050405020304" pitchFamily="18" charset="0"/>
              </a:rPr>
              <a:t>НМЦК, цена контракта, заключаемого с единственным поставщиком, определяются и обосновываются заказчиком посредством применения следующих методов:</a:t>
            </a:r>
          </a:p>
          <a:p>
            <a:pPr eaLnBrk="1" hangingPunct="1">
              <a:lnSpc>
                <a:spcPct val="80000"/>
              </a:lnSpc>
            </a:pPr>
            <a:r>
              <a:rPr kumimoji="0" lang="ru-RU" sz="2500" smtClean="0">
                <a:latin typeface="Times New Roman" panose="02020603050405020304" pitchFamily="18" charset="0"/>
                <a:cs typeface="Times New Roman" panose="02020603050405020304" pitchFamily="18" charset="0"/>
              </a:rPr>
              <a:t>1) метод сопоставимых рыночных цен (анализа рынка); </a:t>
            </a:r>
          </a:p>
          <a:p>
            <a:pPr eaLnBrk="1" hangingPunct="1">
              <a:lnSpc>
                <a:spcPct val="80000"/>
              </a:lnSpc>
            </a:pPr>
            <a:r>
              <a:rPr kumimoji="0" lang="ru-RU" sz="2500" smtClean="0">
                <a:latin typeface="Times New Roman" panose="02020603050405020304" pitchFamily="18" charset="0"/>
                <a:cs typeface="Times New Roman" panose="02020603050405020304" pitchFamily="18" charset="0"/>
              </a:rPr>
              <a:t>2) нормативный метод; </a:t>
            </a:r>
          </a:p>
          <a:p>
            <a:pPr eaLnBrk="1" hangingPunct="1">
              <a:lnSpc>
                <a:spcPct val="80000"/>
              </a:lnSpc>
            </a:pPr>
            <a:r>
              <a:rPr kumimoji="0" lang="ru-RU" sz="2500" smtClean="0">
                <a:latin typeface="Times New Roman" panose="02020603050405020304" pitchFamily="18" charset="0"/>
                <a:cs typeface="Times New Roman" panose="02020603050405020304" pitchFamily="18" charset="0"/>
              </a:rPr>
              <a:t>3) тарифный метод; </a:t>
            </a:r>
          </a:p>
          <a:p>
            <a:pPr eaLnBrk="1" hangingPunct="1">
              <a:lnSpc>
                <a:spcPct val="80000"/>
              </a:lnSpc>
            </a:pPr>
            <a:r>
              <a:rPr kumimoji="0" lang="ru-RU" sz="2500" smtClean="0">
                <a:latin typeface="Times New Roman" panose="02020603050405020304" pitchFamily="18" charset="0"/>
                <a:cs typeface="Times New Roman" panose="02020603050405020304" pitchFamily="18" charset="0"/>
              </a:rPr>
              <a:t>4) проектно-сметный метод; </a:t>
            </a:r>
          </a:p>
          <a:p>
            <a:pPr eaLnBrk="1" hangingPunct="1">
              <a:lnSpc>
                <a:spcPct val="80000"/>
              </a:lnSpc>
            </a:pPr>
            <a:r>
              <a:rPr kumimoji="0" lang="ru-RU" sz="2500" smtClean="0">
                <a:latin typeface="Times New Roman" panose="02020603050405020304" pitchFamily="18" charset="0"/>
                <a:cs typeface="Times New Roman" panose="02020603050405020304" pitchFamily="18" charset="0"/>
              </a:rPr>
              <a:t>5) затратный метод. </a:t>
            </a:r>
          </a:p>
          <a:p>
            <a:pPr eaLnBrk="1" hangingPunct="1">
              <a:lnSpc>
                <a:spcPct val="80000"/>
              </a:lnSpc>
              <a:buFont typeface="Wingdings 3" panose="05040102010807070707" pitchFamily="18" charset="2"/>
              <a:buNone/>
            </a:pPr>
            <a:endParaRPr kumimoji="0" lang="ru-RU" sz="2500" smtClean="0">
              <a:latin typeface="Times New Roman" panose="02020603050405020304" pitchFamily="18" charset="0"/>
              <a:cs typeface="Times New Roman" panose="02020603050405020304" pitchFamily="18" charset="0"/>
            </a:endParaRPr>
          </a:p>
          <a:p>
            <a:pPr eaLnBrk="1" hangingPunct="1">
              <a:lnSpc>
                <a:spcPct val="80000"/>
              </a:lnSpc>
              <a:buFont typeface="Wingdings 3" panose="05040102010807070707" pitchFamily="18" charset="2"/>
              <a:buNone/>
            </a:pPr>
            <a:r>
              <a:rPr kumimoji="0" lang="ru-RU" sz="2500" smtClean="0">
                <a:latin typeface="Times New Roman" panose="02020603050405020304" pitchFamily="18" charset="0"/>
                <a:cs typeface="Times New Roman" panose="02020603050405020304" pitchFamily="18" charset="0"/>
              </a:rPr>
              <a:t>При определении НМЦК могут использоваться как один, так и несколько методов. </a:t>
            </a:r>
          </a:p>
          <a:p>
            <a:pPr eaLnBrk="1" hangingPunct="1">
              <a:lnSpc>
                <a:spcPct val="80000"/>
              </a:lnSpc>
            </a:pPr>
            <a:endParaRPr kumimoji="0" lang="ru-RU" sz="2500" b="1" smtClean="0">
              <a:cs typeface="Arial" panose="020B0604020202020204" pitchFamily="34" charset="0"/>
            </a:endParaRPr>
          </a:p>
          <a:p>
            <a:pPr eaLnBrk="1" hangingPunct="1">
              <a:lnSpc>
                <a:spcPct val="80000"/>
              </a:lnSpc>
            </a:pPr>
            <a:endParaRPr kumimoji="0" lang="ru-RU" sz="2500" smtClean="0">
              <a:cs typeface="Arial" panose="020B0604020202020204" pitchFamily="34" charset="0"/>
            </a:endParaRPr>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solidFill>
                  <a:srgbClr val="C00000"/>
                </a:solidFill>
                <a:latin typeface="Times New Roman" pitchFamily="18" charset="0"/>
                <a:ea typeface="+mj-ea"/>
                <a:cs typeface="Times New Roman" pitchFamily="18" charset="0"/>
              </a:rPr>
              <a:t>НМЦК, цена контракта, заключаемого с единственным поставщиком (ст.22)</a:t>
            </a:r>
            <a:endParaRPr lang="ru-RU" dirty="0">
              <a:solidFill>
                <a:srgbClr val="C00000"/>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1"/>
          <p:cNvSpPr>
            <a:spLocks noGrp="1"/>
          </p:cNvSpPr>
          <p:nvPr>
            <p:ph idx="1"/>
          </p:nvPr>
        </p:nvSpPr>
        <p:spPr/>
        <p:txBody>
          <a:bodyPr/>
          <a:lstStyle/>
          <a:p>
            <a:pPr>
              <a:buFont typeface="Wingdings" charset="2"/>
              <a:buNone/>
            </a:pPr>
            <a:r>
              <a:rPr lang="ru-RU" altLang="ru-RU" sz="2000" b="1" smtClean="0">
                <a:solidFill>
                  <a:srgbClr val="C00000"/>
                </a:solidFill>
                <a:latin typeface="Times New Roman" pitchFamily="18" charset="0"/>
                <a:cs typeface="Times New Roman" pitchFamily="18" charset="0"/>
              </a:rPr>
              <a:t>Котировочная комиссия не рассматривает и отклоняет заявки на участие в запросе котировок, если они:</a:t>
            </a:r>
          </a:p>
          <a:p>
            <a:pPr>
              <a:buFont typeface="Wingdings" charset="2"/>
              <a:buNone/>
            </a:pPr>
            <a:r>
              <a:rPr lang="ru-RU" altLang="ru-RU" sz="2000" smtClean="0">
                <a:latin typeface="Times New Roman" pitchFamily="18" charset="0"/>
                <a:cs typeface="Times New Roman" pitchFamily="18" charset="0"/>
              </a:rPr>
              <a:t>1. Не соответствуют требованиям, установленным в извещении о проведении запроса котировок,</a:t>
            </a:r>
          </a:p>
          <a:p>
            <a:endParaRPr lang="ru-RU" altLang="ru-RU" sz="2000" smtClean="0">
              <a:latin typeface="Times New Roman" pitchFamily="18" charset="0"/>
              <a:cs typeface="Times New Roman" pitchFamily="18" charset="0"/>
            </a:endParaRPr>
          </a:p>
          <a:p>
            <a:pPr>
              <a:buFont typeface="Wingdings" charset="2"/>
              <a:buNone/>
            </a:pPr>
            <a:r>
              <a:rPr lang="ru-RU" altLang="ru-RU" sz="2000" smtClean="0">
                <a:latin typeface="Times New Roman" pitchFamily="18" charset="0"/>
                <a:cs typeface="Times New Roman" pitchFamily="18" charset="0"/>
              </a:rPr>
              <a:t>2. Предложенная  цена ТРУ превышает НМЦК, указанную в извещении о проведении запроса котировок, </a:t>
            </a:r>
          </a:p>
          <a:p>
            <a:pPr>
              <a:buFont typeface="Wingdings" charset="2"/>
              <a:buNone/>
            </a:pPr>
            <a:r>
              <a:rPr lang="ru-RU" altLang="ru-RU" sz="2000" smtClean="0">
                <a:latin typeface="Times New Roman" pitchFamily="18" charset="0"/>
                <a:cs typeface="Times New Roman" pitchFamily="18" charset="0"/>
              </a:rPr>
              <a:t> </a:t>
            </a:r>
          </a:p>
          <a:p>
            <a:pPr>
              <a:buFont typeface="Wingdings" charset="2"/>
              <a:buNone/>
            </a:pPr>
            <a:r>
              <a:rPr lang="ru-RU" altLang="ru-RU" sz="2000" smtClean="0">
                <a:latin typeface="Times New Roman" pitchFamily="18" charset="0"/>
                <a:cs typeface="Times New Roman" pitchFamily="18" charset="0"/>
              </a:rPr>
              <a:t>3. Участником запроса котировок не предоставлены документы и информация предусмотренные ч. 3 ст. 73 (согласие участника запроса котировок исполнить условия контракта, цену ТРУ, документы, подтверждающие право участника запроса котировок на получение преимуществ или копии таких документов).</a:t>
            </a:r>
          </a:p>
          <a:p>
            <a:pPr>
              <a:buFont typeface="Wingdings" charset="2"/>
              <a:buNone/>
            </a:pPr>
            <a:r>
              <a:rPr lang="ru-RU" altLang="ru-RU" sz="2000" smtClean="0">
                <a:latin typeface="Times New Roman" pitchFamily="18" charset="0"/>
                <a:cs typeface="Times New Roman" pitchFamily="18" charset="0"/>
              </a:rPr>
              <a:t>  </a:t>
            </a:r>
          </a:p>
          <a:p>
            <a:pPr>
              <a:buFont typeface="Wingdings" charset="2"/>
              <a:buNone/>
            </a:pPr>
            <a:r>
              <a:rPr lang="ru-RU" altLang="ru-RU" sz="2000" smtClean="0">
                <a:solidFill>
                  <a:srgbClr val="C00000"/>
                </a:solidFill>
                <a:latin typeface="Times New Roman" pitchFamily="18" charset="0"/>
                <a:cs typeface="Times New Roman" pitchFamily="18" charset="0"/>
              </a:rPr>
              <a:t>Отклонение заявок на участие в запросе котировок по иным основаниям не допускается.</a:t>
            </a:r>
          </a:p>
          <a:p>
            <a:endParaRPr lang="ru-RU" altLang="ru-RU" sz="2000" smtClean="0">
              <a:solidFill>
                <a:srgbClr val="C00000"/>
              </a:solidFill>
            </a:endParaRPr>
          </a:p>
        </p:txBody>
      </p:sp>
      <p:sp>
        <p:nvSpPr>
          <p:cNvPr id="3" name="Заголовок 2"/>
          <p:cNvSpPr>
            <a:spLocks noGrp="1"/>
          </p:cNvSpPr>
          <p:nvPr>
            <p:ph type="title"/>
          </p:nvPr>
        </p:nvSpPr>
        <p:spPr/>
        <p:txBody>
          <a:bodyPr>
            <a:normAutofit fontScale="90000"/>
          </a:bodyPr>
          <a:lstStyle/>
          <a:p>
            <a:pPr>
              <a:defRPr/>
            </a:pPr>
            <a:r>
              <a:rPr lang="ru-RU" dirty="0" smtClean="0">
                <a:latin typeface="Times New Roman" pitchFamily="18" charset="0"/>
                <a:cs typeface="Times New Roman" pitchFamily="18" charset="0"/>
              </a:rPr>
              <a:t>Рассмотрение и оценка заявки на участие в запросе котировок (ст.78)</a:t>
            </a:r>
            <a:endParaRPr lang="ru-RU" dirty="0"/>
          </a:p>
        </p:txBody>
      </p:sp>
    </p:spTree>
    <p:extLst>
      <p:ext uri="{BB962C8B-B14F-4D97-AF65-F5344CB8AC3E}">
        <p14:creationId xmlns:p14="http://schemas.microsoft.com/office/powerpoint/2010/main" val="28551301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pPr>
              <a:buFont typeface="Wingdings" charset="2"/>
              <a:buNone/>
              <a:defRPr/>
            </a:pPr>
            <a:r>
              <a:rPr lang="ru-RU" dirty="0" smtClean="0">
                <a:solidFill>
                  <a:srgbClr val="C00000"/>
                </a:solidFill>
                <a:latin typeface="Times New Roman" pitchFamily="18" charset="0"/>
                <a:cs typeface="Times New Roman" pitchFamily="18" charset="0"/>
              </a:rPr>
              <a:t>1. </a:t>
            </a:r>
            <a:r>
              <a:rPr lang="ru-RU" dirty="0" smtClean="0">
                <a:latin typeface="Times New Roman" pitchFamily="18" charset="0"/>
                <a:cs typeface="Times New Roman" pitchFamily="18" charset="0"/>
              </a:rPr>
              <a:t>Если запрос котировок признан не состоявшимся по основанию, предусмотренному ч. 9 ст. 78  в связи с тем, что котировочной комиссией </a:t>
            </a:r>
            <a:r>
              <a:rPr lang="ru-RU" dirty="0" smtClean="0">
                <a:solidFill>
                  <a:srgbClr val="C00000"/>
                </a:solidFill>
                <a:latin typeface="Times New Roman" pitchFamily="18" charset="0"/>
                <a:cs typeface="Times New Roman" pitchFamily="18" charset="0"/>
              </a:rPr>
              <a:t>отклонены все поданные заявки на участие в запросе котировок</a:t>
            </a:r>
            <a:r>
              <a:rPr lang="ru-RU" dirty="0" smtClean="0">
                <a:latin typeface="Times New Roman" pitchFamily="18" charset="0"/>
                <a:cs typeface="Times New Roman" pitchFamily="18" charset="0"/>
              </a:rPr>
              <a:t>, заказчик продлевает срок подачи заявок на участие в запросе котировок </a:t>
            </a:r>
            <a:r>
              <a:rPr lang="ru-RU" dirty="0" smtClean="0">
                <a:solidFill>
                  <a:srgbClr val="C00000"/>
                </a:solidFill>
                <a:latin typeface="Times New Roman" pitchFamily="18" charset="0"/>
                <a:cs typeface="Times New Roman" pitchFamily="18" charset="0"/>
              </a:rPr>
              <a:t>на четыре рабочих дня и в течение одного рабочего дня после даты окончания срока подачи таких заявок размещает в единой информационной системе извещение о продлении срока подачи таких заявок</a:t>
            </a:r>
            <a:r>
              <a:rPr lang="ru-RU" dirty="0" smtClean="0">
                <a:latin typeface="Times New Roman" pitchFamily="18" charset="0"/>
                <a:cs typeface="Times New Roman" pitchFamily="18" charset="0"/>
              </a:rPr>
              <a:t>. </a:t>
            </a:r>
          </a:p>
          <a:p>
            <a:pPr>
              <a:buFont typeface="Wingdings" charset="2"/>
              <a:buNone/>
              <a:defRPr/>
            </a:pPr>
            <a:r>
              <a:rPr lang="ru-RU" dirty="0" smtClean="0">
                <a:latin typeface="Times New Roman" pitchFamily="18" charset="0"/>
                <a:cs typeface="Times New Roman" pitchFamily="18" charset="0"/>
              </a:rPr>
              <a:t>При этом заказчик обязан направить запрос о подаче заявок на участие в запросе котировок </a:t>
            </a:r>
            <a:r>
              <a:rPr lang="ru-RU" dirty="0" smtClean="0">
                <a:solidFill>
                  <a:srgbClr val="C00000"/>
                </a:solidFill>
                <a:latin typeface="Times New Roman" pitchFamily="18" charset="0"/>
                <a:cs typeface="Times New Roman" pitchFamily="18" charset="0"/>
              </a:rPr>
              <a:t>не менее чем трем его участникам,</a:t>
            </a:r>
            <a:r>
              <a:rPr lang="ru-RU" dirty="0" smtClean="0">
                <a:latin typeface="Times New Roman" pitchFamily="18" charset="0"/>
                <a:cs typeface="Times New Roman" pitchFamily="18" charset="0"/>
              </a:rPr>
              <a:t> которые могут осуществить поставку необходимого ТРУ.</a:t>
            </a:r>
          </a:p>
          <a:p>
            <a:pPr>
              <a:defRPr/>
            </a:pP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defRPr/>
            </a:pPr>
            <a:r>
              <a:rPr lang="ru-RU" dirty="0" smtClean="0">
                <a:latin typeface="Times New Roman" pitchFamily="18" charset="0"/>
                <a:cs typeface="Times New Roman" pitchFamily="18" charset="0"/>
              </a:rPr>
              <a:t>Если запрос котировок не состоялся (ст.79)</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1874294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Font typeface="Wingdings" charset="2"/>
              <a:buNone/>
              <a:defRPr/>
            </a:pPr>
            <a:r>
              <a:rPr lang="ru-RU" dirty="0" smtClean="0">
                <a:solidFill>
                  <a:srgbClr val="C00000"/>
                </a:solidFill>
                <a:latin typeface="Times New Roman" pitchFamily="18" charset="0"/>
                <a:cs typeface="Times New Roman" pitchFamily="18" charset="0"/>
              </a:rPr>
              <a:t>2. </a:t>
            </a:r>
            <a:r>
              <a:rPr lang="ru-RU" dirty="0" smtClean="0">
                <a:latin typeface="Times New Roman" pitchFamily="18" charset="0"/>
                <a:cs typeface="Times New Roman" pitchFamily="18" charset="0"/>
              </a:rPr>
              <a:t>В случае, если после даты окончания срока подачи заявок на участие в запросе котировок, указанного в извещении о продлении срока подачи таких заявок, </a:t>
            </a:r>
            <a:r>
              <a:rPr lang="ru-RU" dirty="0" smtClean="0">
                <a:solidFill>
                  <a:srgbClr val="C00000"/>
                </a:solidFill>
                <a:latin typeface="Times New Roman" pitchFamily="18" charset="0"/>
                <a:cs typeface="Times New Roman" pitchFamily="18" charset="0"/>
              </a:rPr>
              <a:t>подана только одна такая заявка </a:t>
            </a:r>
            <a:r>
              <a:rPr lang="ru-RU" dirty="0" smtClean="0">
                <a:latin typeface="Times New Roman" pitchFamily="18" charset="0"/>
                <a:cs typeface="Times New Roman" pitchFamily="18" charset="0"/>
              </a:rPr>
              <a:t>и она признана соответствующей требованиям настоящего ФЗ и требованиям, указанным в извещении,  заказчик заключает контракт с единственным поставщиком (подрядчиком, исполнителем) в соответствии с </a:t>
            </a:r>
          </a:p>
          <a:p>
            <a:pPr>
              <a:buFont typeface="Wingdings" charset="2"/>
              <a:buNone/>
              <a:defRPr/>
            </a:pPr>
            <a:r>
              <a:rPr lang="ru-RU" dirty="0" smtClean="0">
                <a:latin typeface="Times New Roman" pitchFamily="18" charset="0"/>
                <a:cs typeface="Times New Roman" pitchFamily="18" charset="0"/>
              </a:rPr>
              <a:t>п. 25 ч. 1 ст. 93 настоящего ФЗ.(по согласованию с контр. органом)</a:t>
            </a:r>
          </a:p>
          <a:p>
            <a:pPr>
              <a:defRPr/>
            </a:pPr>
            <a:endParaRPr lang="ru-RU" dirty="0"/>
          </a:p>
        </p:txBody>
      </p:sp>
      <p:sp>
        <p:nvSpPr>
          <p:cNvPr id="3" name="Заголовок 2"/>
          <p:cNvSpPr>
            <a:spLocks noGrp="1"/>
          </p:cNvSpPr>
          <p:nvPr>
            <p:ph type="title"/>
          </p:nvPr>
        </p:nvSpPr>
        <p:spPr/>
        <p:txBody>
          <a:bodyPr>
            <a:normAutofit fontScale="90000"/>
          </a:bodyPr>
          <a:lstStyle/>
          <a:p>
            <a:pPr>
              <a:defRPr/>
            </a:pPr>
            <a:r>
              <a:rPr lang="ru-RU" dirty="0" smtClean="0">
                <a:latin typeface="Times New Roman" pitchFamily="18" charset="0"/>
                <a:cs typeface="Times New Roman" pitchFamily="18" charset="0"/>
              </a:rPr>
              <a:t>Если запрос котировок не состоялся (ст.79)</a:t>
            </a:r>
            <a:endParaRPr lang="ru-RU" dirty="0"/>
          </a:p>
        </p:txBody>
      </p:sp>
    </p:spTree>
    <p:extLst>
      <p:ext uri="{BB962C8B-B14F-4D97-AF65-F5344CB8AC3E}">
        <p14:creationId xmlns:p14="http://schemas.microsoft.com/office/powerpoint/2010/main" val="4458622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1"/>
          <p:cNvSpPr>
            <a:spLocks noGrp="1"/>
          </p:cNvSpPr>
          <p:nvPr>
            <p:ph idx="1"/>
          </p:nvPr>
        </p:nvSpPr>
        <p:spPr/>
        <p:txBody>
          <a:bodyPr/>
          <a:lstStyle/>
          <a:p>
            <a:pPr>
              <a:buFont typeface="Wingdings" charset="2"/>
              <a:buNone/>
            </a:pPr>
            <a:r>
              <a:rPr lang="ru-RU" altLang="ru-RU" smtClean="0">
                <a:solidFill>
                  <a:srgbClr val="C00000"/>
                </a:solidFill>
                <a:latin typeface="Times New Roman" pitchFamily="18" charset="0"/>
                <a:cs typeface="Times New Roman" pitchFamily="18" charset="0"/>
              </a:rPr>
              <a:t>3.</a:t>
            </a:r>
            <a:r>
              <a:rPr lang="ru-RU" altLang="ru-RU" smtClean="0">
                <a:latin typeface="Times New Roman" pitchFamily="18" charset="0"/>
                <a:cs typeface="Times New Roman" pitchFamily="18" charset="0"/>
              </a:rPr>
              <a:t> В случае, если после даты окончания срока подачи заявок на участие в запросе котировок, указанного в извещении о продлении срока подачи таких заявок, </a:t>
            </a:r>
            <a:r>
              <a:rPr lang="ru-RU" altLang="ru-RU" smtClean="0">
                <a:solidFill>
                  <a:srgbClr val="C00000"/>
                </a:solidFill>
                <a:latin typeface="Times New Roman" pitchFamily="18" charset="0"/>
                <a:cs typeface="Times New Roman" pitchFamily="18" charset="0"/>
              </a:rPr>
              <a:t>не подано ни одной такой заявки, заказчик вносит изменения в план-график (при необходимости также в план закупок) и снова осуществляет закупку.</a:t>
            </a:r>
          </a:p>
          <a:p>
            <a:endParaRPr lang="ru-RU" altLang="ru-RU" smtClean="0"/>
          </a:p>
        </p:txBody>
      </p:sp>
      <p:sp>
        <p:nvSpPr>
          <p:cNvPr id="3" name="Заголовок 2"/>
          <p:cNvSpPr>
            <a:spLocks noGrp="1"/>
          </p:cNvSpPr>
          <p:nvPr>
            <p:ph type="title"/>
          </p:nvPr>
        </p:nvSpPr>
        <p:spPr/>
        <p:txBody>
          <a:bodyPr>
            <a:normAutofit fontScale="90000"/>
          </a:bodyPr>
          <a:lstStyle/>
          <a:p>
            <a:pPr>
              <a:defRPr/>
            </a:pPr>
            <a:r>
              <a:rPr lang="ru-RU" dirty="0" smtClean="0">
                <a:latin typeface="Times New Roman" pitchFamily="18" charset="0"/>
                <a:cs typeface="Times New Roman" pitchFamily="18" charset="0"/>
              </a:rPr>
              <a:t>Если запрос котировок не состоялся (ст.79)</a:t>
            </a:r>
            <a:endParaRPr lang="ru-RU" dirty="0"/>
          </a:p>
        </p:txBody>
      </p:sp>
    </p:spTree>
    <p:extLst>
      <p:ext uri="{BB962C8B-B14F-4D97-AF65-F5344CB8AC3E}">
        <p14:creationId xmlns:p14="http://schemas.microsoft.com/office/powerpoint/2010/main" val="41252405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ru-RU" altLang="ru-RU" sz="3200" smtClean="0"/>
              <a:t>Заключение контракта</a:t>
            </a:r>
          </a:p>
        </p:txBody>
      </p:sp>
      <p:sp>
        <p:nvSpPr>
          <p:cNvPr id="20483" name="Rectangle 3"/>
          <p:cNvSpPr>
            <a:spLocks noGrp="1" noChangeArrowheads="1"/>
          </p:cNvSpPr>
          <p:nvPr>
            <p:ph type="body" idx="1"/>
          </p:nvPr>
        </p:nvSpPr>
        <p:spPr/>
        <p:txBody>
          <a:bodyPr/>
          <a:lstStyle/>
          <a:p>
            <a:pPr eaLnBrk="1" hangingPunct="1"/>
            <a:r>
              <a:rPr lang="ru-RU" altLang="ru-RU" sz="2400" smtClean="0"/>
              <a:t>Не ранее чем через 7 дней со дня размещения в ЕИС протокола рассмотрения и оценки  заявок и не позднее 20 дней с даты подписания указанного протокола.</a:t>
            </a:r>
          </a:p>
        </p:txBody>
      </p:sp>
    </p:spTree>
    <p:extLst>
      <p:ext uri="{BB962C8B-B14F-4D97-AF65-F5344CB8AC3E}">
        <p14:creationId xmlns:p14="http://schemas.microsoft.com/office/powerpoint/2010/main" val="42370937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ru-RU" altLang="ru-RU" sz="3200" smtClean="0"/>
              <a:t>Срок хранения документов</a:t>
            </a:r>
          </a:p>
        </p:txBody>
      </p:sp>
      <p:sp>
        <p:nvSpPr>
          <p:cNvPr id="21507" name="Rectangle 3"/>
          <p:cNvSpPr>
            <a:spLocks noGrp="1" noChangeArrowheads="1"/>
          </p:cNvSpPr>
          <p:nvPr>
            <p:ph type="body" idx="1"/>
          </p:nvPr>
        </p:nvSpPr>
        <p:spPr>
          <a:xfrm>
            <a:off x="609600" y="1724025"/>
            <a:ext cx="7924800" cy="4419600"/>
          </a:xfrm>
        </p:spPr>
        <p:txBody>
          <a:bodyPr/>
          <a:lstStyle/>
          <a:p>
            <a:pPr eaLnBrk="1" hangingPunct="1">
              <a:buFont typeface="Wingdings" charset="2"/>
              <a:buNone/>
            </a:pPr>
            <a:r>
              <a:rPr lang="ru-RU" altLang="ru-RU" sz="2400" smtClean="0"/>
              <a:t>П. 2 ч. 1 ст. 4 и ч. 3 статьи 6 Федерального закона от 22.10.2004 N 125-ФЗ "Об архивном деле в Российской Федерации" </a:t>
            </a:r>
          </a:p>
          <a:p>
            <a:pPr eaLnBrk="1" hangingPunct="1">
              <a:buFont typeface="Wingdings" charset="2"/>
              <a:buNone/>
            </a:pPr>
            <a:r>
              <a:rPr lang="ru-RU" altLang="ru-RU" sz="2400" smtClean="0"/>
              <a:t>Приказ Министерства культуры РФ от 25 августа 2010 г. N 558 "Об утверждении Перечня типовых управленческих архивных документов, образующихся в процессе деятельности государственных органов, органов местного самоуправления и организаций, с указанием сроков хранения« - </a:t>
            </a:r>
            <a:r>
              <a:rPr lang="ru-RU" altLang="ru-RU" sz="2400" smtClean="0">
                <a:solidFill>
                  <a:srgbClr val="FF0000"/>
                </a:solidFill>
              </a:rPr>
              <a:t>5 лет</a:t>
            </a:r>
          </a:p>
        </p:txBody>
      </p:sp>
    </p:spTree>
    <p:extLst>
      <p:ext uri="{BB962C8B-B14F-4D97-AF65-F5344CB8AC3E}">
        <p14:creationId xmlns:p14="http://schemas.microsoft.com/office/powerpoint/2010/main" val="24994606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611188" y="1557338"/>
            <a:ext cx="8532812" cy="4419600"/>
          </a:xfrm>
        </p:spPr>
        <p:txBody>
          <a:bodyPr/>
          <a:lstStyle/>
          <a:p>
            <a:pPr eaLnBrk="1" hangingPunct="1">
              <a:buFont typeface="Wingdings" charset="2"/>
              <a:buNone/>
            </a:pPr>
            <a:r>
              <a:rPr lang="ru-RU" altLang="ru-RU" sz="2800" b="1" smtClean="0">
                <a:latin typeface="Times New Roman" pitchFamily="18" charset="0"/>
                <a:cs typeface="Times New Roman" pitchFamily="18" charset="0"/>
              </a:rPr>
              <a:t>Определение поставщика путем запроса котировок в целях оказания гуманитарной помощи либо ликвидации последствий чрезвычайных ситуаций природного или техногенного характера</a:t>
            </a:r>
          </a:p>
          <a:p>
            <a:pPr eaLnBrk="1" hangingPunct="1">
              <a:buFont typeface="Wingdings" charset="2"/>
              <a:buNone/>
            </a:pPr>
            <a:r>
              <a:rPr lang="ru-RU" altLang="ru-RU" sz="2800" b="1" smtClean="0">
                <a:latin typeface="Times New Roman" pitchFamily="18" charset="0"/>
                <a:cs typeface="Times New Roman" pitchFamily="18" charset="0"/>
              </a:rPr>
              <a:t>(ст.80-82 44-ФЗ)</a:t>
            </a:r>
          </a:p>
        </p:txBody>
      </p:sp>
    </p:spTree>
    <p:extLst>
      <p:ext uri="{BB962C8B-B14F-4D97-AF65-F5344CB8AC3E}">
        <p14:creationId xmlns:p14="http://schemas.microsoft.com/office/powerpoint/2010/main" val="24067428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ru-RU" altLang="ru-RU" sz="2400" smtClean="0"/>
              <a:t>Цель предварительного отбора участников закупки</a:t>
            </a:r>
          </a:p>
        </p:txBody>
      </p:sp>
      <p:sp>
        <p:nvSpPr>
          <p:cNvPr id="23555" name="Rectangle 3"/>
          <p:cNvSpPr>
            <a:spLocks noGrp="1" noChangeArrowheads="1"/>
          </p:cNvSpPr>
          <p:nvPr>
            <p:ph type="body" idx="1"/>
          </p:nvPr>
        </p:nvSpPr>
        <p:spPr/>
        <p:txBody>
          <a:bodyPr/>
          <a:lstStyle/>
          <a:p>
            <a:pPr eaLnBrk="1" hangingPunct="1"/>
            <a:r>
              <a:rPr lang="ru-RU" altLang="ru-RU" sz="2000" smtClean="0"/>
              <a:t>В целях оказания гуманитарной помощи либо ликвидации последствий чрезвычайных ситуаций природного или техногенного характера заказчик, уполномоченный орган проводят предварительный отбор участников закупки, квалификация которых соответствует предъявляемым требованиям.</a:t>
            </a:r>
          </a:p>
          <a:p>
            <a:pPr eaLnBrk="1" hangingPunct="1">
              <a:buFont typeface="Wingdings" charset="2"/>
              <a:buNone/>
            </a:pPr>
            <a:endParaRPr lang="ru-RU" altLang="ru-RU" sz="2000" smtClean="0"/>
          </a:p>
          <a:p>
            <a:pPr eaLnBrk="1" hangingPunct="1"/>
            <a:r>
              <a:rPr lang="ru-RU" altLang="ru-RU" sz="2000" smtClean="0"/>
              <a:t>Которые могут в возможно короткий срок без предварительной оплаты и (или) с отсрочкой платежа осуществить поставки необходимых товаров, выполнение работ, оказание услуг.</a:t>
            </a:r>
          </a:p>
        </p:txBody>
      </p:sp>
    </p:spTree>
    <p:extLst>
      <p:ext uri="{BB962C8B-B14F-4D97-AF65-F5344CB8AC3E}">
        <p14:creationId xmlns:p14="http://schemas.microsoft.com/office/powerpoint/2010/main" val="23370116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ru-RU" altLang="ru-RU" sz="2400" smtClean="0"/>
              <a:t>Цель предварительного отбора участников закупки</a:t>
            </a:r>
          </a:p>
        </p:txBody>
      </p:sp>
      <p:sp>
        <p:nvSpPr>
          <p:cNvPr id="24579" name="Rectangle 3"/>
          <p:cNvSpPr>
            <a:spLocks noGrp="1" noChangeArrowheads="1"/>
          </p:cNvSpPr>
          <p:nvPr>
            <p:ph type="body" idx="1"/>
          </p:nvPr>
        </p:nvSpPr>
        <p:spPr/>
        <p:txBody>
          <a:bodyPr/>
          <a:lstStyle/>
          <a:p>
            <a:pPr eaLnBrk="1" hangingPunct="1"/>
            <a:r>
              <a:rPr lang="ru-RU" altLang="ru-RU" sz="2400" smtClean="0"/>
              <a:t>По результатам предварительного отбора составляется перечень поставщиков, включающий в себя участников закупки, прошедших предварительный отбор, в целях размещения у них заказа на поставку товаров, выполнение работ, либо оказание услуг для государственных или муниципальных нужд путем запроса котировок.</a:t>
            </a:r>
          </a:p>
        </p:txBody>
      </p:sp>
    </p:spTree>
    <p:extLst>
      <p:ext uri="{BB962C8B-B14F-4D97-AF65-F5344CB8AC3E}">
        <p14:creationId xmlns:p14="http://schemas.microsoft.com/office/powerpoint/2010/main" val="24535956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ru-RU" altLang="ru-RU" sz="2800" smtClean="0"/>
              <a:t>Перечень поставщиков</a:t>
            </a:r>
          </a:p>
        </p:txBody>
      </p:sp>
      <p:sp>
        <p:nvSpPr>
          <p:cNvPr id="25603" name="Rectangle 3"/>
          <p:cNvSpPr>
            <a:spLocks noGrp="1" noChangeArrowheads="1"/>
          </p:cNvSpPr>
          <p:nvPr>
            <p:ph type="body" idx="1"/>
          </p:nvPr>
        </p:nvSpPr>
        <p:spPr/>
        <p:txBody>
          <a:bodyPr/>
          <a:lstStyle/>
          <a:p>
            <a:pPr eaLnBrk="1" hangingPunct="1">
              <a:lnSpc>
                <a:spcPct val="90000"/>
              </a:lnSpc>
            </a:pPr>
            <a:r>
              <a:rPr lang="ru-RU" altLang="ru-RU" sz="2400" smtClean="0"/>
              <a:t>Подлежит ежегодному обновлению, не позднее чем через сорок пять дней со дня исключения предпоследнего участника  определения поставщика из такого перечня.</a:t>
            </a:r>
          </a:p>
          <a:p>
            <a:pPr eaLnBrk="1" hangingPunct="1">
              <a:lnSpc>
                <a:spcPct val="90000"/>
              </a:lnSpc>
            </a:pPr>
            <a:r>
              <a:rPr lang="ru-RU" altLang="ru-RU" sz="2400" smtClean="0"/>
              <a:t>Устанавливается Правительством РФ.</a:t>
            </a:r>
          </a:p>
          <a:p>
            <a:pPr eaLnBrk="1" hangingPunct="1">
              <a:lnSpc>
                <a:spcPct val="90000"/>
              </a:lnSpc>
            </a:pPr>
            <a:r>
              <a:rPr lang="ru-RU" altLang="ru-RU" sz="2400" smtClean="0"/>
              <a:t>Если вследствие </a:t>
            </a:r>
            <a:r>
              <a:rPr lang="ru-RU" altLang="ru-RU" sz="2400" smtClean="0">
                <a:solidFill>
                  <a:srgbClr val="CC3300"/>
                </a:solidFill>
              </a:rPr>
              <a:t>непреодолимой силы</a:t>
            </a:r>
            <a:r>
              <a:rPr lang="ru-RU" altLang="ru-RU" sz="2400" smtClean="0"/>
              <a:t> возникла потребность в товарах, работах, услугах, не предусмотренных таким перечнем, и применение иных определения поставщика нецелесообразно в связи с затратой времени, определение поставщика  осуществляется у единственного поставщика. (ч.3ст80)</a:t>
            </a:r>
          </a:p>
        </p:txBody>
      </p:sp>
    </p:spTree>
    <p:extLst>
      <p:ext uri="{BB962C8B-B14F-4D97-AF65-F5344CB8AC3E}">
        <p14:creationId xmlns:p14="http://schemas.microsoft.com/office/powerpoint/2010/main" val="1440495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7"/>
          <p:cNvSpPr txBox="1">
            <a:spLocks noChangeArrowheads="1"/>
          </p:cNvSpPr>
          <p:nvPr/>
        </p:nvSpPr>
        <p:spPr bwMode="auto">
          <a:xfrm>
            <a:off x="250825" y="908050"/>
            <a:ext cx="8893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lgn="ctr"/>
            <a:endParaRPr kumimoji="0" lang="ru-RU" sz="1800">
              <a:latin typeface="Lucida Sans Unicode" panose="020B0602030504020204" pitchFamily="34" charset="0"/>
            </a:endParaRPr>
          </a:p>
        </p:txBody>
      </p:sp>
      <p:sp>
        <p:nvSpPr>
          <p:cNvPr id="69634" name="Rectangle 5"/>
          <p:cNvSpPr>
            <a:spLocks noChangeArrowheads="1"/>
          </p:cNvSpPr>
          <p:nvPr/>
        </p:nvSpPr>
        <p:spPr bwMode="auto">
          <a:xfrm>
            <a:off x="217488" y="809625"/>
            <a:ext cx="8602662"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lgn="ctr"/>
            <a:endParaRPr kumimoji="0" lang="ru-RU" sz="800">
              <a:latin typeface="Lucida Sans Unicode" panose="020B0602030504020204" pitchFamily="34" charset="0"/>
            </a:endParaRPr>
          </a:p>
          <a:p>
            <a:pPr>
              <a:buFontTx/>
              <a:buAutoNum type="arabicParenR"/>
            </a:pPr>
            <a:r>
              <a:rPr kumimoji="0" lang="ru-RU" sz="1800">
                <a:latin typeface="Times New Roman" panose="02020603050405020304" pitchFamily="18" charset="0"/>
                <a:cs typeface="Times New Roman" panose="02020603050405020304" pitchFamily="18" charset="0"/>
              </a:rPr>
              <a:t>Информация о ценах ТРУ, содержащаяся в контрактах, которые исполнены и по которым не взыскивались неустойки (штрафы, пени);</a:t>
            </a:r>
          </a:p>
          <a:p>
            <a:endParaRPr kumimoji="0" lang="ru-RU" sz="1800">
              <a:latin typeface="Times New Roman" panose="02020603050405020304" pitchFamily="18" charset="0"/>
              <a:cs typeface="Times New Roman" panose="02020603050405020304" pitchFamily="18" charset="0"/>
            </a:endParaRPr>
          </a:p>
          <a:p>
            <a:pPr>
              <a:buFontTx/>
              <a:buAutoNum type="arabicParenR" startAt="2"/>
            </a:pPr>
            <a:r>
              <a:rPr kumimoji="0" lang="ru-RU" sz="1800">
                <a:latin typeface="Times New Roman" panose="02020603050405020304" pitchFamily="18" charset="0"/>
                <a:cs typeface="Times New Roman" panose="02020603050405020304" pitchFamily="18" charset="0"/>
              </a:rPr>
              <a:t>Информация о ценах ТРУ, содержащаяся в рекламе, каталогах, описаниях товаров и в других предложениях, обращенных к неопределенному кругу лиц, признаваемых публичными офертами;</a:t>
            </a:r>
          </a:p>
          <a:p>
            <a:endParaRPr kumimoji="0" lang="ru-RU" sz="1800">
              <a:latin typeface="Times New Roman" panose="02020603050405020304" pitchFamily="18" charset="0"/>
              <a:cs typeface="Times New Roman" panose="02020603050405020304" pitchFamily="18" charset="0"/>
            </a:endParaRPr>
          </a:p>
          <a:p>
            <a:pPr>
              <a:buFont typeface="Wingdings 3" panose="05040102010807070707" pitchFamily="18" charset="2"/>
              <a:buNone/>
            </a:pPr>
            <a:r>
              <a:rPr kumimoji="0" lang="ru-RU" sz="1800">
                <a:latin typeface="Times New Roman" panose="02020603050405020304" pitchFamily="18" charset="0"/>
                <a:cs typeface="Times New Roman" panose="02020603050405020304" pitchFamily="18" charset="0"/>
              </a:rPr>
              <a:t>3) Данные государственной статистической отчетности о ценах ТРУ;</a:t>
            </a:r>
          </a:p>
          <a:p>
            <a:pPr>
              <a:buFont typeface="Wingdings 3" panose="05040102010807070707" pitchFamily="18" charset="2"/>
              <a:buNone/>
            </a:pPr>
            <a:endParaRPr kumimoji="0" lang="ru-RU" sz="1800">
              <a:latin typeface="Times New Roman" panose="02020603050405020304" pitchFamily="18" charset="0"/>
              <a:cs typeface="Times New Roman" panose="02020603050405020304" pitchFamily="18" charset="0"/>
            </a:endParaRPr>
          </a:p>
          <a:p>
            <a:pPr>
              <a:buFont typeface="Wingdings 3" panose="05040102010807070707" pitchFamily="18" charset="2"/>
              <a:buNone/>
            </a:pPr>
            <a:r>
              <a:rPr kumimoji="0" lang="ru-RU" sz="1800">
                <a:latin typeface="Times New Roman" panose="02020603050405020304" pitchFamily="18" charset="0"/>
                <a:cs typeface="Times New Roman" panose="02020603050405020304" pitchFamily="18" charset="0"/>
              </a:rPr>
              <a:t>4) Информация о ценах ТРУ, содержащаяся в официальных источниках информации уполномоченных государственных органов и муниципальных органов или иных общедоступных изданиях;</a:t>
            </a:r>
          </a:p>
          <a:p>
            <a:pPr>
              <a:buFont typeface="Wingdings 3" panose="05040102010807070707" pitchFamily="18" charset="2"/>
              <a:buNone/>
            </a:pPr>
            <a:endParaRPr kumimoji="0" lang="ru-RU" sz="1800">
              <a:latin typeface="Times New Roman" panose="02020603050405020304" pitchFamily="18" charset="0"/>
              <a:cs typeface="Times New Roman" panose="02020603050405020304" pitchFamily="18" charset="0"/>
            </a:endParaRPr>
          </a:p>
          <a:p>
            <a:pPr>
              <a:buFont typeface="Wingdings 3" panose="05040102010807070707" pitchFamily="18" charset="2"/>
              <a:buNone/>
            </a:pPr>
            <a:r>
              <a:rPr kumimoji="0" lang="ru-RU" sz="1800">
                <a:latin typeface="Times New Roman" panose="02020603050405020304" pitchFamily="18" charset="0"/>
                <a:cs typeface="Times New Roman" panose="02020603050405020304" pitchFamily="18" charset="0"/>
              </a:rPr>
              <a:t>5) Информация о рыночной стоимости объектов оценки, определенной в соответствии с законодательством, регулирующим оценочную деятельность в РФ;</a:t>
            </a:r>
          </a:p>
          <a:p>
            <a:pPr>
              <a:buFont typeface="Wingdings 3" panose="05040102010807070707" pitchFamily="18" charset="2"/>
              <a:buChar char=""/>
            </a:pPr>
            <a:endParaRPr kumimoji="0" lang="ru-RU" sz="1800">
              <a:latin typeface="Times New Roman" panose="02020603050405020304" pitchFamily="18" charset="0"/>
              <a:cs typeface="Times New Roman" panose="02020603050405020304" pitchFamily="18" charset="0"/>
            </a:endParaRPr>
          </a:p>
          <a:p>
            <a:r>
              <a:rPr kumimoji="0" lang="ru-RU" sz="1800">
                <a:latin typeface="Times New Roman" panose="02020603050405020304" pitchFamily="18" charset="0"/>
                <a:cs typeface="Times New Roman" panose="02020603050405020304" pitchFamily="18" charset="0"/>
              </a:rPr>
              <a:t>6) Информация информационно-ценовых агентств, общедоступные результаты изучения рынка, а также изучения рынка, проведенного по инициативе заказчика.</a:t>
            </a:r>
          </a:p>
        </p:txBody>
      </p:sp>
      <p:sp>
        <p:nvSpPr>
          <p:cNvPr id="69635" name="Заголовок 1"/>
          <p:cNvSpPr>
            <a:spLocks/>
          </p:cNvSpPr>
          <p:nvPr/>
        </p:nvSpPr>
        <p:spPr bwMode="auto">
          <a:xfrm>
            <a:off x="468313" y="333375"/>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lgn="ctr"/>
            <a:r>
              <a:rPr kumimoji="0" lang="ru-RU" sz="1800" b="1">
                <a:solidFill>
                  <a:srgbClr val="C00000"/>
                </a:solidFill>
                <a:latin typeface="Times New Roman" panose="02020603050405020304" pitchFamily="18" charset="0"/>
                <a:cs typeface="Times New Roman" panose="02020603050405020304" pitchFamily="18" charset="0"/>
              </a:rPr>
              <a:t>ОБЩЕДОСТУПНЫЕ ИСТОЧНИКИ ИНФОРМАЦИИ О ЦЕНАХ </a:t>
            </a:r>
            <a:br>
              <a:rPr kumimoji="0" lang="ru-RU" sz="1800" b="1">
                <a:solidFill>
                  <a:srgbClr val="C00000"/>
                </a:solidFill>
                <a:latin typeface="Times New Roman" panose="02020603050405020304" pitchFamily="18" charset="0"/>
                <a:cs typeface="Times New Roman" panose="02020603050405020304" pitchFamily="18" charset="0"/>
              </a:rPr>
            </a:br>
            <a:r>
              <a:rPr kumimoji="0" lang="ru-RU" sz="1800" b="1">
                <a:solidFill>
                  <a:srgbClr val="C00000"/>
                </a:solidFill>
                <a:latin typeface="Times New Roman" panose="02020603050405020304" pitchFamily="18" charset="0"/>
                <a:cs typeface="Times New Roman" panose="02020603050405020304" pitchFamily="18" charset="0"/>
              </a:rPr>
              <a:t>ТОВАРОВ, РАБОТ, УСЛУГ</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ru-RU" altLang="ru-RU" sz="2000" smtClean="0"/>
              <a:t>Особенности размещения заказа путем запроса котировок в целях оказания гуманитарной помощи либо последствий</a:t>
            </a:r>
            <a:r>
              <a:rPr lang="ru-RU" altLang="ru-RU" sz="3800" smtClean="0"/>
              <a:t> </a:t>
            </a:r>
            <a:r>
              <a:rPr lang="ru-RU" altLang="ru-RU" sz="2400" smtClean="0"/>
              <a:t>ЧС</a:t>
            </a:r>
          </a:p>
        </p:txBody>
      </p:sp>
      <p:sp>
        <p:nvSpPr>
          <p:cNvPr id="26627" name="Rectangle 3"/>
          <p:cNvSpPr>
            <a:spLocks noGrp="1" noChangeArrowheads="1"/>
          </p:cNvSpPr>
          <p:nvPr>
            <p:ph type="body" idx="1"/>
          </p:nvPr>
        </p:nvSpPr>
        <p:spPr/>
        <p:txBody>
          <a:bodyPr/>
          <a:lstStyle/>
          <a:p>
            <a:pPr eaLnBrk="1" hangingPunct="1">
              <a:lnSpc>
                <a:spcPct val="90000"/>
              </a:lnSpc>
            </a:pPr>
            <a:r>
              <a:rPr lang="ru-RU" altLang="ru-RU" sz="2400" smtClean="0">
                <a:latin typeface="Times New Roman" pitchFamily="18" charset="0"/>
                <a:cs typeface="Times New Roman" pitchFamily="18" charset="0"/>
              </a:rPr>
              <a:t>Не позднее чем за двадцать дней до даты истечения срока подачи заявок на участие в предварительном отборе заказчик размещает в единой информационной системе извещение о проведении предварительного отбора</a:t>
            </a:r>
            <a:r>
              <a:rPr lang="ru-RU" altLang="ru-RU" sz="2800" smtClean="0"/>
              <a:t>. </a:t>
            </a:r>
          </a:p>
        </p:txBody>
      </p:sp>
    </p:spTree>
    <p:extLst>
      <p:ext uri="{BB962C8B-B14F-4D97-AF65-F5344CB8AC3E}">
        <p14:creationId xmlns:p14="http://schemas.microsoft.com/office/powerpoint/2010/main" val="10974173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ru-RU" altLang="ru-RU" sz="2000" smtClean="0"/>
              <a:t>Особенности размещения заказа путем запроса котировок в целях оказания гуманитарной помощи либо последствий</a:t>
            </a:r>
            <a:r>
              <a:rPr lang="ru-RU" altLang="ru-RU" sz="3800" smtClean="0"/>
              <a:t> </a:t>
            </a:r>
            <a:r>
              <a:rPr lang="ru-RU" altLang="ru-RU" sz="2400" smtClean="0"/>
              <a:t>ЧС</a:t>
            </a:r>
          </a:p>
        </p:txBody>
      </p:sp>
      <p:sp>
        <p:nvSpPr>
          <p:cNvPr id="27651" name="Rectangle 3"/>
          <p:cNvSpPr>
            <a:spLocks noGrp="1" noChangeArrowheads="1"/>
          </p:cNvSpPr>
          <p:nvPr>
            <p:ph type="body" idx="1"/>
          </p:nvPr>
        </p:nvSpPr>
        <p:spPr/>
        <p:txBody>
          <a:bodyPr/>
          <a:lstStyle/>
          <a:p>
            <a:pPr eaLnBrk="1" hangingPunct="1"/>
            <a:r>
              <a:rPr lang="ru-RU" altLang="ru-RU" sz="2400" smtClean="0">
                <a:latin typeface="Times New Roman" pitchFamily="18" charset="0"/>
                <a:cs typeface="Times New Roman" pitchFamily="18" charset="0"/>
              </a:rPr>
              <a:t>Не позднее чем за </a:t>
            </a:r>
            <a:r>
              <a:rPr lang="ru-RU" altLang="ru-RU" sz="2400" smtClean="0">
                <a:solidFill>
                  <a:srgbClr val="C00000"/>
                </a:solidFill>
                <a:latin typeface="Times New Roman" pitchFamily="18" charset="0"/>
                <a:cs typeface="Times New Roman" pitchFamily="18" charset="0"/>
              </a:rPr>
              <a:t>двадцать дней до даты </a:t>
            </a:r>
            <a:r>
              <a:rPr lang="ru-RU" altLang="ru-RU" sz="2400" smtClean="0">
                <a:latin typeface="Times New Roman" pitchFamily="18" charset="0"/>
                <a:cs typeface="Times New Roman" pitchFamily="18" charset="0"/>
              </a:rPr>
              <a:t>истечения срока подачи заявок на участие в предварительном отборе заказчик размещает в единой информационной системе извещение о проведении предварительного отбора</a:t>
            </a:r>
            <a:r>
              <a:rPr lang="ru-RU" altLang="ru-RU" sz="2800" smtClean="0"/>
              <a:t>. </a:t>
            </a:r>
          </a:p>
        </p:txBody>
      </p:sp>
    </p:spTree>
    <p:extLst>
      <p:ext uri="{BB962C8B-B14F-4D97-AF65-F5344CB8AC3E}">
        <p14:creationId xmlns:p14="http://schemas.microsoft.com/office/powerpoint/2010/main" val="20254887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195263" y="0"/>
            <a:ext cx="8015287" cy="1484313"/>
          </a:xfrm>
        </p:spPr>
        <p:txBody>
          <a:bodyPr/>
          <a:lstStyle/>
          <a:p>
            <a:r>
              <a:rPr lang="ru-RU" altLang="ru-RU" sz="2400" smtClean="0">
                <a:latin typeface="Times New Roman" pitchFamily="18" charset="0"/>
                <a:cs typeface="Times New Roman" pitchFamily="18" charset="0"/>
              </a:rPr>
              <a:t>Особенности размещения заказа путем запроса котировок в целях оказания гуманитарной помощи либо последствий ЧС</a:t>
            </a:r>
          </a:p>
        </p:txBody>
      </p:sp>
      <p:sp>
        <p:nvSpPr>
          <p:cNvPr id="28675" name="Содержимое 2"/>
          <p:cNvSpPr>
            <a:spLocks noGrp="1"/>
          </p:cNvSpPr>
          <p:nvPr>
            <p:ph idx="1"/>
          </p:nvPr>
        </p:nvSpPr>
        <p:spPr/>
        <p:txBody>
          <a:bodyPr/>
          <a:lstStyle/>
          <a:p>
            <a:r>
              <a:rPr lang="ru-RU" altLang="ru-RU" sz="2000" smtClean="0">
                <a:latin typeface="Times New Roman" pitchFamily="18" charset="0"/>
                <a:cs typeface="Times New Roman" pitchFamily="18" charset="0"/>
              </a:rPr>
              <a:t>Закупка путем проведения запроса котировок в целях оказания гуманитарной помощи либо ликвидации последствий чрезвычайной ситуации природного или техногенного характера осуществляется без ограничения цены контракта.</a:t>
            </a:r>
          </a:p>
          <a:p>
            <a:r>
              <a:rPr lang="ru-RU" altLang="ru-RU" sz="2000" smtClean="0">
                <a:latin typeface="Times New Roman" pitchFamily="18" charset="0"/>
                <a:cs typeface="Times New Roman" pitchFamily="18" charset="0"/>
              </a:rPr>
              <a:t>В запросе о предоставлении котировок указываются необходимые для оказания гуманитарной помощи либо ликвидации последствий чрезвычайной ситуации природного или техногенного характера количество товара, объем работы или услуги. В запросе о предоставлении котировок </a:t>
            </a:r>
            <a:r>
              <a:rPr lang="ru-RU" altLang="ru-RU" sz="2000" smtClean="0">
                <a:solidFill>
                  <a:srgbClr val="C00000"/>
                </a:solidFill>
                <a:latin typeface="Times New Roman" pitchFamily="18" charset="0"/>
                <a:cs typeface="Times New Roman" pitchFamily="18" charset="0"/>
              </a:rPr>
              <a:t>не указывается начальная (максимальная) цена контракта. </a:t>
            </a:r>
            <a:r>
              <a:rPr lang="ru-RU" altLang="ru-RU" sz="2000" smtClean="0">
                <a:latin typeface="Times New Roman" pitchFamily="18" charset="0"/>
                <a:cs typeface="Times New Roman" pitchFamily="18" charset="0"/>
              </a:rPr>
              <a:t>В заявке на участие в запросе котировок участник закупки указывает количество товара, объем работы или услуги, поставку, выполнение или оказание которых он может осуществить в срок, установленный запросом о предоставлении котировок.</a:t>
            </a:r>
          </a:p>
          <a:p>
            <a:endParaRPr lang="ru-RU" altLang="ru-RU" sz="2000" smtClean="0">
              <a:latin typeface="Times New Roman" pitchFamily="18" charset="0"/>
              <a:cs typeface="Times New Roman" pitchFamily="18" charset="0"/>
            </a:endParaRPr>
          </a:p>
        </p:txBody>
      </p:sp>
    </p:spTree>
    <p:extLst>
      <p:ext uri="{BB962C8B-B14F-4D97-AF65-F5344CB8AC3E}">
        <p14:creationId xmlns:p14="http://schemas.microsoft.com/office/powerpoint/2010/main" val="2474929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normAutofit fontScale="90000"/>
          </a:bodyPr>
          <a:lstStyle/>
          <a:p>
            <a:r>
              <a:rPr lang="ru-RU" altLang="ru-RU" sz="3200" smtClean="0">
                <a:latin typeface="Times New Roman" pitchFamily="18" charset="0"/>
                <a:cs typeface="Times New Roman" pitchFamily="18" charset="0"/>
              </a:rPr>
              <a:t>Несостоявшийся запрос котировок </a:t>
            </a:r>
            <a:br>
              <a:rPr lang="ru-RU" altLang="ru-RU" sz="3200" smtClean="0">
                <a:latin typeface="Times New Roman" pitchFamily="18" charset="0"/>
                <a:cs typeface="Times New Roman" pitchFamily="18" charset="0"/>
              </a:rPr>
            </a:br>
            <a:r>
              <a:rPr lang="ru-RU" altLang="ru-RU" sz="3200" smtClean="0">
                <a:latin typeface="Times New Roman" pitchFamily="18" charset="0"/>
                <a:cs typeface="Times New Roman" pitchFamily="18" charset="0"/>
              </a:rPr>
              <a:t>(ч.7 ст.82</a:t>
            </a:r>
            <a:r>
              <a:rPr lang="ru-RU" altLang="ru-RU" smtClean="0">
                <a:latin typeface="Times New Roman" pitchFamily="18" charset="0"/>
                <a:cs typeface="Times New Roman" pitchFamily="18" charset="0"/>
              </a:rPr>
              <a:t>)</a:t>
            </a:r>
          </a:p>
        </p:txBody>
      </p:sp>
      <p:sp>
        <p:nvSpPr>
          <p:cNvPr id="29699" name="Содержимое 2"/>
          <p:cNvSpPr>
            <a:spLocks noGrp="1"/>
          </p:cNvSpPr>
          <p:nvPr>
            <p:ph idx="1"/>
          </p:nvPr>
        </p:nvSpPr>
        <p:spPr/>
        <p:txBody>
          <a:bodyPr/>
          <a:lstStyle/>
          <a:p>
            <a:r>
              <a:rPr lang="ru-RU" altLang="ru-RU" sz="2800" smtClean="0">
                <a:latin typeface="Times New Roman" pitchFamily="18" charset="0"/>
                <a:cs typeface="Times New Roman" pitchFamily="18" charset="0"/>
              </a:rPr>
              <a:t>В случае, если в срок, указанный в запросе о предоставлении котировок, подана только одна заявка на участие в запросе котировок или не подано ни одной заявки на участие в запросе котировок, запрос котировок признается несостоявшимся и заказчик вправе осуществить закупку товара, работы или услуги у единственного поставщика (подрядчика, исполнителя) в соответствии со ст.93 настоящего ФЗ</a:t>
            </a:r>
          </a:p>
        </p:txBody>
      </p:sp>
    </p:spTree>
    <p:extLst>
      <p:ext uri="{BB962C8B-B14F-4D97-AF65-F5344CB8AC3E}">
        <p14:creationId xmlns:p14="http://schemas.microsoft.com/office/powerpoint/2010/main" val="32677633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r>
              <a:rPr lang="ru-RU" altLang="ru-RU" smtClean="0"/>
              <a:t>Рассмотрение и оценка заявок</a:t>
            </a:r>
          </a:p>
        </p:txBody>
      </p:sp>
      <p:sp>
        <p:nvSpPr>
          <p:cNvPr id="30723" name="Содержимое 2"/>
          <p:cNvSpPr>
            <a:spLocks noGrp="1"/>
          </p:cNvSpPr>
          <p:nvPr>
            <p:ph idx="1"/>
          </p:nvPr>
        </p:nvSpPr>
        <p:spPr>
          <a:xfrm>
            <a:off x="609600" y="1412875"/>
            <a:ext cx="7924800" cy="4606925"/>
          </a:xfrm>
        </p:spPr>
        <p:txBody>
          <a:bodyPr/>
          <a:lstStyle/>
          <a:p>
            <a:pPr>
              <a:buFont typeface="Wingdings" charset="2"/>
              <a:buNone/>
            </a:pPr>
            <a:r>
              <a:rPr lang="ru-RU" altLang="ru-RU" sz="2400" smtClean="0">
                <a:latin typeface="Times New Roman" pitchFamily="18" charset="0"/>
                <a:cs typeface="Times New Roman" pitchFamily="18" charset="0"/>
              </a:rPr>
              <a:t>На основании результатов рассмотрения и оценки заявок на участие в запросе котировок комиссия присваивает порядковый номер каждой заявке  по мере увеличения предложенной в таких заявках цены контракта. </a:t>
            </a:r>
          </a:p>
          <a:p>
            <a:r>
              <a:rPr lang="ru-RU" altLang="ru-RU" sz="2400" smtClean="0">
                <a:latin typeface="Times New Roman" pitchFamily="18" charset="0"/>
                <a:cs typeface="Times New Roman" pitchFamily="18" charset="0"/>
              </a:rPr>
              <a:t>При этом порядковые номера начинают присваивать заявкам, в которых предусмотрено не менее чем 30% количества ТРУ, указанных в извещении о проведении З.К.</a:t>
            </a:r>
          </a:p>
          <a:p>
            <a:r>
              <a:rPr lang="ru-RU" altLang="ru-RU" sz="2400" smtClean="0">
                <a:latin typeface="Times New Roman" pitchFamily="18" charset="0"/>
                <a:cs typeface="Times New Roman" pitchFamily="18" charset="0"/>
              </a:rPr>
              <a:t> </a:t>
            </a:r>
            <a:r>
              <a:rPr lang="ru-RU" altLang="ru-RU" sz="2400" smtClean="0">
                <a:solidFill>
                  <a:srgbClr val="C00000"/>
                </a:solidFill>
                <a:latin typeface="Times New Roman" pitchFamily="18" charset="0"/>
                <a:cs typeface="Times New Roman" pitchFamily="18" charset="0"/>
              </a:rPr>
              <a:t>Первый номер</a:t>
            </a:r>
            <a:r>
              <a:rPr lang="ru-RU" altLang="ru-RU" sz="2400" smtClean="0">
                <a:latin typeface="Times New Roman" pitchFamily="18" charset="0"/>
                <a:cs typeface="Times New Roman" pitchFamily="18" charset="0"/>
              </a:rPr>
              <a:t> присваивается заявке на участие в запросе котировок, в которой предусмотрено не менее чем 30% ТРУ, указанных в извещении о проведении запроса котировок , и предложена наиболее низкая цена контракта. </a:t>
            </a:r>
          </a:p>
        </p:txBody>
      </p:sp>
    </p:spTree>
    <p:extLst>
      <p:ext uri="{BB962C8B-B14F-4D97-AF65-F5344CB8AC3E}">
        <p14:creationId xmlns:p14="http://schemas.microsoft.com/office/powerpoint/2010/main" val="26019218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r>
              <a:rPr lang="ru-RU" altLang="ru-RU" sz="3600" smtClean="0">
                <a:latin typeface="Times New Roman" pitchFamily="18" charset="0"/>
                <a:cs typeface="Times New Roman" pitchFamily="18" charset="0"/>
              </a:rPr>
              <a:t>Результаты запроса котировок</a:t>
            </a:r>
          </a:p>
        </p:txBody>
      </p:sp>
      <p:sp>
        <p:nvSpPr>
          <p:cNvPr id="31747" name="Содержимое 2"/>
          <p:cNvSpPr>
            <a:spLocks noGrp="1"/>
          </p:cNvSpPr>
          <p:nvPr>
            <p:ph idx="1"/>
          </p:nvPr>
        </p:nvSpPr>
        <p:spPr/>
        <p:txBody>
          <a:bodyPr/>
          <a:lstStyle/>
          <a:p>
            <a:r>
              <a:rPr lang="ru-RU" altLang="ru-RU" sz="2000" smtClean="0">
                <a:latin typeface="Times New Roman" pitchFamily="18" charset="0"/>
                <a:cs typeface="Times New Roman" pitchFamily="18" charset="0"/>
              </a:rPr>
              <a:t>Результаты рассмотрения и оценки заявок на участие в запросе котировок оформляются протоколом, который подписывается членами котировочной комиссии в день рассмотрения и оценки заявок на участие в запросе котировок и размещается в единой информационной системе. </a:t>
            </a:r>
          </a:p>
          <a:p>
            <a:r>
              <a:rPr lang="ru-RU" altLang="ru-RU" sz="2000" smtClean="0">
                <a:latin typeface="Times New Roman" pitchFamily="18" charset="0"/>
                <a:cs typeface="Times New Roman" pitchFamily="18" charset="0"/>
              </a:rPr>
              <a:t>В течение трех дней с даты подписания указанного протокола заказчик обязан направить в письменной форме или в форме электронного документа победителю запроса котировок и другим участникам запроса котировок уведомления о результатах рассмотрения и оценки заявок на участие в запросе котировок. </a:t>
            </a:r>
            <a:r>
              <a:rPr lang="ru-RU" altLang="ru-RU" sz="2000" smtClean="0">
                <a:solidFill>
                  <a:srgbClr val="C00000"/>
                </a:solidFill>
                <a:latin typeface="Times New Roman" pitchFamily="18" charset="0"/>
                <a:cs typeface="Times New Roman" pitchFamily="18" charset="0"/>
              </a:rPr>
              <a:t>Победителем запроса котировок признается участник запроса котировок, заявке на участие в запросе котировок которого присвоен первый номер.</a:t>
            </a:r>
          </a:p>
          <a:p>
            <a:endParaRPr lang="ru-RU" altLang="ru-RU" sz="2000" smtClean="0">
              <a:latin typeface="Times New Roman" pitchFamily="18" charset="0"/>
              <a:cs typeface="Times New Roman" pitchFamily="18" charset="0"/>
            </a:endParaRPr>
          </a:p>
        </p:txBody>
      </p:sp>
    </p:spTree>
    <p:extLst>
      <p:ext uri="{BB962C8B-B14F-4D97-AF65-F5344CB8AC3E}">
        <p14:creationId xmlns:p14="http://schemas.microsoft.com/office/powerpoint/2010/main" val="122104343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ru-RU" altLang="ru-RU" sz="2000" smtClean="0"/>
              <a:t>Особенности размещения заказа путем запроса котировок в целях оказания гуманитарной помощи либо последствий</a:t>
            </a:r>
            <a:r>
              <a:rPr lang="ru-RU" altLang="ru-RU" sz="3800" smtClean="0"/>
              <a:t> </a:t>
            </a:r>
            <a:r>
              <a:rPr lang="ru-RU" altLang="ru-RU" sz="2400" smtClean="0"/>
              <a:t>ЧС</a:t>
            </a:r>
          </a:p>
        </p:txBody>
      </p:sp>
      <p:sp>
        <p:nvSpPr>
          <p:cNvPr id="32771" name="Rectangle 3"/>
          <p:cNvSpPr>
            <a:spLocks noGrp="1" noChangeArrowheads="1"/>
          </p:cNvSpPr>
          <p:nvPr>
            <p:ph type="body" idx="1"/>
          </p:nvPr>
        </p:nvSpPr>
        <p:spPr/>
        <p:txBody>
          <a:bodyPr/>
          <a:lstStyle/>
          <a:p>
            <a:pPr eaLnBrk="1" hangingPunct="1"/>
            <a:r>
              <a:rPr lang="ru-RU" altLang="ru-RU" sz="2400" smtClean="0"/>
              <a:t>В случае, если после заключения контракта количество товаров, объем работ, услуг по такому контракту меньше количества товаров, объема работ, услуг, требуемых заказчику, заказчик вправе осуществить размещение заказа на поставки недостающей части товаров, объема работ, услуг у единственного поставщика.</a:t>
            </a:r>
          </a:p>
        </p:txBody>
      </p:sp>
    </p:spTree>
    <p:extLst>
      <p:ext uri="{BB962C8B-B14F-4D97-AF65-F5344CB8AC3E}">
        <p14:creationId xmlns:p14="http://schemas.microsoft.com/office/powerpoint/2010/main" val="16001283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eaLnBrk="1" fontAlgn="auto" hangingPunct="1">
              <a:spcAft>
                <a:spcPts val="0"/>
              </a:spcAft>
              <a:defRPr/>
            </a:pPr>
            <a:r>
              <a:rPr lang="ru-RU" sz="3600" dirty="0" smtClean="0">
                <a:latin typeface="Times New Roman" pitchFamily="18" charset="0"/>
                <a:cs typeface="Times New Roman" pitchFamily="18" charset="0"/>
              </a:rPr>
              <a:t>Определение поставщика (подрядчика, исполнителя) путем проведения запроса предложений</a:t>
            </a:r>
            <a:endParaRPr lang="ru-RU" sz="3600" dirty="0">
              <a:latin typeface="Times New Roman" pitchFamily="18" charset="0"/>
              <a:cs typeface="Times New Roman" pitchFamily="18" charset="0"/>
            </a:endParaRPr>
          </a:p>
        </p:txBody>
      </p:sp>
      <p:sp>
        <p:nvSpPr>
          <p:cNvPr id="9219" name="Подзаголовок 2"/>
          <p:cNvSpPr>
            <a:spLocks noGrp="1"/>
          </p:cNvSpPr>
          <p:nvPr>
            <p:ph type="subTitle" idx="1"/>
          </p:nvPr>
        </p:nvSpPr>
        <p:spPr>
          <a:xfrm>
            <a:off x="685800" y="3611563"/>
            <a:ext cx="7772400" cy="1200150"/>
          </a:xfrm>
        </p:spPr>
        <p:txBody>
          <a:bodyPr/>
          <a:lstStyle/>
          <a:p>
            <a:pPr marR="0" eaLnBrk="1" hangingPunct="1"/>
            <a:r>
              <a:rPr lang="ru-RU" altLang="ru-RU" smtClean="0">
                <a:latin typeface="Times New Roman" pitchFamily="18" charset="0"/>
                <a:cs typeface="Times New Roman" pitchFamily="18" charset="0"/>
              </a:rPr>
              <a:t>Ст.83 44-ФЗ</a:t>
            </a:r>
          </a:p>
        </p:txBody>
      </p:sp>
    </p:spTree>
    <p:extLst>
      <p:ext uri="{BB962C8B-B14F-4D97-AF65-F5344CB8AC3E}">
        <p14:creationId xmlns:p14="http://schemas.microsoft.com/office/powerpoint/2010/main" val="42133572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ru-RU" dirty="0" smtClean="0">
                <a:latin typeface="Times New Roman" pitchFamily="18" charset="0"/>
                <a:cs typeface="Times New Roman" pitchFamily="18" charset="0"/>
              </a:rPr>
              <a:t>Под запросом предложений понимается способ определения поставщика (подрядчика, исполнителя), при котором информация </a:t>
            </a:r>
            <a:r>
              <a:rPr lang="ru-RU" dirty="0" smtClean="0">
                <a:solidFill>
                  <a:srgbClr val="C00000"/>
                </a:solidFill>
                <a:latin typeface="Times New Roman" pitchFamily="18" charset="0"/>
                <a:cs typeface="Times New Roman" pitchFamily="18" charset="0"/>
              </a:rPr>
              <a:t>о закупаемых для обеспечения государственных и муниципальных нужд в товаре, работе, услуге</a:t>
            </a:r>
            <a:r>
              <a:rPr lang="ru-RU" dirty="0" smtClean="0">
                <a:latin typeface="Times New Roman" pitchFamily="18" charset="0"/>
                <a:cs typeface="Times New Roman" pitchFamily="18" charset="0"/>
              </a:rPr>
              <a:t> сообщается неограниченному кругу лиц путем размещения в ЕИС извещения о проведении запроса предложений, документации о проведении запроса предложений и победителем запроса предложений признается участник закупки, направивший окончательное предложение, </a:t>
            </a:r>
            <a:r>
              <a:rPr lang="ru-RU" dirty="0" smtClean="0">
                <a:solidFill>
                  <a:srgbClr val="C00000"/>
                </a:solidFill>
                <a:latin typeface="Times New Roman" pitchFamily="18" charset="0"/>
                <a:cs typeface="Times New Roman" pitchFamily="18" charset="0"/>
              </a:rPr>
              <a:t>которое наилучшим образом соответствует установленным  заказчиком требованиям </a:t>
            </a:r>
            <a:r>
              <a:rPr lang="ru-RU" dirty="0" smtClean="0">
                <a:latin typeface="Times New Roman" pitchFamily="18" charset="0"/>
                <a:cs typeface="Times New Roman" pitchFamily="18" charset="0"/>
              </a:rPr>
              <a:t>в товаре, работе или услуге.</a:t>
            </a:r>
          </a:p>
          <a:p>
            <a:pPr marL="365760" indent="-256032" eaLnBrk="1" fontAlgn="auto" hangingPunct="1">
              <a:spcAft>
                <a:spcPts val="0"/>
              </a:spcAft>
              <a:buFont typeface="Wingdings 3"/>
              <a:buChar char=""/>
              <a:defRPr/>
            </a:pPr>
            <a:endParaRPr lang="ru-RU" dirty="0"/>
          </a:p>
        </p:txBody>
      </p:sp>
      <p:sp>
        <p:nvSpPr>
          <p:cNvPr id="3" name="Заголовок 2"/>
          <p:cNvSpPr>
            <a:spLocks noGrp="1"/>
          </p:cNvSpPr>
          <p:nvPr>
            <p:ph type="title"/>
          </p:nvPr>
        </p:nvSpPr>
        <p:spPr/>
        <p:txBody>
          <a:bodyPr/>
          <a:lstStyle/>
          <a:p>
            <a:pPr eaLnBrk="1" fontAlgn="auto" hangingPunct="1">
              <a:spcAft>
                <a:spcPts val="0"/>
              </a:spcAft>
              <a:defRPr/>
            </a:pPr>
            <a:r>
              <a:rPr lang="ru-RU" dirty="0" smtClean="0">
                <a:solidFill>
                  <a:srgbClr val="C00000"/>
                </a:solidFill>
                <a:latin typeface="Times New Roman" pitchFamily="18" charset="0"/>
                <a:cs typeface="Times New Roman" pitchFamily="18" charset="0"/>
              </a:rPr>
              <a:t>Запрос предложений (ст.83)</a:t>
            </a:r>
            <a:endParaRPr lang="ru-RU" dirty="0">
              <a:solidFill>
                <a:srgbClr val="C00000"/>
              </a:solidFill>
            </a:endParaRPr>
          </a:p>
        </p:txBody>
      </p:sp>
    </p:spTree>
    <p:extLst>
      <p:ext uri="{BB962C8B-B14F-4D97-AF65-F5344CB8AC3E}">
        <p14:creationId xmlns:p14="http://schemas.microsoft.com/office/powerpoint/2010/main" val="85901215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1"/>
          <p:cNvSpPr>
            <a:spLocks noGrp="1"/>
          </p:cNvSpPr>
          <p:nvPr>
            <p:ph idx="1"/>
          </p:nvPr>
        </p:nvSpPr>
        <p:spPr>
          <a:xfrm>
            <a:off x="457200" y="1773238"/>
            <a:ext cx="8229600" cy="4233862"/>
          </a:xfrm>
        </p:spPr>
        <p:txBody>
          <a:bodyPr/>
          <a:lstStyle/>
          <a:p>
            <a:pPr eaLnBrk="1" hangingPunct="1">
              <a:buFont typeface="Wingdings 3" pitchFamily="18" charset="2"/>
              <a:buNone/>
            </a:pPr>
            <a:r>
              <a:rPr lang="ru-RU" altLang="ru-RU" sz="2400" smtClean="0">
                <a:solidFill>
                  <a:srgbClr val="C00000"/>
                </a:solidFill>
                <a:latin typeface="Times New Roman" pitchFamily="18" charset="0"/>
                <a:cs typeface="Times New Roman" pitchFamily="18" charset="0"/>
              </a:rPr>
              <a:t>Заказчик вправе осуществлять закупку путем проведения запроса предложений в случаях:</a:t>
            </a:r>
          </a:p>
          <a:p>
            <a:pPr eaLnBrk="1" hangingPunct="1">
              <a:buFont typeface="Wingdings 3" pitchFamily="18" charset="2"/>
              <a:buNone/>
            </a:pPr>
            <a:r>
              <a:rPr lang="ru-RU" altLang="ru-RU" sz="2400" smtClean="0">
                <a:latin typeface="Times New Roman" pitchFamily="18" charset="0"/>
                <a:cs typeface="Times New Roman" pitchFamily="18" charset="0"/>
              </a:rPr>
              <a:t>2) заключения контракта на поставки спортивного инвентаря и оборудования, спортивной экипировки, необходимых для подготовки спортивных сборных команд РФ по олимпийским и паралимпийским видам спорта, а также для участия спортивных сборных команд РФ в Олимпийских играх и Паралимпийских играх;</a:t>
            </a:r>
          </a:p>
          <a:p>
            <a:pPr eaLnBrk="1" hangingPunct="1">
              <a:buFont typeface="Wingdings 3" pitchFamily="18" charset="2"/>
              <a:buNone/>
            </a:pPr>
            <a:r>
              <a:rPr lang="ru-RU" altLang="ru-RU" sz="2400" smtClean="0">
                <a:latin typeface="Times New Roman" pitchFamily="18" charset="0"/>
                <a:cs typeface="Times New Roman" pitchFamily="18" charset="0"/>
              </a:rPr>
              <a:t>3) заключения федеральным органом исполнительной власти в соответствии с установленными Правительством РФ правилами контракта с иностранной организацией на лечение гражданина РФ за пределами территории РФ;</a:t>
            </a:r>
          </a:p>
        </p:txBody>
      </p:sp>
      <p:sp>
        <p:nvSpPr>
          <p:cNvPr id="3" name="Заголовок 2"/>
          <p:cNvSpPr>
            <a:spLocks noGrp="1"/>
          </p:cNvSpPr>
          <p:nvPr>
            <p:ph type="title"/>
          </p:nvPr>
        </p:nvSpPr>
        <p:spPr>
          <a:xfrm>
            <a:off x="467544" y="332656"/>
            <a:ext cx="8229600" cy="1143000"/>
          </a:xfrm>
        </p:spPr>
        <p:txBody>
          <a:bodyPr/>
          <a:lstStyle/>
          <a:p>
            <a:pPr eaLnBrk="1" fontAlgn="auto" hangingPunct="1">
              <a:spcAft>
                <a:spcPts val="0"/>
              </a:spcAft>
              <a:defRPr/>
            </a:pPr>
            <a:r>
              <a:rPr lang="ru-RU" dirty="0" smtClean="0">
                <a:solidFill>
                  <a:schemeClr val="tx1"/>
                </a:solidFill>
                <a:latin typeface="Times New Roman" pitchFamily="18" charset="0"/>
                <a:cs typeface="Times New Roman" pitchFamily="18" charset="0"/>
              </a:rPr>
              <a:t>Запрос предложений (ст.83)</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26606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lIns="82945" tIns="41473" rIns="82945" bIns="41473">
            <a:normAutofit fontScale="90000"/>
            <a:scene3d>
              <a:camera prst="orthographicFront"/>
              <a:lightRig rig="soft" dir="t"/>
            </a:scene3d>
          </a:bodyPr>
          <a:lstStyle/>
          <a:p>
            <a:pPr defTabSz="457153" eaLnBrk="1" fontAlgn="auto" hangingPunct="1">
              <a:spcAft>
                <a:spcPts val="0"/>
              </a:spcAft>
              <a:defRPr/>
            </a:pPr>
            <a:r>
              <a:rPr lang="ru-RU" altLang="ru-RU" sz="4000" dirty="0">
                <a:solidFill>
                  <a:srgbClr val="C00000"/>
                </a:solidFill>
                <a:latin typeface="Times New Roman" pitchFamily="18" charset="0"/>
                <a:ea typeface="+mj-ea"/>
                <a:cs typeface="Times New Roman" pitchFamily="18" charset="0"/>
              </a:rPr>
              <a:t>Преимущества </a:t>
            </a:r>
            <a:r>
              <a:rPr lang="ru-RU" altLang="ru-RU" sz="4000" dirty="0" smtClean="0">
                <a:solidFill>
                  <a:srgbClr val="C00000"/>
                </a:solidFill>
                <a:latin typeface="Times New Roman" pitchFamily="18" charset="0"/>
                <a:ea typeface="+mj-ea"/>
                <a:cs typeface="Times New Roman" pitchFamily="18" charset="0"/>
              </a:rPr>
              <a:t>участникам </a:t>
            </a:r>
            <a:r>
              <a:rPr lang="ru-RU" altLang="ru-RU" sz="4000" dirty="0">
                <a:solidFill>
                  <a:srgbClr val="C00000"/>
                </a:solidFill>
                <a:latin typeface="Times New Roman" pitchFamily="18" charset="0"/>
                <a:ea typeface="+mj-ea"/>
                <a:cs typeface="Times New Roman" pitchFamily="18" charset="0"/>
              </a:rPr>
              <a:t>закупки</a:t>
            </a:r>
            <a:r>
              <a:rPr lang="ru-RU" altLang="ru-RU" dirty="0">
                <a:solidFill>
                  <a:schemeClr val="tx1">
                    <a:lumMod val="85000"/>
                    <a:lumOff val="15000"/>
                  </a:schemeClr>
                </a:solidFill>
                <a:ea typeface="+mj-ea"/>
                <a:cs typeface="+mj-cs"/>
              </a:rPr>
              <a:t/>
            </a:r>
            <a:br>
              <a:rPr lang="ru-RU" altLang="ru-RU" dirty="0">
                <a:solidFill>
                  <a:schemeClr val="tx1">
                    <a:lumMod val="85000"/>
                    <a:lumOff val="15000"/>
                  </a:schemeClr>
                </a:solidFill>
                <a:ea typeface="+mj-ea"/>
                <a:cs typeface="+mj-cs"/>
              </a:rPr>
            </a:br>
            <a:endParaRPr lang="ru-RU" altLang="ru-RU" dirty="0">
              <a:solidFill>
                <a:schemeClr val="tx1">
                  <a:lumMod val="85000"/>
                  <a:lumOff val="15000"/>
                </a:schemeClr>
              </a:solidFill>
              <a:ea typeface="+mj-ea"/>
              <a:cs typeface="+mj-cs"/>
            </a:endParaRPr>
          </a:p>
        </p:txBody>
      </p:sp>
      <p:pic>
        <p:nvPicPr>
          <p:cNvPr id="7987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04900" y="1304275"/>
            <a:ext cx="6873875" cy="806450"/>
          </a:xfrm>
        </p:spPr>
      </p:pic>
      <p:pic>
        <p:nvPicPr>
          <p:cNvPr id="798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238" y="2417943"/>
            <a:ext cx="68754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119" y="3501008"/>
            <a:ext cx="68627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Скругленный прямоугольник 8"/>
          <p:cNvSpPr>
            <a:spLocks noChangeArrowheads="1"/>
          </p:cNvSpPr>
          <p:nvPr/>
        </p:nvSpPr>
        <p:spPr bwMode="auto">
          <a:xfrm>
            <a:off x="1020238" y="1304275"/>
            <a:ext cx="6873875" cy="849313"/>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63500" dist="20000" dir="5400000" rotWithShape="0">
              <a:srgbClr val="000000">
                <a:alpha val="37999"/>
              </a:srgbClr>
            </a:outerShdw>
          </a:effectLst>
        </p:spPr>
        <p:txBody>
          <a:bodyPr lIns="82945" tIns="41473" rIns="82945" bIns="41473" anchor="ctr"/>
          <a:lstStyle>
            <a:lvl1pPr defTabSz="866775">
              <a:defRPr kumimoji="1" sz="2400">
                <a:solidFill>
                  <a:schemeClr val="tx1"/>
                </a:solidFill>
                <a:latin typeface="Arial" panose="020B0604020202020204" pitchFamily="34" charset="0"/>
                <a:cs typeface="Arial" panose="020B0604020202020204" pitchFamily="34" charset="0"/>
              </a:defRPr>
            </a:lvl1pPr>
            <a:lvl2pPr marL="742950" indent="-285750" defTabSz="866775">
              <a:defRPr kumimoji="1" sz="2400">
                <a:solidFill>
                  <a:schemeClr val="tx1"/>
                </a:solidFill>
                <a:latin typeface="Arial" panose="020B0604020202020204" pitchFamily="34" charset="0"/>
                <a:cs typeface="Arial" panose="020B0604020202020204" pitchFamily="34" charset="0"/>
              </a:defRPr>
            </a:lvl2pPr>
            <a:lvl3pPr marL="1143000" indent="-228600" defTabSz="866775">
              <a:defRPr kumimoji="1" sz="2400">
                <a:solidFill>
                  <a:schemeClr val="tx1"/>
                </a:solidFill>
                <a:latin typeface="Arial" panose="020B0604020202020204" pitchFamily="34" charset="0"/>
                <a:cs typeface="Arial" panose="020B0604020202020204" pitchFamily="34" charset="0"/>
              </a:defRPr>
            </a:lvl3pPr>
            <a:lvl4pPr marL="1600200" indent="-228600" defTabSz="866775">
              <a:defRPr kumimoji="1" sz="2400">
                <a:solidFill>
                  <a:schemeClr val="tx1"/>
                </a:solidFill>
                <a:latin typeface="Arial" panose="020B0604020202020204" pitchFamily="34" charset="0"/>
                <a:cs typeface="Arial" panose="020B0604020202020204" pitchFamily="34" charset="0"/>
              </a:defRPr>
            </a:lvl4pPr>
            <a:lvl5pPr marL="2057400" indent="-228600" defTabSz="866775">
              <a:defRPr kumimoji="1" sz="2400">
                <a:solidFill>
                  <a:schemeClr val="tx1"/>
                </a:solidFill>
                <a:latin typeface="Arial" panose="020B0604020202020204" pitchFamily="34" charset="0"/>
                <a:cs typeface="Arial" panose="020B0604020202020204" pitchFamily="34" charset="0"/>
              </a:defRPr>
            </a:lvl5pPr>
            <a:lvl6pPr marL="2514600" indent="-228600" defTabSz="866775"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defTabSz="866775"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defTabSz="866775"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defTabSz="866775"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spcAft>
                <a:spcPts val="550"/>
              </a:spcAft>
            </a:pPr>
            <a:r>
              <a:rPr kumimoji="0" lang="ru-RU" sz="2000" b="1" dirty="0">
                <a:solidFill>
                  <a:srgbClr val="00153E"/>
                </a:solidFill>
                <a:latin typeface="Times New Roman" panose="02020603050405020304" pitchFamily="18" charset="0"/>
                <a:cs typeface="Times New Roman" panose="02020603050405020304" pitchFamily="18" charset="0"/>
              </a:rPr>
              <a:t>Учреждениям и предприятиям уголовно-исполнительной системы</a:t>
            </a:r>
          </a:p>
        </p:txBody>
      </p:sp>
      <p:sp>
        <p:nvSpPr>
          <p:cNvPr id="12" name="Скругленный прямоугольник 11"/>
          <p:cNvSpPr>
            <a:spLocks noChangeArrowheads="1"/>
          </p:cNvSpPr>
          <p:nvPr/>
        </p:nvSpPr>
        <p:spPr bwMode="auto">
          <a:xfrm>
            <a:off x="1077119" y="4509120"/>
            <a:ext cx="6810375" cy="1223963"/>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63500" dist="20000" dir="5400000" rotWithShape="0">
              <a:srgbClr val="000000">
                <a:alpha val="37999"/>
              </a:srgbClr>
            </a:outerShdw>
          </a:effectLst>
        </p:spPr>
        <p:txBody>
          <a:bodyPr lIns="82945" tIns="41473" rIns="82945" bIns="41473" anchor="ctr"/>
          <a:lstStyle>
            <a:lvl1pPr defTabSz="866775">
              <a:defRPr kumimoji="1" sz="2400">
                <a:solidFill>
                  <a:schemeClr val="tx1"/>
                </a:solidFill>
                <a:latin typeface="Arial" panose="020B0604020202020204" pitchFamily="34" charset="0"/>
                <a:cs typeface="Arial" panose="020B0604020202020204" pitchFamily="34" charset="0"/>
              </a:defRPr>
            </a:lvl1pPr>
            <a:lvl2pPr marL="742950" indent="-285750" defTabSz="866775">
              <a:defRPr kumimoji="1" sz="2400">
                <a:solidFill>
                  <a:schemeClr val="tx1"/>
                </a:solidFill>
                <a:latin typeface="Arial" panose="020B0604020202020204" pitchFamily="34" charset="0"/>
                <a:cs typeface="Arial" panose="020B0604020202020204" pitchFamily="34" charset="0"/>
              </a:defRPr>
            </a:lvl2pPr>
            <a:lvl3pPr marL="1143000" indent="-228600" defTabSz="866775">
              <a:defRPr kumimoji="1" sz="2400">
                <a:solidFill>
                  <a:schemeClr val="tx1"/>
                </a:solidFill>
                <a:latin typeface="Arial" panose="020B0604020202020204" pitchFamily="34" charset="0"/>
                <a:cs typeface="Arial" panose="020B0604020202020204" pitchFamily="34" charset="0"/>
              </a:defRPr>
            </a:lvl3pPr>
            <a:lvl4pPr marL="1600200" indent="-228600" defTabSz="866775">
              <a:defRPr kumimoji="1" sz="2400">
                <a:solidFill>
                  <a:schemeClr val="tx1"/>
                </a:solidFill>
                <a:latin typeface="Arial" panose="020B0604020202020204" pitchFamily="34" charset="0"/>
                <a:cs typeface="Arial" panose="020B0604020202020204" pitchFamily="34" charset="0"/>
              </a:defRPr>
            </a:lvl4pPr>
            <a:lvl5pPr marL="2057400" indent="-228600" defTabSz="866775">
              <a:defRPr kumimoji="1" sz="2400">
                <a:solidFill>
                  <a:schemeClr val="tx1"/>
                </a:solidFill>
                <a:latin typeface="Arial" panose="020B0604020202020204" pitchFamily="34" charset="0"/>
                <a:cs typeface="Arial" panose="020B0604020202020204" pitchFamily="34" charset="0"/>
              </a:defRPr>
            </a:lvl5pPr>
            <a:lvl6pPr marL="2514600" indent="-228600" defTabSz="866775"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defTabSz="866775"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defTabSz="866775"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defTabSz="866775"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spcAft>
                <a:spcPts val="550"/>
              </a:spcAft>
            </a:pPr>
            <a:r>
              <a:rPr kumimoji="0" lang="ru-RU" sz="1800" b="1" dirty="0" smtClean="0">
                <a:solidFill>
                  <a:srgbClr val="00153E"/>
                </a:solidFill>
              </a:rPr>
              <a:t>Социально- </a:t>
            </a:r>
            <a:r>
              <a:rPr kumimoji="0" lang="ru-RU" sz="1800" b="1" dirty="0">
                <a:solidFill>
                  <a:srgbClr val="00153E"/>
                </a:solidFill>
              </a:rPr>
              <a:t>ориентированным негосударственным некоммерческим организациям</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1"/>
          <p:cNvSpPr>
            <a:spLocks noGrp="1"/>
          </p:cNvSpPr>
          <p:nvPr>
            <p:ph idx="1"/>
          </p:nvPr>
        </p:nvSpPr>
        <p:spPr/>
        <p:txBody>
          <a:bodyPr/>
          <a:lstStyle/>
          <a:p>
            <a:pPr eaLnBrk="1" hangingPunct="1">
              <a:buFont typeface="Wingdings 3" pitchFamily="18" charset="2"/>
              <a:buNone/>
            </a:pPr>
            <a:r>
              <a:rPr lang="ru-RU" altLang="ru-RU" sz="2400" smtClean="0">
                <a:latin typeface="Times New Roman" pitchFamily="18" charset="0"/>
                <a:cs typeface="Times New Roman" pitchFamily="18" charset="0"/>
              </a:rPr>
              <a:t>6) </a:t>
            </a:r>
            <a:r>
              <a:rPr lang="ru-RU" altLang="ru-RU" sz="2400" smtClean="0">
                <a:solidFill>
                  <a:srgbClr val="C00000"/>
                </a:solidFill>
                <a:latin typeface="Times New Roman" pitchFamily="18" charset="0"/>
                <a:cs typeface="Times New Roman" pitchFamily="18" charset="0"/>
              </a:rPr>
              <a:t>осуществления закупки товара, работы или услуги, являющихся предметом контракта, расторжение которого осуществлено заказчиком на основании одностороннего расторжения контракта (ч.9 ст.95). </a:t>
            </a:r>
          </a:p>
          <a:p>
            <a:pPr eaLnBrk="1" hangingPunct="1">
              <a:buFont typeface="Wingdings 3" pitchFamily="18" charset="2"/>
              <a:buNone/>
            </a:pPr>
            <a:r>
              <a:rPr lang="ru-RU" altLang="ru-RU" sz="2400" smtClean="0">
                <a:latin typeface="Times New Roman" pitchFamily="18" charset="0"/>
                <a:cs typeface="Times New Roman" pitchFamily="18" charset="0"/>
              </a:rPr>
              <a:t>7) осуществления закупок лекарственных препаратов, которые необходимы для назначения пациенту при наличии медицинских показаний (индивидуальная непереносимость, по жизненным показаниям) по решению врачебной комиссии, </a:t>
            </a:r>
          </a:p>
          <a:p>
            <a:pPr eaLnBrk="1" hangingPunct="1">
              <a:buFont typeface="Wingdings 3" pitchFamily="18" charset="2"/>
              <a:buNone/>
            </a:pPr>
            <a:endParaRPr lang="ru-RU" altLang="ru-RU" sz="2400" smtClean="0">
              <a:latin typeface="Times New Roman" pitchFamily="18" charset="0"/>
              <a:cs typeface="Times New Roman" pitchFamily="18" charset="0"/>
            </a:endParaRPr>
          </a:p>
          <a:p>
            <a:pPr eaLnBrk="1" hangingPunct="1"/>
            <a:endParaRPr lang="ru-RU" altLang="ru-RU" smtClean="0"/>
          </a:p>
        </p:txBody>
      </p:sp>
      <p:sp>
        <p:nvSpPr>
          <p:cNvPr id="3" name="Заголовок 2"/>
          <p:cNvSpPr>
            <a:spLocks noGrp="1"/>
          </p:cNvSpPr>
          <p:nvPr>
            <p:ph type="title"/>
          </p:nvPr>
        </p:nvSpPr>
        <p:spPr/>
        <p:txBody>
          <a:bodyPr/>
          <a:lstStyle/>
          <a:p>
            <a:pPr eaLnBrk="1" fontAlgn="auto" hangingPunct="1">
              <a:spcAft>
                <a:spcPts val="0"/>
              </a:spcAft>
              <a:defRPr/>
            </a:pPr>
            <a:r>
              <a:rPr lang="ru-RU" dirty="0" smtClean="0">
                <a:latin typeface="Times New Roman" pitchFamily="18" charset="0"/>
                <a:cs typeface="Times New Roman" pitchFamily="18" charset="0"/>
              </a:rPr>
              <a:t>Запрос предложений </a:t>
            </a:r>
            <a:r>
              <a:rPr lang="ru-RU" dirty="0" smtClean="0">
                <a:solidFill>
                  <a:schemeClr val="tx1"/>
                </a:solidFill>
                <a:latin typeface="Times New Roman" pitchFamily="18" charset="0"/>
                <a:cs typeface="Times New Roman" pitchFamily="18" charset="0"/>
              </a:rPr>
              <a:t>(ст.83)</a:t>
            </a:r>
            <a:endParaRPr lang="ru-RU" dirty="0"/>
          </a:p>
        </p:txBody>
      </p:sp>
    </p:spTree>
    <p:extLst>
      <p:ext uri="{BB962C8B-B14F-4D97-AF65-F5344CB8AC3E}">
        <p14:creationId xmlns:p14="http://schemas.microsoft.com/office/powerpoint/2010/main" val="38008914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1"/>
          <p:cNvSpPr>
            <a:spLocks noGrp="1"/>
          </p:cNvSpPr>
          <p:nvPr>
            <p:ph idx="1"/>
          </p:nvPr>
        </p:nvSpPr>
        <p:spPr/>
        <p:txBody>
          <a:bodyPr/>
          <a:lstStyle/>
          <a:p>
            <a:pPr eaLnBrk="1" hangingPunct="1">
              <a:buFont typeface="Wingdings 3" pitchFamily="18" charset="2"/>
              <a:buNone/>
            </a:pPr>
            <a:r>
              <a:rPr lang="ru-RU" altLang="ru-RU" sz="2400" smtClean="0">
                <a:latin typeface="Times New Roman" pitchFamily="18" charset="0"/>
                <a:cs typeface="Times New Roman" pitchFamily="18" charset="0"/>
              </a:rPr>
              <a:t>8) </a:t>
            </a:r>
            <a:r>
              <a:rPr lang="ru-RU" altLang="ru-RU" sz="2000" smtClean="0">
                <a:latin typeface="Times New Roman" pitchFamily="18" charset="0"/>
                <a:cs typeface="Times New Roman" pitchFamily="18" charset="0"/>
              </a:rPr>
              <a:t>признания повторного конкурса, электронного аукциона не состоявшимися в соответствии с частью 4 статьи 55 и частью 4 статьи 71 настоящего ФЗ;</a:t>
            </a:r>
          </a:p>
          <a:p>
            <a:pPr eaLnBrk="1" hangingPunct="1">
              <a:buFont typeface="Wingdings 3" pitchFamily="18" charset="2"/>
              <a:buNone/>
            </a:pPr>
            <a:endParaRPr lang="ru-RU" altLang="ru-RU" sz="2000" smtClean="0">
              <a:latin typeface="Times New Roman" pitchFamily="18" charset="0"/>
              <a:cs typeface="Times New Roman" pitchFamily="18" charset="0"/>
            </a:endParaRPr>
          </a:p>
          <a:p>
            <a:pPr eaLnBrk="1" hangingPunct="1">
              <a:buFont typeface="Wingdings 3" pitchFamily="18" charset="2"/>
              <a:buNone/>
            </a:pPr>
            <a:r>
              <a:rPr lang="ru-RU" altLang="ru-RU" sz="2000" smtClean="0">
                <a:latin typeface="Times New Roman" pitchFamily="18" charset="0"/>
                <a:cs typeface="Times New Roman" pitchFamily="18" charset="0"/>
              </a:rPr>
              <a:t>9) осуществления закупок изделий народных художественных промыслов признанного художественного достоинства, образцы которых зарегистрированы в порядке, установленном уполномоченным Правительством Российской Федерации федеральным органом исполнительной власти;</a:t>
            </a:r>
          </a:p>
          <a:p>
            <a:pPr eaLnBrk="1" hangingPunct="1">
              <a:buFont typeface="Wingdings 3" pitchFamily="18" charset="2"/>
              <a:buNone/>
            </a:pPr>
            <a:endParaRPr lang="ru-RU" altLang="ru-RU" sz="2000" smtClean="0">
              <a:latin typeface="Times New Roman" pitchFamily="18" charset="0"/>
              <a:cs typeface="Times New Roman" pitchFamily="18" charset="0"/>
            </a:endParaRPr>
          </a:p>
          <a:p>
            <a:pPr eaLnBrk="1" hangingPunct="1">
              <a:buFont typeface="Wingdings 3" pitchFamily="18" charset="2"/>
              <a:buNone/>
            </a:pPr>
            <a:r>
              <a:rPr lang="ru-RU" altLang="ru-RU" sz="2000" smtClean="0">
                <a:latin typeface="Times New Roman" pitchFamily="18" charset="0"/>
                <a:cs typeface="Times New Roman" pitchFamily="18" charset="0"/>
              </a:rPr>
              <a:t>10) Осуществления закупок по защите интересов РФ в случае подачи физ.лицами и юр.лицами в судебные органы иностранных государств, международные суды и арбитражи исков к РФ при необходимости привлечения российских и иностранных специалистов, экспертов и адвокатов к оказанию таких услуг.</a:t>
            </a:r>
          </a:p>
          <a:p>
            <a:pPr eaLnBrk="1" hangingPunct="1"/>
            <a:endParaRPr lang="ru-RU" altLang="ru-RU" sz="2000" smtClean="0"/>
          </a:p>
        </p:txBody>
      </p:sp>
      <p:sp>
        <p:nvSpPr>
          <p:cNvPr id="3" name="Заголовок 2"/>
          <p:cNvSpPr>
            <a:spLocks noGrp="1"/>
          </p:cNvSpPr>
          <p:nvPr>
            <p:ph type="title"/>
          </p:nvPr>
        </p:nvSpPr>
        <p:spPr/>
        <p:txBody>
          <a:bodyPr/>
          <a:lstStyle/>
          <a:p>
            <a:pPr eaLnBrk="1" fontAlgn="auto" hangingPunct="1">
              <a:spcAft>
                <a:spcPts val="0"/>
              </a:spcAft>
              <a:defRPr/>
            </a:pPr>
            <a:r>
              <a:rPr lang="ru-RU" dirty="0" smtClean="0">
                <a:latin typeface="Times New Roman" pitchFamily="18" charset="0"/>
                <a:cs typeface="Times New Roman" pitchFamily="18" charset="0"/>
              </a:rPr>
              <a:t>Запрос предложений </a:t>
            </a:r>
            <a:r>
              <a:rPr lang="ru-RU" dirty="0" smtClean="0">
                <a:solidFill>
                  <a:schemeClr val="tx1"/>
                </a:solidFill>
                <a:latin typeface="Times New Roman" pitchFamily="18" charset="0"/>
                <a:cs typeface="Times New Roman" pitchFamily="18" charset="0"/>
              </a:rPr>
              <a:t>(ст.83)</a:t>
            </a:r>
            <a:endParaRPr lang="ru-RU" dirty="0"/>
          </a:p>
        </p:txBody>
      </p:sp>
    </p:spTree>
    <p:extLst>
      <p:ext uri="{BB962C8B-B14F-4D97-AF65-F5344CB8AC3E}">
        <p14:creationId xmlns:p14="http://schemas.microsoft.com/office/powerpoint/2010/main" val="327334269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0" y="260350"/>
            <a:ext cx="9144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3200" b="1">
              <a:solidFill>
                <a:srgbClr val="990033"/>
              </a:solidFill>
              <a:latin typeface="Corbel" pitchFamily="34" charset="0"/>
            </a:endParaRPr>
          </a:p>
        </p:txBody>
      </p:sp>
      <p:graphicFrame>
        <p:nvGraphicFramePr>
          <p:cNvPr id="45353" name="Group 297"/>
          <p:cNvGraphicFramePr>
            <a:graphicFrameLocks noGrp="1"/>
          </p:cNvGraphicFramePr>
          <p:nvPr/>
        </p:nvGraphicFramePr>
        <p:xfrm>
          <a:off x="323850" y="76200"/>
          <a:ext cx="8353425" cy="6657989"/>
        </p:xfrm>
        <a:graphic>
          <a:graphicData uri="http://schemas.openxmlformats.org/drawingml/2006/table">
            <a:tbl>
              <a:tblPr/>
              <a:tblGrid>
                <a:gridCol w="4664809"/>
                <a:gridCol w="3688616"/>
              </a:tblGrid>
              <a:tr h="86456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Процедура</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Сроки</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r>
              <a:tr h="118871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Размещение извещения</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 и документации</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400" kern="1200" dirty="0" smtClean="0">
                          <a:solidFill>
                            <a:schemeClr val="tx1"/>
                          </a:solidFill>
                          <a:latin typeface="Times New Roman" pitchFamily="18" charset="0"/>
                          <a:ea typeface="+mn-ea"/>
                          <a:cs typeface="Times New Roman" pitchFamily="18" charset="0"/>
                        </a:rPr>
                        <a:t>не позднее чем за 5 дней до даты проведения такого запроса (ч.3 ст.83)</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714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Вскрытие конвертов и рассмотрение заявок</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Определяется заказчиком (день, место, время)</a:t>
                      </a:r>
                    </a:p>
                  </a:txBody>
                  <a:tcPr marL="91445" marR="914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r>
              <a:tr h="1310635">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2400" kern="1200" dirty="0" smtClean="0">
                          <a:solidFill>
                            <a:schemeClr val="tx1"/>
                          </a:solidFill>
                          <a:latin typeface="Times New Roman" pitchFamily="18" charset="0"/>
                          <a:ea typeface="+mn-ea"/>
                          <a:cs typeface="Times New Roman" pitchFamily="18" charset="0"/>
                        </a:rPr>
                        <a:t>Направление окончательного предложения</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kern="1200" dirty="0" smtClean="0">
                          <a:solidFill>
                            <a:schemeClr val="tx1"/>
                          </a:solidFill>
                          <a:latin typeface="Times New Roman" pitchFamily="18" charset="0"/>
                          <a:ea typeface="+mn-ea"/>
                          <a:cs typeface="Times New Roman" pitchFamily="18" charset="0"/>
                        </a:rPr>
                        <a:t>не позднее рабочего дня, следующего за датой проведения запроса предложений.</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011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400" kern="1200" dirty="0" smtClean="0">
                          <a:solidFill>
                            <a:schemeClr val="tx1"/>
                          </a:solidFill>
                          <a:latin typeface="Times New Roman" pitchFamily="18" charset="0"/>
                          <a:ea typeface="+mn-ea"/>
                          <a:cs typeface="Times New Roman" pitchFamily="18" charset="0"/>
                        </a:rPr>
                        <a:t>Вскрытие конвертов с окончательными предложениями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kern="1200" dirty="0" smtClean="0">
                          <a:solidFill>
                            <a:schemeClr val="tx1"/>
                          </a:solidFill>
                          <a:latin typeface="Times New Roman" pitchFamily="18" charset="0"/>
                          <a:ea typeface="+mn-ea"/>
                          <a:cs typeface="Times New Roman" pitchFamily="18" charset="0"/>
                        </a:rPr>
                        <a:t>На </a:t>
                      </a:r>
                      <a:r>
                        <a:rPr kumimoji="0" lang="ru-RU" sz="1800" kern="1200" smtClean="0">
                          <a:solidFill>
                            <a:schemeClr val="tx1"/>
                          </a:solidFill>
                          <a:latin typeface="Times New Roman" pitchFamily="18" charset="0"/>
                          <a:ea typeface="+mn-ea"/>
                          <a:cs typeface="Times New Roman" pitchFamily="18" charset="0"/>
                        </a:rPr>
                        <a:t>следующий рабочий день </a:t>
                      </a:r>
                      <a:r>
                        <a:rPr kumimoji="0" lang="ru-RU" sz="1800" kern="1200" dirty="0" smtClean="0">
                          <a:solidFill>
                            <a:schemeClr val="tx1"/>
                          </a:solidFill>
                          <a:latin typeface="Times New Roman" pitchFamily="18" charset="0"/>
                          <a:ea typeface="+mn-ea"/>
                          <a:cs typeface="Times New Roman" pitchFamily="18" charset="0"/>
                        </a:rPr>
                        <a:t>после даты завершения проведения запроса предложений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r>
              <a:tr h="106679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Заключение контракта</a:t>
                      </a:r>
                    </a:p>
                  </a:txBody>
                  <a:tcPr marL="91445" marR="914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1600" kern="1200" dirty="0" smtClean="0">
                          <a:solidFill>
                            <a:schemeClr val="tx1"/>
                          </a:solidFill>
                          <a:latin typeface="Times New Roman" pitchFamily="18" charset="0"/>
                          <a:ea typeface="+mn-ea"/>
                          <a:cs typeface="Times New Roman" pitchFamily="18" charset="0"/>
                        </a:rPr>
                        <a:t>не ранее чем через</a:t>
                      </a:r>
                      <a:r>
                        <a:rPr kumimoji="0" lang="ru-RU" sz="1600" kern="1200" baseline="0" dirty="0" smtClean="0">
                          <a:solidFill>
                            <a:schemeClr val="tx1"/>
                          </a:solidFill>
                          <a:latin typeface="Times New Roman" pitchFamily="18" charset="0"/>
                          <a:ea typeface="+mn-ea"/>
                          <a:cs typeface="Times New Roman" pitchFamily="18" charset="0"/>
                        </a:rPr>
                        <a:t> 7</a:t>
                      </a:r>
                      <a:r>
                        <a:rPr kumimoji="0" lang="ru-RU" sz="1600" kern="1200" dirty="0" smtClean="0">
                          <a:solidFill>
                            <a:schemeClr val="tx1"/>
                          </a:solidFill>
                          <a:latin typeface="Times New Roman" pitchFamily="18" charset="0"/>
                          <a:ea typeface="+mn-ea"/>
                          <a:cs typeface="Times New Roman" pitchFamily="18" charset="0"/>
                        </a:rPr>
                        <a:t> дней с даты размещения в ЕИС итогового протокола</a:t>
                      </a:r>
                      <a:r>
                        <a:rPr kumimoji="0" lang="ru-RU" sz="1600" kern="1200" baseline="0" dirty="0" smtClean="0">
                          <a:solidFill>
                            <a:schemeClr val="tx1"/>
                          </a:solidFill>
                          <a:latin typeface="Times New Roman" pitchFamily="18" charset="0"/>
                          <a:ea typeface="+mn-ea"/>
                          <a:cs typeface="Times New Roman" pitchFamily="18" charset="0"/>
                        </a:rPr>
                        <a:t> </a:t>
                      </a:r>
                      <a:r>
                        <a:rPr kumimoji="0" lang="ru-RU" sz="1600" kern="1200" dirty="0" smtClean="0">
                          <a:solidFill>
                            <a:schemeClr val="tx1"/>
                          </a:solidFill>
                          <a:latin typeface="Times New Roman" pitchFamily="18" charset="0"/>
                          <a:ea typeface="+mn-ea"/>
                          <a:cs typeface="Times New Roman" pitchFamily="18" charset="0"/>
                        </a:rPr>
                        <a:t>и не позднее чем через двадцать дней с даты подписания указанного протокола</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54443230"/>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1"/>
          <p:cNvSpPr>
            <a:spLocks noGrp="1"/>
          </p:cNvSpPr>
          <p:nvPr>
            <p:ph idx="1"/>
          </p:nvPr>
        </p:nvSpPr>
        <p:spPr/>
        <p:txBody>
          <a:bodyPr/>
          <a:lstStyle/>
          <a:p>
            <a:pPr eaLnBrk="1" hangingPunct="1"/>
            <a:r>
              <a:rPr lang="ru-RU" altLang="ru-RU" smtClean="0">
                <a:latin typeface="Times New Roman" pitchFamily="18" charset="0"/>
                <a:cs typeface="Times New Roman" pitchFamily="18" charset="0"/>
              </a:rPr>
              <a:t>С момента размещения в ЕИС извещения о проведении запроса предложений заказчик </a:t>
            </a:r>
            <a:r>
              <a:rPr lang="ru-RU" altLang="ru-RU" smtClean="0">
                <a:solidFill>
                  <a:srgbClr val="C00000"/>
                </a:solidFill>
                <a:latin typeface="Times New Roman" pitchFamily="18" charset="0"/>
                <a:cs typeface="Times New Roman" pitchFamily="18" charset="0"/>
              </a:rPr>
              <a:t>не вправе отменять проведение запроса предложений или вносить изменения в извещение о проведении запроса предложений</a:t>
            </a:r>
            <a:r>
              <a:rPr lang="ru-RU" altLang="ru-RU" smtClean="0">
                <a:latin typeface="Times New Roman" pitchFamily="18" charset="0"/>
                <a:cs typeface="Times New Roman" pitchFamily="18" charset="0"/>
              </a:rPr>
              <a:t>, документацию о проведении запроса предложений.</a:t>
            </a:r>
          </a:p>
          <a:p>
            <a:pPr eaLnBrk="1" hangingPunct="1"/>
            <a:r>
              <a:rPr lang="ru-RU" altLang="ru-RU" smtClean="0">
                <a:latin typeface="Times New Roman" pitchFamily="18" charset="0"/>
                <a:cs typeface="Times New Roman" pitchFamily="18" charset="0"/>
              </a:rPr>
              <a:t> Одновременно с размещением извещения о проведении запроса предложений заказчик размещает в ЕИС документацию о проведении запроса предложений.</a:t>
            </a:r>
          </a:p>
          <a:p>
            <a:pPr eaLnBrk="1" hangingPunct="1"/>
            <a:endParaRPr lang="ru-RU" altLang="ru-RU" smtClean="0"/>
          </a:p>
        </p:txBody>
      </p:sp>
      <p:sp>
        <p:nvSpPr>
          <p:cNvPr id="3" name="Заголовок 2"/>
          <p:cNvSpPr>
            <a:spLocks noGrp="1"/>
          </p:cNvSpPr>
          <p:nvPr>
            <p:ph type="title"/>
          </p:nvPr>
        </p:nvSpPr>
        <p:spPr/>
        <p:txBody>
          <a:bodyPr/>
          <a:lstStyle/>
          <a:p>
            <a:pPr eaLnBrk="1" fontAlgn="auto" hangingPunct="1">
              <a:spcAft>
                <a:spcPts val="0"/>
              </a:spcAft>
              <a:defRPr/>
            </a:pPr>
            <a:r>
              <a:rPr lang="ru-RU" dirty="0" smtClean="0">
                <a:latin typeface="Times New Roman" pitchFamily="18" charset="0"/>
                <a:cs typeface="Times New Roman" pitchFamily="18" charset="0"/>
              </a:rPr>
              <a:t>Запрос предложений </a:t>
            </a:r>
            <a:r>
              <a:rPr lang="ru-RU" dirty="0" smtClean="0">
                <a:solidFill>
                  <a:schemeClr val="tx1"/>
                </a:solidFill>
                <a:latin typeface="Times New Roman" pitchFamily="18" charset="0"/>
                <a:cs typeface="Times New Roman" pitchFamily="18" charset="0"/>
              </a:rPr>
              <a:t>(ст.83)</a:t>
            </a:r>
            <a:endParaRPr lang="ru-RU" dirty="0"/>
          </a:p>
        </p:txBody>
      </p:sp>
    </p:spTree>
    <p:extLst>
      <p:ext uri="{BB962C8B-B14F-4D97-AF65-F5344CB8AC3E}">
        <p14:creationId xmlns:p14="http://schemas.microsoft.com/office/powerpoint/2010/main" val="3959550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1"/>
          <p:cNvSpPr>
            <a:spLocks noGrp="1"/>
          </p:cNvSpPr>
          <p:nvPr>
            <p:ph idx="1"/>
          </p:nvPr>
        </p:nvSpPr>
        <p:spPr/>
        <p:txBody>
          <a:bodyPr/>
          <a:lstStyle/>
          <a:p>
            <a:pPr eaLnBrk="1" hangingPunct="1"/>
            <a:r>
              <a:rPr lang="ru-RU" altLang="ru-RU" smtClean="0">
                <a:latin typeface="Times New Roman" pitchFamily="18" charset="0"/>
                <a:cs typeface="Times New Roman" pitchFamily="18" charset="0"/>
              </a:rPr>
              <a:t>Заказчик обязан предоставить всем участникам запроса предложений, подавшим заявки, возможность присутствовать при вскрытии конвертов с их заявками и (или) открытии доступа к поданным в форме электронных документов заявкам и оглашении заявки, содержащей лучшие условия исполнения контракта.</a:t>
            </a:r>
          </a:p>
          <a:p>
            <a:pPr eaLnBrk="1" hangingPunct="1"/>
            <a:endParaRPr lang="ru-RU" altLang="ru-RU" smtClean="0"/>
          </a:p>
        </p:txBody>
      </p:sp>
      <p:sp>
        <p:nvSpPr>
          <p:cNvPr id="3" name="Заголовок 2"/>
          <p:cNvSpPr>
            <a:spLocks noGrp="1"/>
          </p:cNvSpPr>
          <p:nvPr>
            <p:ph type="title"/>
          </p:nvPr>
        </p:nvSpPr>
        <p:spPr/>
        <p:txBody>
          <a:bodyPr/>
          <a:lstStyle/>
          <a:p>
            <a:pPr eaLnBrk="1" fontAlgn="auto" hangingPunct="1">
              <a:spcAft>
                <a:spcPts val="0"/>
              </a:spcAft>
              <a:defRPr/>
            </a:pPr>
            <a:r>
              <a:rPr lang="ru-RU" dirty="0" smtClean="0">
                <a:latin typeface="Times New Roman" pitchFamily="18" charset="0"/>
                <a:cs typeface="Times New Roman" pitchFamily="18" charset="0"/>
              </a:rPr>
              <a:t>Вскрытие конвертов</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64464072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ru-RU" dirty="0" smtClean="0">
                <a:latin typeface="Times New Roman" pitchFamily="18" charset="0"/>
                <a:cs typeface="Times New Roman" pitchFamily="18" charset="0"/>
              </a:rPr>
              <a:t>Все заявки участников запроса предложений оцениваются на основании критериев, указанных в документации о проведении запроса предложений, фиксируются в виде таблицы и прилагаются к протоколу проведения запроса предложений, после чего оглашаются условия исполнения контракта, содержащиеся в заявке, признанной лучшей, или условия, содержащиеся в единственной заявке на участие в запросе предложений, без объявления участника запроса предложений, который направил такую единственную заявку</a:t>
            </a:r>
            <a:r>
              <a:rPr lang="ru-RU" dirty="0" smtClean="0"/>
              <a:t>.</a:t>
            </a:r>
            <a:endParaRPr lang="ru-RU" dirty="0"/>
          </a:p>
        </p:txBody>
      </p:sp>
      <p:sp>
        <p:nvSpPr>
          <p:cNvPr id="3" name="Заголовок 2"/>
          <p:cNvSpPr>
            <a:spLocks noGrp="1"/>
          </p:cNvSpPr>
          <p:nvPr>
            <p:ph type="title"/>
          </p:nvPr>
        </p:nvSpPr>
        <p:spPr/>
        <p:txBody>
          <a:bodyPr/>
          <a:lstStyle/>
          <a:p>
            <a:pPr eaLnBrk="1" fontAlgn="auto" hangingPunct="1">
              <a:spcAft>
                <a:spcPts val="0"/>
              </a:spcAft>
              <a:defRPr/>
            </a:pPr>
            <a:r>
              <a:rPr lang="ru-RU" dirty="0" smtClean="0">
                <a:latin typeface="Times New Roman" pitchFamily="18" charset="0"/>
                <a:cs typeface="Times New Roman" pitchFamily="18" charset="0"/>
              </a:rPr>
              <a:t>Запрос предложений</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7066354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1"/>
          <p:cNvSpPr>
            <a:spLocks noGrp="1"/>
          </p:cNvSpPr>
          <p:nvPr>
            <p:ph idx="1"/>
          </p:nvPr>
        </p:nvSpPr>
        <p:spPr/>
        <p:txBody>
          <a:bodyPr/>
          <a:lstStyle/>
          <a:p>
            <a:pPr eaLnBrk="1" hangingPunct="1"/>
            <a:r>
              <a:rPr lang="ru-RU" altLang="ru-RU" smtClean="0">
                <a:latin typeface="Times New Roman" pitchFamily="18" charset="0"/>
                <a:ea typeface="Arial Unicode MS" pitchFamily="34" charset="-128"/>
                <a:cs typeface="Times New Roman" pitchFamily="18" charset="0"/>
              </a:rPr>
              <a:t>В ЕИС </a:t>
            </a:r>
            <a:r>
              <a:rPr lang="ru-RU" altLang="ru-RU" smtClean="0">
                <a:solidFill>
                  <a:srgbClr val="C00000"/>
                </a:solidFill>
                <a:latin typeface="Times New Roman" pitchFamily="18" charset="0"/>
                <a:ea typeface="Arial Unicode MS" pitchFamily="34" charset="-128"/>
                <a:cs typeface="Times New Roman" pitchFamily="18" charset="0"/>
              </a:rPr>
              <a:t>в день вскрытия конвертов </a:t>
            </a:r>
            <a:r>
              <a:rPr lang="ru-RU" altLang="ru-RU" smtClean="0">
                <a:latin typeface="Times New Roman" pitchFamily="18" charset="0"/>
                <a:ea typeface="Arial Unicode MS" pitchFamily="34" charset="-128"/>
                <a:cs typeface="Times New Roman" pitchFamily="18" charset="0"/>
              </a:rPr>
              <a:t>после завершения проведения запроса предложений размещается </a:t>
            </a:r>
            <a:r>
              <a:rPr lang="ru-RU" altLang="ru-RU" smtClean="0">
                <a:solidFill>
                  <a:srgbClr val="C00000"/>
                </a:solidFill>
                <a:latin typeface="Times New Roman" pitchFamily="18" charset="0"/>
                <a:ea typeface="Arial Unicode MS" pitchFamily="34" charset="-128"/>
                <a:cs typeface="Times New Roman" pitchFamily="18" charset="0"/>
              </a:rPr>
              <a:t>выписка из протокола</a:t>
            </a:r>
            <a:r>
              <a:rPr lang="ru-RU" altLang="ru-RU" smtClean="0">
                <a:latin typeface="Times New Roman" pitchFamily="18" charset="0"/>
                <a:ea typeface="Arial Unicode MS" pitchFamily="34" charset="-128"/>
                <a:cs typeface="Times New Roman" pitchFamily="18" charset="0"/>
              </a:rPr>
              <a:t> его проведения, содержащая перечень отстраненных от участия в запросе предложений участников с указанием оснований отстранения, условий исполнения контракта, содержащихся в заявке, признанной лучшей, или условий, содержащихся в единственной заявке на участие в запросе предложений, без объявления участника запроса предложений, который направил такую заявку.</a:t>
            </a:r>
          </a:p>
          <a:p>
            <a:pPr eaLnBrk="1" hangingPunct="1"/>
            <a:endParaRPr lang="ru-RU" altLang="ru-RU" smtClean="0">
              <a:latin typeface="Times New Roman" pitchFamily="18" charset="0"/>
              <a:ea typeface="Arial Unicode MS" pitchFamily="34" charset="-128"/>
              <a:cs typeface="Times New Roman" pitchFamily="18" charset="0"/>
            </a:endParaRPr>
          </a:p>
        </p:txBody>
      </p:sp>
      <p:sp>
        <p:nvSpPr>
          <p:cNvPr id="3" name="Заголовок 2"/>
          <p:cNvSpPr>
            <a:spLocks noGrp="1"/>
          </p:cNvSpPr>
          <p:nvPr>
            <p:ph type="title"/>
          </p:nvPr>
        </p:nvSpPr>
        <p:spPr/>
        <p:txBody>
          <a:bodyPr/>
          <a:lstStyle/>
          <a:p>
            <a:pPr eaLnBrk="1" hangingPunct="1">
              <a:defRPr/>
            </a:pPr>
            <a:r>
              <a:rPr lang="ru-RU" dirty="0" smtClean="0">
                <a:latin typeface="Times New Roman" pitchFamily="18" charset="0"/>
                <a:ea typeface="Arial Unicode MS" pitchFamily="34" charset="-128"/>
                <a:cs typeface="Times New Roman" pitchFamily="18" charset="0"/>
              </a:rPr>
              <a:t>Протокол (ч.13 ст.83)</a:t>
            </a:r>
            <a:endParaRPr lang="ru-RU" dirty="0">
              <a:latin typeface="Times New Roman" pitchFamily="18" charset="0"/>
              <a:ea typeface="Arial Unicode MS" pitchFamily="34" charset="-128"/>
              <a:cs typeface="Times New Roman" pitchFamily="18" charset="0"/>
            </a:endParaRPr>
          </a:p>
        </p:txBody>
      </p:sp>
    </p:spTree>
    <p:extLst>
      <p:ext uri="{BB962C8B-B14F-4D97-AF65-F5344CB8AC3E}">
        <p14:creationId xmlns:p14="http://schemas.microsoft.com/office/powerpoint/2010/main" val="3205472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a:bodyPr>
          <a:lstStyle/>
          <a:p>
            <a:pPr marL="365760" indent="-256032" eaLnBrk="1" fontAlgn="auto" hangingPunct="1">
              <a:spcAft>
                <a:spcPts val="0"/>
              </a:spcAft>
              <a:buFont typeface="Wingdings 3"/>
              <a:buChar char=""/>
              <a:defRPr/>
            </a:pPr>
            <a:r>
              <a:rPr lang="ru-RU" dirty="0" smtClean="0">
                <a:latin typeface="Times New Roman" pitchFamily="18" charset="0"/>
                <a:cs typeface="Times New Roman" pitchFamily="18" charset="0"/>
              </a:rPr>
              <a:t>Вскрытие конвертов с окончательными предложениями и (или) открытие доступа к поданным в форме электронных документов окончательным предложениям осуществляются на следующий </a:t>
            </a:r>
            <a:r>
              <a:rPr lang="ru-RU" dirty="0" smtClean="0">
                <a:solidFill>
                  <a:srgbClr val="C00000"/>
                </a:solidFill>
                <a:latin typeface="Times New Roman" pitchFamily="18" charset="0"/>
                <a:cs typeface="Times New Roman" pitchFamily="18" charset="0"/>
              </a:rPr>
              <a:t>рабочий </a:t>
            </a:r>
            <a:r>
              <a:rPr lang="ru-RU" dirty="0" smtClean="0">
                <a:latin typeface="Times New Roman" pitchFamily="18" charset="0"/>
                <a:cs typeface="Times New Roman" pitchFamily="18" charset="0"/>
              </a:rPr>
              <a:t>день после даты завершения проведения запроса предложений и фиксируются в итоговом протоколе. Участники запроса предложений, направившие окончательные предложения, вправе присутствовать при вскрытии конвертов с окончательными предложениями и (или) открытии доступа к поданным в форме электронных документов окончательным предложениям.</a:t>
            </a:r>
          </a:p>
          <a:p>
            <a:pPr marL="365760" indent="-256032" eaLnBrk="1" fontAlgn="auto" hangingPunct="1">
              <a:spcAft>
                <a:spcPts val="0"/>
              </a:spcAft>
              <a:buFont typeface="Wingdings 3"/>
              <a:buChar char=""/>
              <a:defRPr/>
            </a:pPr>
            <a:endParaRPr lang="ru-RU" dirty="0"/>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dirty="0" smtClean="0">
                <a:latin typeface="Times New Roman" pitchFamily="18" charset="0"/>
                <a:cs typeface="Times New Roman" pitchFamily="18" charset="0"/>
              </a:rPr>
              <a:t>Вскрытие конвертов с окончательными предложениями</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64267364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1"/>
          <p:cNvSpPr>
            <a:spLocks noGrp="1"/>
          </p:cNvSpPr>
          <p:nvPr>
            <p:ph idx="1"/>
          </p:nvPr>
        </p:nvSpPr>
        <p:spPr/>
        <p:txBody>
          <a:bodyPr/>
          <a:lstStyle/>
          <a:p>
            <a:pPr eaLnBrk="1" hangingPunct="1"/>
            <a:r>
              <a:rPr lang="ru-RU" altLang="ru-RU" sz="3200" smtClean="0">
                <a:latin typeface="Times New Roman" pitchFamily="18" charset="0"/>
                <a:cs typeface="Times New Roman" pitchFamily="18" charset="0"/>
              </a:rPr>
              <a:t>Выигравшим окончательным предложением является окончательное предложение, которое в соответствии с критериями, указанными в извещении о проведении запроса предложений, наилучшим образом соответствует установленным заказчиком требованиям к товарам, работам, услугам. </a:t>
            </a:r>
          </a:p>
        </p:txBody>
      </p:sp>
      <p:sp>
        <p:nvSpPr>
          <p:cNvPr id="3" name="Заголовок 2"/>
          <p:cNvSpPr>
            <a:spLocks noGrp="1"/>
          </p:cNvSpPr>
          <p:nvPr>
            <p:ph type="title"/>
          </p:nvPr>
        </p:nvSpPr>
        <p:spPr/>
        <p:txBody>
          <a:bodyPr>
            <a:normAutofit fontScale="90000"/>
          </a:bodyPr>
          <a:lstStyle/>
          <a:p>
            <a:pPr eaLnBrk="1" hangingPunct="1">
              <a:defRPr/>
            </a:pPr>
            <a:r>
              <a:rPr lang="ru-RU" dirty="0" smtClean="0">
                <a:latin typeface="Times New Roman" pitchFamily="18" charset="0"/>
                <a:ea typeface="Arial Unicode MS" pitchFamily="34" charset="-128"/>
                <a:cs typeface="Times New Roman" pitchFamily="18" charset="0"/>
              </a:rPr>
              <a:t>Победитель запроса предложений (ч.16 ст.83)</a:t>
            </a:r>
            <a:endParaRPr lang="ru-RU" dirty="0">
              <a:latin typeface="Times New Roman" pitchFamily="18" charset="0"/>
              <a:ea typeface="Arial Unicode MS" pitchFamily="34" charset="-128"/>
              <a:cs typeface="Times New Roman" pitchFamily="18" charset="0"/>
            </a:endParaRPr>
          </a:p>
        </p:txBody>
      </p:sp>
    </p:spTree>
    <p:extLst>
      <p:ext uri="{BB962C8B-B14F-4D97-AF65-F5344CB8AC3E}">
        <p14:creationId xmlns:p14="http://schemas.microsoft.com/office/powerpoint/2010/main" val="24760219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Содержимое 1"/>
          <p:cNvSpPr>
            <a:spLocks noGrp="1"/>
          </p:cNvSpPr>
          <p:nvPr>
            <p:ph idx="1"/>
          </p:nvPr>
        </p:nvSpPr>
        <p:spPr/>
        <p:txBody>
          <a:bodyPr/>
          <a:lstStyle/>
          <a:p>
            <a:pPr eaLnBrk="1" hangingPunct="1"/>
            <a:r>
              <a:rPr lang="ru-RU" altLang="ru-RU" sz="2800" smtClean="0">
                <a:latin typeface="Times New Roman" pitchFamily="18" charset="0"/>
                <a:ea typeface="Arial Unicode MS" pitchFamily="34" charset="-128"/>
                <a:cs typeface="Times New Roman" pitchFamily="18" charset="0"/>
              </a:rPr>
              <a:t>Если все присутствующие при проведении запроса предложений его участники отказались направить окончательное предложение, запрос предложений завершается. Отказ участников запроса предложений направлять окончательные предложения фиксируется в протоколе проведения запроса предложений. </a:t>
            </a:r>
            <a:r>
              <a:rPr lang="ru-RU" altLang="ru-RU" sz="2800" smtClean="0">
                <a:solidFill>
                  <a:srgbClr val="C00000"/>
                </a:solidFill>
                <a:latin typeface="Times New Roman" pitchFamily="18" charset="0"/>
                <a:ea typeface="Arial Unicode MS" pitchFamily="34" charset="-128"/>
                <a:cs typeface="Times New Roman" pitchFamily="18" charset="0"/>
              </a:rPr>
              <a:t>В этом случае окончательными предложениями признаются поданные заявки на участие в запросе предложений.</a:t>
            </a:r>
          </a:p>
          <a:p>
            <a:pPr eaLnBrk="1" hangingPunct="1"/>
            <a:endParaRPr lang="ru-RU" altLang="ru-RU" sz="2800" smtClean="0">
              <a:ea typeface="Arial Unicode MS" pitchFamily="34" charset="-128"/>
              <a:cs typeface="Times New Roman" pitchFamily="18" charset="0"/>
            </a:endParaRPr>
          </a:p>
        </p:txBody>
      </p:sp>
      <p:sp>
        <p:nvSpPr>
          <p:cNvPr id="3" name="Заголовок 2"/>
          <p:cNvSpPr>
            <a:spLocks noGrp="1"/>
          </p:cNvSpPr>
          <p:nvPr>
            <p:ph type="title"/>
          </p:nvPr>
        </p:nvSpPr>
        <p:spPr/>
        <p:txBody>
          <a:bodyPr/>
          <a:lstStyle/>
          <a:p>
            <a:pPr eaLnBrk="1" hangingPunct="1">
              <a:defRPr/>
            </a:pPr>
            <a:r>
              <a:rPr lang="ru-RU" dirty="0" smtClean="0">
                <a:solidFill>
                  <a:srgbClr val="C00000"/>
                </a:solidFill>
                <a:latin typeface="Times New Roman" pitchFamily="18" charset="0"/>
                <a:ea typeface="Arial Unicode MS" pitchFamily="34" charset="-128"/>
                <a:cs typeface="Times New Roman" pitchFamily="18" charset="0"/>
              </a:rPr>
              <a:t>Обратить внимание!!!(ч.14 ст.83)</a:t>
            </a:r>
            <a:endParaRPr lang="ru-RU" dirty="0">
              <a:solidFill>
                <a:srgbClr val="C00000"/>
              </a:solidFill>
              <a:latin typeface="Times New Roman" pitchFamily="18" charset="0"/>
              <a:ea typeface="Arial Unicode MS" pitchFamily="34" charset="-128"/>
              <a:cs typeface="Times New Roman" pitchFamily="18" charset="0"/>
            </a:endParaRPr>
          </a:p>
        </p:txBody>
      </p:sp>
    </p:spTree>
    <p:extLst>
      <p:ext uri="{BB962C8B-B14F-4D97-AF65-F5344CB8AC3E}">
        <p14:creationId xmlns:p14="http://schemas.microsoft.com/office/powerpoint/2010/main" val="2547432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Содержимое 1"/>
          <p:cNvSpPr>
            <a:spLocks noGrp="1"/>
          </p:cNvSpPr>
          <p:nvPr>
            <p:ph idx="1"/>
          </p:nvPr>
        </p:nvSpPr>
        <p:spPr/>
        <p:txBody>
          <a:bodyPr/>
          <a:lstStyle/>
          <a:p>
            <a:pPr eaLnBrk="1" hangingPunct="1">
              <a:lnSpc>
                <a:spcPct val="80000"/>
              </a:lnSpc>
            </a:pPr>
            <a:endParaRPr kumimoji="0" lang="ru-RU" sz="700" smtClean="0">
              <a:cs typeface="Arial" panose="020B0604020202020204" pitchFamily="34" charset="0"/>
            </a:endParaRPr>
          </a:p>
          <a:p>
            <a:pPr eaLnBrk="1" hangingPunct="1">
              <a:lnSpc>
                <a:spcPct val="80000"/>
              </a:lnSpc>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Если при НМЦК составляет более чем 15 млн. руб. и участником закупки, с которым заключается контракт, предложена цена, которая на 25% и более % ниже НМЦК, </a:t>
            </a:r>
            <a:r>
              <a:rPr kumimoji="0" lang="ru-RU" sz="2000" smtClean="0">
                <a:solidFill>
                  <a:srgbClr val="C00000"/>
                </a:solidFill>
                <a:latin typeface="Times New Roman" panose="02020603050405020304" pitchFamily="18" charset="0"/>
                <a:cs typeface="Times New Roman" panose="02020603050405020304" pitchFamily="18" charset="0"/>
              </a:rPr>
              <a:t>контракт заключается  только после предоставления участником обеспечения исполнения контракта в размере, превышающем в 1,5 раза размер обеспечения исполнения контракта, указанный в документации. </a:t>
            </a:r>
          </a:p>
          <a:p>
            <a:pPr eaLnBrk="1" hangingPunct="1">
              <a:lnSpc>
                <a:spcPct val="80000"/>
              </a:lnSpc>
            </a:pPr>
            <a:endParaRPr kumimoji="0" lang="ru-RU" sz="2000" smtClean="0">
              <a:latin typeface="Times New Roman" panose="02020603050405020304" pitchFamily="18" charset="0"/>
              <a:cs typeface="Times New Roman" panose="02020603050405020304" pitchFamily="18" charset="0"/>
            </a:endParaRPr>
          </a:p>
          <a:p>
            <a:pPr eaLnBrk="1" hangingPunct="1">
              <a:lnSpc>
                <a:spcPct val="80000"/>
              </a:lnSpc>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Если при НМЦК составляет 15 млн. руб. и менее и участником закупки, с которым заключается контракт, предложена цена, которая на 25% и более % ниже Н(М)Ц контракта, </a:t>
            </a:r>
            <a:r>
              <a:rPr kumimoji="0" lang="ru-RU" sz="2000" smtClean="0">
                <a:solidFill>
                  <a:srgbClr val="C00000"/>
                </a:solidFill>
                <a:latin typeface="Times New Roman" panose="02020603050405020304" pitchFamily="18" charset="0"/>
                <a:cs typeface="Times New Roman" panose="02020603050405020304" pitchFamily="18" charset="0"/>
              </a:rPr>
              <a:t>контракт заключается только после предоставления участником обеспечения исполнения контракта в размере, превышающем в 1,5 раза размер обеспечения исполнения контракта, или информации, подтверждающей добросовестность такого участника на дату подачи заявки.</a:t>
            </a:r>
          </a:p>
          <a:p>
            <a:pPr eaLnBrk="1" hangingPunct="1">
              <a:lnSpc>
                <a:spcPct val="80000"/>
              </a:lnSpc>
            </a:pPr>
            <a:endParaRPr kumimoji="0" lang="ru-RU" sz="1800" smtClean="0">
              <a:latin typeface="Times New Roman" panose="02020603050405020304" pitchFamily="18" charset="0"/>
              <a:cs typeface="Times New Roman" panose="02020603050405020304" pitchFamily="18" charset="0"/>
            </a:endParaRPr>
          </a:p>
          <a:p>
            <a:pPr eaLnBrk="1" hangingPunct="1">
              <a:lnSpc>
                <a:spcPct val="80000"/>
              </a:lnSpc>
            </a:pPr>
            <a:endParaRPr kumimoji="0" lang="ru-RU" sz="1400" smtClean="0">
              <a:latin typeface="Times New Roman" panose="02020603050405020304" pitchFamily="18" charset="0"/>
              <a:cs typeface="Times New Roman" panose="02020603050405020304" pitchFamily="18" charset="0"/>
            </a:endParaRPr>
          </a:p>
          <a:p>
            <a:pPr eaLnBrk="1" hangingPunct="1">
              <a:lnSpc>
                <a:spcPct val="80000"/>
              </a:lnSpc>
            </a:pPr>
            <a:endParaRPr kumimoji="0" lang="ru-RU" sz="700" smtClean="0">
              <a:latin typeface="Times New Roman" panose="02020603050405020304" pitchFamily="18" charset="0"/>
              <a:cs typeface="Times New Roman" panose="02020603050405020304" pitchFamily="18" charset="0"/>
            </a:endParaRPr>
          </a:p>
          <a:p>
            <a:pPr eaLnBrk="1" hangingPunct="1">
              <a:lnSpc>
                <a:spcPct val="80000"/>
              </a:lnSpc>
            </a:pPr>
            <a:r>
              <a:rPr kumimoji="0" lang="ru-RU" sz="700" smtClean="0">
                <a:cs typeface="Arial" panose="020B0604020202020204" pitchFamily="34" charset="0"/>
              </a:rPr>
              <a:t>	</a:t>
            </a:r>
          </a:p>
          <a:p>
            <a:pPr eaLnBrk="1" hangingPunct="1">
              <a:lnSpc>
                <a:spcPct val="80000"/>
              </a:lnSpc>
            </a:pPr>
            <a:endParaRPr kumimoji="0" lang="ru-RU" sz="700" smtClean="0">
              <a:cs typeface="Arial" panose="020B0604020202020204" pitchFamily="34" charset="0"/>
            </a:endParaRPr>
          </a:p>
        </p:txBody>
      </p:sp>
      <p:sp>
        <p:nvSpPr>
          <p:cNvPr id="3" name="Заголовок 2"/>
          <p:cNvSpPr>
            <a:spLocks noGrp="1"/>
          </p:cNvSpPr>
          <p:nvPr>
            <p:ph type="title"/>
          </p:nvPr>
        </p:nvSpPr>
        <p:spPr/>
        <p:txBody>
          <a:bodyPr>
            <a:scene3d>
              <a:camera prst="orthographicFront"/>
              <a:lightRig rig="soft" dir="t"/>
            </a:scene3d>
          </a:bodyPr>
          <a:lstStyle/>
          <a:p>
            <a:pPr eaLnBrk="1" fontAlgn="auto" hangingPunct="1">
              <a:spcAft>
                <a:spcPts val="0"/>
              </a:spcAft>
              <a:defRPr/>
            </a:pPr>
            <a:r>
              <a:rPr lang="ru-RU" sz="3200" dirty="0" smtClean="0">
                <a:solidFill>
                  <a:srgbClr val="C00000"/>
                </a:solidFill>
                <a:latin typeface="Times New Roman" pitchFamily="18" charset="0"/>
                <a:ea typeface="+mj-ea"/>
                <a:cs typeface="Times New Roman" pitchFamily="18" charset="0"/>
              </a:rPr>
              <a:t>Антидемпинговые меры при проведении конкурса и аукциона (ст.37)</a:t>
            </a:r>
            <a:endParaRPr lang="ru-RU" sz="3200" dirty="0">
              <a:solidFill>
                <a:srgbClr val="C00000"/>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1"/>
          <p:cNvSpPr>
            <a:spLocks noGrp="1"/>
          </p:cNvSpPr>
          <p:nvPr>
            <p:ph idx="1"/>
          </p:nvPr>
        </p:nvSpPr>
        <p:spPr/>
        <p:txBody>
          <a:bodyPr/>
          <a:lstStyle/>
          <a:p>
            <a:pPr eaLnBrk="1" hangingPunct="1">
              <a:buFont typeface="Wingdings 3" pitchFamily="18" charset="2"/>
              <a:buNone/>
            </a:pPr>
            <a:r>
              <a:rPr lang="ru-RU" altLang="ru-RU" smtClean="0">
                <a:latin typeface="Times New Roman" pitchFamily="18" charset="0"/>
                <a:cs typeface="Times New Roman" pitchFamily="18" charset="0"/>
              </a:rPr>
              <a:t>В случае, если запрос предложений признается не состоявшимся в связи с тем, что до момента вскрытия конвертов с заявками на участие в запросе предложений и (или) открытия доступа к поданным в форме электронных документов заявкам на участие в запросе предложений </a:t>
            </a:r>
            <a:r>
              <a:rPr lang="ru-RU" altLang="ru-RU" smtClean="0">
                <a:solidFill>
                  <a:srgbClr val="C00000"/>
                </a:solidFill>
                <a:latin typeface="Times New Roman" pitchFamily="18" charset="0"/>
                <a:cs typeface="Times New Roman" pitchFamily="18" charset="0"/>
              </a:rPr>
              <a:t>не подано ни одной такой заявки, </a:t>
            </a:r>
            <a:r>
              <a:rPr lang="ru-RU" altLang="ru-RU" smtClean="0">
                <a:latin typeface="Times New Roman" pitchFamily="18" charset="0"/>
                <a:cs typeface="Times New Roman" pitchFamily="18" charset="0"/>
              </a:rPr>
              <a:t>заказчик вносит изменения в план-график (при необходимости также в план закупок) и снова осуществляет закупку.</a:t>
            </a:r>
          </a:p>
          <a:p>
            <a:pPr eaLnBrk="1" hangingPunct="1"/>
            <a:endParaRPr lang="ru-RU" altLang="ru-RU" smtClean="0"/>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dirty="0" smtClean="0">
                <a:latin typeface="Times New Roman" pitchFamily="18" charset="0"/>
                <a:cs typeface="Times New Roman" pitchFamily="18" charset="0"/>
              </a:rPr>
              <a:t>Запрос предложений не состоялся </a:t>
            </a:r>
            <a:r>
              <a:rPr lang="ru-RU" dirty="0" smtClean="0">
                <a:solidFill>
                  <a:schemeClr val="tx1"/>
                </a:solidFill>
                <a:latin typeface="Times New Roman" pitchFamily="18" charset="0"/>
                <a:cs typeface="Times New Roman" pitchFamily="18" charset="0"/>
              </a:rPr>
              <a:t>(ст.83)</a:t>
            </a:r>
            <a:endParaRPr lang="ru-RU" dirty="0"/>
          </a:p>
        </p:txBody>
      </p:sp>
    </p:spTree>
    <p:extLst>
      <p:ext uri="{BB962C8B-B14F-4D97-AF65-F5344CB8AC3E}">
        <p14:creationId xmlns:p14="http://schemas.microsoft.com/office/powerpoint/2010/main" val="29155475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pPr marL="365760" indent="-256032" eaLnBrk="1" fontAlgn="auto" hangingPunct="1">
              <a:spcAft>
                <a:spcPts val="0"/>
              </a:spcAft>
              <a:buFont typeface="Wingdings 3"/>
              <a:buChar char=""/>
              <a:defRPr/>
            </a:pPr>
            <a:r>
              <a:rPr lang="ru-RU" dirty="0" smtClean="0">
                <a:latin typeface="Times New Roman" pitchFamily="18" charset="0"/>
                <a:cs typeface="Times New Roman" pitchFamily="18" charset="0"/>
              </a:rPr>
              <a:t>В случае, если запрос предложений признается не состоявшимся в связи с тем, что до момента вскрытия конвертов с заявками на участие в запросе предложений и (или) открытия доступа к поданным в форме электронных документов заявкам на участие в запросе предложений </a:t>
            </a:r>
            <a:r>
              <a:rPr lang="ru-RU" dirty="0" smtClean="0">
                <a:solidFill>
                  <a:srgbClr val="C00000"/>
                </a:solidFill>
                <a:latin typeface="Times New Roman" pitchFamily="18" charset="0"/>
                <a:cs typeface="Times New Roman" pitchFamily="18" charset="0"/>
              </a:rPr>
              <a:t>подана только одна такая заявка</a:t>
            </a:r>
            <a:r>
              <a:rPr lang="ru-RU" dirty="0" smtClean="0">
                <a:latin typeface="Times New Roman" pitchFamily="18" charset="0"/>
                <a:cs typeface="Times New Roman" pitchFamily="18" charset="0"/>
              </a:rPr>
              <a:t>, которая признана соответствующей требованиям настоящего ФЗ и удовлетворяет потребности заказчика в товарах, работах, услугах в соответствии с извещением о проведении запроса предложений, заказчик вправе осуществить закупку у единственного поставщика (подрядчика, исполнителя) в соответствии с п.25 ч.1 ст.93 настоящего Федерального закона.</a:t>
            </a:r>
          </a:p>
          <a:p>
            <a:pPr marL="365760" indent="-256032" eaLnBrk="1" fontAlgn="auto" hangingPunct="1">
              <a:spcAft>
                <a:spcPts val="0"/>
              </a:spcAft>
              <a:buFont typeface="Wingdings 3"/>
              <a:buChar char=""/>
              <a:defRPr/>
            </a:pPr>
            <a:endParaRPr lang="ru-RU" dirty="0"/>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dirty="0" smtClean="0">
                <a:latin typeface="Times New Roman" pitchFamily="18" charset="0"/>
                <a:cs typeface="Times New Roman" pitchFamily="18" charset="0"/>
              </a:rPr>
              <a:t>Запрос предложений не состоялся </a:t>
            </a:r>
            <a:r>
              <a:rPr lang="ru-RU" dirty="0" smtClean="0">
                <a:solidFill>
                  <a:schemeClr val="tx1"/>
                </a:solidFill>
                <a:latin typeface="Times New Roman" pitchFamily="18" charset="0"/>
                <a:cs typeface="Times New Roman" pitchFamily="18" charset="0"/>
              </a:rPr>
              <a:t>(ст.83)</a:t>
            </a:r>
            <a:endParaRPr lang="ru-RU" dirty="0"/>
          </a:p>
        </p:txBody>
      </p:sp>
    </p:spTree>
    <p:extLst>
      <p:ext uri="{BB962C8B-B14F-4D97-AF65-F5344CB8AC3E}">
        <p14:creationId xmlns:p14="http://schemas.microsoft.com/office/powerpoint/2010/main" val="8640081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Содержимое 1"/>
          <p:cNvSpPr>
            <a:spLocks noGrp="1"/>
          </p:cNvSpPr>
          <p:nvPr>
            <p:ph idx="1"/>
          </p:nvPr>
        </p:nvSpPr>
        <p:spPr/>
        <p:txBody>
          <a:bodyPr/>
          <a:lstStyle/>
          <a:p>
            <a:pPr eaLnBrk="1" hangingPunct="1"/>
            <a:r>
              <a:rPr lang="ru-RU" altLang="ru-RU" sz="2400" smtClean="0">
                <a:latin typeface="Arial Unicode MS" pitchFamily="34" charset="-128"/>
                <a:ea typeface="Arial Unicode MS" pitchFamily="34" charset="-128"/>
              </a:rPr>
              <a:t>В итоговом протоколе фиксируются все условия, указанные в окончательных предложениях участников запроса предложений, принятое на основании результатов оценки окончательных предложений решение о присвоении таким окончательным предложениям порядковых номеров и условия победителя запроса предложений. Итоговый протокол и протокол проведения запроса предложений размещаются в единой информационной системе в день подписания итогового протокола.</a:t>
            </a:r>
          </a:p>
          <a:p>
            <a:pPr eaLnBrk="1" hangingPunct="1"/>
            <a:endParaRPr lang="ru-RU" altLang="ru-RU" sz="2400" smtClean="0">
              <a:latin typeface="Arial Unicode MS" pitchFamily="34" charset="-128"/>
              <a:ea typeface="Arial Unicode MS" pitchFamily="34" charset="-128"/>
            </a:endParaRPr>
          </a:p>
        </p:txBody>
      </p:sp>
      <p:sp>
        <p:nvSpPr>
          <p:cNvPr id="3" name="Заголовок 2"/>
          <p:cNvSpPr>
            <a:spLocks noGrp="1"/>
          </p:cNvSpPr>
          <p:nvPr>
            <p:ph type="title"/>
          </p:nvPr>
        </p:nvSpPr>
        <p:spPr/>
        <p:txBody>
          <a:bodyPr>
            <a:normAutofit fontScale="90000"/>
          </a:bodyPr>
          <a:lstStyle/>
          <a:p>
            <a:pPr eaLnBrk="1" hangingPunct="1">
              <a:defRPr/>
            </a:pPr>
            <a:r>
              <a:rPr lang="ru-RU" dirty="0" smtClean="0">
                <a:latin typeface="Arial Unicode MS" pitchFamily="34" charset="-128"/>
                <a:ea typeface="Arial Unicode MS" pitchFamily="34" charset="-128"/>
                <a:cs typeface="Arial Unicode MS" pitchFamily="34" charset="-128"/>
              </a:rPr>
              <a:t>Итоговый протокол (ч.16 ст.83)</a:t>
            </a:r>
            <a:endParaRPr lang="ru-RU"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5500093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eaLnBrk="1" fontAlgn="auto" hangingPunct="1">
              <a:spcAft>
                <a:spcPts val="0"/>
              </a:spcAft>
              <a:defRPr/>
            </a:pPr>
            <a:r>
              <a:rPr lang="ru-RU" dirty="0" smtClean="0">
                <a:latin typeface="Times New Roman" pitchFamily="18" charset="0"/>
                <a:cs typeface="Times New Roman" pitchFamily="18" charset="0"/>
              </a:rPr>
              <a:t>Осуществление закупки у единственного поставщика</a:t>
            </a:r>
            <a:br>
              <a:rPr lang="ru-RU" dirty="0" smtClean="0">
                <a:latin typeface="Times New Roman" pitchFamily="18" charset="0"/>
                <a:cs typeface="Times New Roman" pitchFamily="18" charset="0"/>
              </a:rPr>
            </a:br>
            <a:r>
              <a:rPr lang="ru-RU" i="1" dirty="0" smtClean="0">
                <a:solidFill>
                  <a:srgbClr val="C00000"/>
                </a:solidFill>
                <a:latin typeface="Times New Roman" pitchFamily="18" charset="0"/>
                <a:cs typeface="Times New Roman" pitchFamily="18" charset="0"/>
              </a:rPr>
              <a:t> </a:t>
            </a:r>
            <a:endParaRPr lang="ru-RU" i="1" dirty="0">
              <a:solidFill>
                <a:srgbClr val="C00000"/>
              </a:solidFill>
              <a:latin typeface="Times New Roman" pitchFamily="18" charset="0"/>
              <a:cs typeface="Times New Roman" pitchFamily="18" charset="0"/>
            </a:endParaRPr>
          </a:p>
        </p:txBody>
      </p:sp>
      <p:sp>
        <p:nvSpPr>
          <p:cNvPr id="9219" name="Подзаголовок 2"/>
          <p:cNvSpPr>
            <a:spLocks noGrp="1"/>
          </p:cNvSpPr>
          <p:nvPr>
            <p:ph type="subTitle" idx="1"/>
          </p:nvPr>
        </p:nvSpPr>
        <p:spPr>
          <a:xfrm>
            <a:off x="685800" y="3611563"/>
            <a:ext cx="7772400" cy="1200150"/>
          </a:xfrm>
        </p:spPr>
        <p:txBody>
          <a:bodyPr/>
          <a:lstStyle/>
          <a:p>
            <a:pPr marR="0" eaLnBrk="1" hangingPunct="1"/>
            <a:r>
              <a:rPr lang="ru-RU" altLang="ru-RU" smtClean="0">
                <a:solidFill>
                  <a:srgbClr val="C00000"/>
                </a:solidFill>
                <a:latin typeface="Times New Roman" pitchFamily="18" charset="0"/>
                <a:cs typeface="Times New Roman" pitchFamily="18" charset="0"/>
              </a:rPr>
              <a:t>Ст. 93 44-ФЗ</a:t>
            </a:r>
          </a:p>
          <a:p>
            <a:pPr marR="0" eaLnBrk="1" hangingPunct="1"/>
            <a:endParaRPr lang="ru-RU" altLang="ru-RU" sz="1800" i="1" smtClean="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0279545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1"/>
          <p:cNvSpPr>
            <a:spLocks noGrp="1"/>
          </p:cNvSpPr>
          <p:nvPr>
            <p:ph idx="1"/>
          </p:nvPr>
        </p:nvSpPr>
        <p:spPr/>
        <p:txBody>
          <a:bodyPr/>
          <a:lstStyle/>
          <a:p>
            <a:pPr eaLnBrk="1" hangingPunct="1">
              <a:buFont typeface="Wingdings 3" pitchFamily="18" charset="2"/>
              <a:buNone/>
            </a:pPr>
            <a:r>
              <a:rPr lang="ru-RU" altLang="ru-RU" sz="2000" smtClean="0">
                <a:solidFill>
                  <a:srgbClr val="C00000"/>
                </a:solidFill>
                <a:latin typeface="Times New Roman" pitchFamily="18" charset="0"/>
                <a:cs typeface="Times New Roman" pitchFamily="18" charset="0"/>
              </a:rPr>
              <a:t>В некоторых случаях:</a:t>
            </a:r>
          </a:p>
          <a:p>
            <a:pPr eaLnBrk="1" hangingPunct="1">
              <a:buFont typeface="Wingdings 3" pitchFamily="18" charset="2"/>
              <a:buNone/>
            </a:pPr>
            <a:r>
              <a:rPr lang="ru-RU" altLang="ru-RU" sz="2000" smtClean="0">
                <a:latin typeface="Times New Roman" pitchFamily="18" charset="0"/>
                <a:cs typeface="Times New Roman" pitchFamily="18" charset="0"/>
              </a:rPr>
              <a:t>1. Извещение (не позднее, чем за 5 дней до даты заключения контракта);</a:t>
            </a:r>
          </a:p>
          <a:p>
            <a:pPr eaLnBrk="1" hangingPunct="1">
              <a:buFont typeface="Wingdings 3" pitchFamily="18" charset="2"/>
              <a:buNone/>
            </a:pPr>
            <a:r>
              <a:rPr lang="ru-RU" altLang="ru-RU" sz="2000" smtClean="0">
                <a:latin typeface="Times New Roman" pitchFamily="18" charset="0"/>
                <a:cs typeface="Times New Roman" pitchFamily="18" charset="0"/>
              </a:rPr>
              <a:t>2. Обеспечение исполнения контракта;</a:t>
            </a:r>
          </a:p>
          <a:p>
            <a:pPr eaLnBrk="1" hangingPunct="1">
              <a:buFont typeface="Wingdings 3" pitchFamily="18" charset="2"/>
              <a:buNone/>
            </a:pPr>
            <a:r>
              <a:rPr lang="ru-RU" altLang="ru-RU" sz="2000" smtClean="0">
                <a:latin typeface="Times New Roman" pitchFamily="18" charset="0"/>
                <a:cs typeface="Times New Roman" pitchFamily="18" charset="0"/>
              </a:rPr>
              <a:t>3. Согласование с контролирующим органом (Приказ МЭРТ от 13.09.2013 №537)</a:t>
            </a:r>
          </a:p>
          <a:p>
            <a:pPr eaLnBrk="1" hangingPunct="1">
              <a:buFont typeface="Wingdings 3" pitchFamily="18" charset="2"/>
              <a:buNone/>
            </a:pPr>
            <a:r>
              <a:rPr lang="ru-RU" altLang="ru-RU" sz="2000" smtClean="0">
                <a:latin typeface="Times New Roman" pitchFamily="18" charset="0"/>
                <a:cs typeface="Times New Roman" pitchFamily="18" charset="0"/>
              </a:rPr>
              <a:t>4. Уведомление контролирующему  органу (в свободной форме);</a:t>
            </a:r>
          </a:p>
          <a:p>
            <a:pPr eaLnBrk="1" hangingPunct="1">
              <a:buFont typeface="Wingdings 3" pitchFamily="18" charset="2"/>
              <a:buNone/>
            </a:pPr>
            <a:r>
              <a:rPr lang="ru-RU" altLang="ru-RU" sz="2000" smtClean="0">
                <a:latin typeface="Times New Roman" pitchFamily="18" charset="0"/>
                <a:cs typeface="Times New Roman" pitchFamily="18" charset="0"/>
              </a:rPr>
              <a:t>5. Реестр контрактов.</a:t>
            </a:r>
          </a:p>
          <a:p>
            <a:pPr eaLnBrk="1" hangingPunct="1">
              <a:buFont typeface="Wingdings 3" pitchFamily="18" charset="2"/>
              <a:buNone/>
            </a:pPr>
            <a:r>
              <a:rPr lang="ru-RU" altLang="ru-RU" sz="2000" smtClean="0">
                <a:solidFill>
                  <a:srgbClr val="C00000"/>
                </a:solidFill>
                <a:latin typeface="Times New Roman" pitchFamily="18" charset="0"/>
                <a:cs typeface="Times New Roman" pitchFamily="18" charset="0"/>
              </a:rPr>
              <a:t>Не во всех случаях:</a:t>
            </a:r>
          </a:p>
          <a:p>
            <a:pPr eaLnBrk="1" hangingPunct="1">
              <a:buFont typeface="Wingdings 3" pitchFamily="18" charset="2"/>
              <a:buNone/>
            </a:pPr>
            <a:r>
              <a:rPr lang="ru-RU" altLang="ru-RU" sz="2000" smtClean="0">
                <a:latin typeface="Times New Roman" pitchFamily="18" charset="0"/>
                <a:cs typeface="Times New Roman" pitchFamily="18" charset="0"/>
              </a:rPr>
              <a:t>Отчет о нецелесообразности использования иных способов определения поставщика, а также цену контракта и иные существенные условия контракта </a:t>
            </a:r>
            <a:r>
              <a:rPr lang="ru-RU" altLang="ru-RU" sz="2000" smtClean="0">
                <a:solidFill>
                  <a:srgbClr val="C00000"/>
                </a:solidFill>
                <a:latin typeface="Times New Roman" pitchFamily="18" charset="0"/>
                <a:cs typeface="Times New Roman" pitchFamily="18" charset="0"/>
              </a:rPr>
              <a:t>(не распространяются на случаи осуществления закупки у единственного поставщика (подрядчика, исполнителя), предусмотренные пунктами 1, 2, 4, 5, 7, 8, 15, 16, 19 - 21, 24 - 26, 28, 29, 33, 36 части 1 настоящей статьи.</a:t>
            </a:r>
          </a:p>
          <a:p>
            <a:pPr eaLnBrk="1" hangingPunct="1">
              <a:buFont typeface="Wingdings 3" pitchFamily="18" charset="2"/>
              <a:buNone/>
            </a:pPr>
            <a:endParaRPr lang="ru-RU" altLang="ru-RU" sz="2000" smtClean="0">
              <a:latin typeface="Times New Roman" pitchFamily="18" charset="0"/>
              <a:cs typeface="Times New Roman" pitchFamily="18" charset="0"/>
            </a:endParaRPr>
          </a:p>
          <a:p>
            <a:pPr eaLnBrk="1" hangingPunct="1"/>
            <a:endParaRPr lang="ru-RU" altLang="ru-RU" sz="2000" smtClean="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eaLnBrk="1" hangingPunct="1">
              <a:defRPr/>
            </a:pPr>
            <a:r>
              <a:rPr lang="ru-RU" dirty="0" smtClean="0">
                <a:latin typeface="Times New Roman" pitchFamily="18" charset="0"/>
                <a:cs typeface="Times New Roman" pitchFamily="18" charset="0"/>
              </a:rPr>
              <a:t>Новации закупки у единственного поставщика (ст.93)</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05312317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3894582"/>
        </p:xfrm>
        <a:graphic>
          <a:graphicData uri="http://schemas.openxmlformats.org/drawingml/2006/table">
            <a:tbl>
              <a:tblPr/>
              <a:tblGrid>
                <a:gridCol w="4283075"/>
                <a:gridCol w="4286250"/>
              </a:tblGrid>
              <a:tr h="168611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Ч.1 п.1.Закупка товара, работы или слуги, которые относятся к сфере деятельности субъектов естественных монополий, </a:t>
                      </a:r>
                      <a:r>
                        <a:rPr kumimoji="0" lang="ru-RU" sz="2000" kern="1200" dirty="0" smtClean="0">
                          <a:solidFill>
                            <a:srgbClr val="C00000"/>
                          </a:solidFill>
                          <a:latin typeface="Times New Roman" pitchFamily="18" charset="0"/>
                          <a:ea typeface="+mn-ea"/>
                          <a:cs typeface="Times New Roman" pitchFamily="18" charset="0"/>
                        </a:rPr>
                        <a:t>а также услуг центрального депозитария;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84115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Извещение за 5 календ. дней до дня заключение контракта / договора (ч.2 ст.93)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7360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Обеспечение исполнения контракта</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Заказчик вправе установить</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6308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(ст.103)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111081465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333375"/>
          <a:ext cx="8569325" cy="3781426"/>
        </p:xfrm>
        <a:graphic>
          <a:graphicData uri="http://schemas.openxmlformats.org/drawingml/2006/table">
            <a:tbl>
              <a:tblPr/>
              <a:tblGrid>
                <a:gridCol w="4283075"/>
                <a:gridCol w="4286250"/>
              </a:tblGrid>
              <a:tr h="168641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п.2 Закупка для государственных нужд у единственного поставщика (подрядчика, исполнителя), определенного указом или распоряжением Президента РФ, либо постановлением или распоряжением Правительства РФ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414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Извещение за 5 календ. дней до дня заключение контракта / договора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65250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70108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298843831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288" y="836613"/>
          <a:ext cx="8316912" cy="2525713"/>
        </p:xfrm>
        <a:graphic>
          <a:graphicData uri="http://schemas.openxmlformats.org/drawingml/2006/table">
            <a:tbl>
              <a:tblPr/>
              <a:tblGrid>
                <a:gridCol w="4157662"/>
                <a:gridCol w="4159250"/>
              </a:tblGrid>
              <a:tr h="10080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п.3 Выполнение работы по мобилизационной подготовке в РФ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207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Извещение за 5 календ. дней до дня заключение контракта / договора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796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34572899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fontAlgn="auto" hangingPunct="1">
              <a:spcAft>
                <a:spcPts val="0"/>
              </a:spcAft>
              <a:defRPr/>
            </a:pPr>
            <a:r>
              <a:rPr lang="ru-RU" sz="3200" dirty="0" smtClean="0">
                <a:solidFill>
                  <a:schemeClr val="tx1"/>
                </a:solidFill>
                <a:latin typeface="Times New Roman" pitchFamily="18" charset="0"/>
                <a:cs typeface="Times New Roman" pitchFamily="18" charset="0"/>
              </a:rPr>
              <a:t> п.3 Выполнение работы по мобилизационной подготовке в РФ 	</a:t>
            </a:r>
            <a:br>
              <a:rPr lang="ru-RU" sz="3200" dirty="0" smtClean="0">
                <a:solidFill>
                  <a:schemeClr val="tx1"/>
                </a:solidFill>
                <a:latin typeface="Times New Roman" pitchFamily="18" charset="0"/>
                <a:cs typeface="Times New Roman" pitchFamily="18" charset="0"/>
              </a:rPr>
            </a:br>
            <a:r>
              <a:rPr lang="ru-RU" sz="3200" dirty="0" smtClean="0">
                <a:latin typeface="Times New Roman" pitchFamily="18" charset="0"/>
                <a:ea typeface="Calibri"/>
                <a:cs typeface="Times New Roman" pitchFamily="18" charset="0"/>
              </a:rPr>
              <a:t/>
            </a:r>
            <a:br>
              <a:rPr lang="ru-RU" sz="3200" dirty="0" smtClean="0">
                <a:latin typeface="Times New Roman" pitchFamily="18" charset="0"/>
                <a:ea typeface="Calibri"/>
                <a:cs typeface="Times New Roman" pitchFamily="18" charset="0"/>
              </a:rPr>
            </a:br>
            <a:endParaRPr lang="ru-RU" sz="3200" dirty="0" smtClean="0"/>
          </a:p>
        </p:txBody>
      </p:sp>
      <p:sp>
        <p:nvSpPr>
          <p:cNvPr id="14339" name="Rectangle 3"/>
          <p:cNvSpPr>
            <a:spLocks noGrp="1" noChangeArrowheads="1"/>
          </p:cNvSpPr>
          <p:nvPr>
            <p:ph type="body" idx="1"/>
          </p:nvPr>
        </p:nvSpPr>
        <p:spPr/>
        <p:txBody>
          <a:bodyPr/>
          <a:lstStyle/>
          <a:p>
            <a:pPr eaLnBrk="1" hangingPunct="1"/>
            <a:r>
              <a:rPr lang="ru-RU" altLang="ru-RU" sz="2400" b="1" smtClean="0">
                <a:solidFill>
                  <a:srgbClr val="FF3300"/>
                </a:solidFill>
                <a:latin typeface="Times New Roman" pitchFamily="18" charset="0"/>
              </a:rPr>
              <a:t>№31-ФЗ  от 26 февраля 1997 г «О мобилизационной подготовке»</a:t>
            </a:r>
          </a:p>
          <a:p>
            <a:pPr eaLnBrk="1" hangingPunct="1"/>
            <a:r>
              <a:rPr lang="ru-RU" altLang="ru-RU" sz="2000" b="1" smtClean="0">
                <a:solidFill>
                  <a:srgbClr val="FF3300"/>
                </a:solidFill>
                <a:latin typeface="Times New Roman" pitchFamily="18" charset="0"/>
              </a:rPr>
              <a:t>Мобилизационная подготовка- </a:t>
            </a:r>
            <a:r>
              <a:rPr lang="ru-RU" altLang="ru-RU" sz="2000" b="1" smtClean="0">
                <a:solidFill>
                  <a:srgbClr val="000000"/>
                </a:solidFill>
                <a:latin typeface="Times New Roman" pitchFamily="18" charset="0"/>
              </a:rPr>
              <a:t>комплекс мероприятий, проводимых в мирное время, по заблаговременной подготовке экономики, органов и войск  к обеспечению защиты государства от вооруженного нападения и удовлетворению потребностей государства и нужд населения в военное время.</a:t>
            </a:r>
          </a:p>
          <a:p>
            <a:pPr eaLnBrk="1" hangingPunct="1"/>
            <a:endParaRPr lang="ru-RU" altLang="ru-RU" sz="2000" smtClean="0">
              <a:solidFill>
                <a:srgbClr val="000000"/>
              </a:solidFill>
            </a:endParaRPr>
          </a:p>
        </p:txBody>
      </p:sp>
    </p:spTree>
    <p:extLst>
      <p:ext uri="{BB962C8B-B14F-4D97-AF65-F5344CB8AC3E}">
        <p14:creationId xmlns:p14="http://schemas.microsoft.com/office/powerpoint/2010/main" val="361731196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260350"/>
          <a:ext cx="8569325" cy="5050536"/>
        </p:xfrm>
        <a:graphic>
          <a:graphicData uri="http://schemas.openxmlformats.org/drawingml/2006/table">
            <a:tbl>
              <a:tblPr/>
              <a:tblGrid>
                <a:gridCol w="4283075"/>
                <a:gridCol w="4286250"/>
              </a:tblGrid>
              <a:tr h="408985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п.4  Закупки до 100 т.р. </a:t>
                      </a: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rgbClr val="C00000"/>
                          </a:solidFill>
                          <a:effectLst/>
                          <a:latin typeface="Times New Roman" pitchFamily="18" charset="0"/>
                          <a:ea typeface="Calibri" pitchFamily="34" charset="0"/>
                          <a:cs typeface="Times New Roman" pitchFamily="18" charset="0"/>
                        </a:rPr>
                        <a:t>При этом годовой объем закупок, которые заказчик вправе осуществить на основании настоящего пункта, не должен превышать </a:t>
                      </a:r>
                      <a:r>
                        <a:rPr kumimoji="0" lang="ru-RU" sz="2000" b="1" i="0" u="none" strike="noStrike" cap="none" normalizeH="0" baseline="0" smtClean="0">
                          <a:ln>
                            <a:noFill/>
                          </a:ln>
                          <a:solidFill>
                            <a:srgbClr val="C00000"/>
                          </a:solidFill>
                          <a:effectLst/>
                          <a:latin typeface="Times New Roman" pitchFamily="18" charset="0"/>
                          <a:ea typeface="Calibri" pitchFamily="34" charset="0"/>
                          <a:cs typeface="Times New Roman" pitchFamily="18" charset="0"/>
                        </a:rPr>
                        <a:t>два миллиона рублей или</a:t>
                      </a:r>
                      <a:r>
                        <a:rPr kumimoji="0" lang="ru-RU" sz="2000" b="0" i="0" u="none" strike="noStrike" cap="none" normalizeH="0" baseline="0" smtClean="0">
                          <a:ln>
                            <a:noFill/>
                          </a:ln>
                          <a:solidFill>
                            <a:srgbClr val="C00000"/>
                          </a:solidFill>
                          <a:effectLst/>
                          <a:latin typeface="Times New Roman" pitchFamily="18" charset="0"/>
                          <a:ea typeface="Calibri" pitchFamily="34" charset="0"/>
                          <a:cs typeface="Times New Roman" pitchFamily="18" charset="0"/>
                        </a:rPr>
                        <a:t> не должен превышать </a:t>
                      </a:r>
                      <a:r>
                        <a:rPr kumimoji="0" lang="ru-RU" sz="2000" b="1" i="0" u="none" strike="noStrike" cap="none" normalizeH="0" baseline="0" smtClean="0">
                          <a:ln>
                            <a:noFill/>
                          </a:ln>
                          <a:solidFill>
                            <a:srgbClr val="C00000"/>
                          </a:solidFill>
                          <a:effectLst/>
                          <a:latin typeface="Times New Roman" pitchFamily="18" charset="0"/>
                          <a:ea typeface="Calibri" pitchFamily="34" charset="0"/>
                          <a:cs typeface="Times New Roman" pitchFamily="18" charset="0"/>
                        </a:rPr>
                        <a:t>пять процентов </a:t>
                      </a:r>
                      <a:r>
                        <a:rPr kumimoji="0" lang="ru-RU" sz="2000" b="0" i="0" u="none" strike="noStrike" cap="none" normalizeH="0" baseline="0" smtClean="0">
                          <a:ln>
                            <a:noFill/>
                          </a:ln>
                          <a:solidFill>
                            <a:srgbClr val="C00000"/>
                          </a:solidFill>
                          <a:effectLst/>
                          <a:latin typeface="Times New Roman" pitchFamily="18" charset="0"/>
                          <a:ea typeface="Calibri" pitchFamily="34" charset="0"/>
                          <a:cs typeface="Times New Roman" pitchFamily="18" charset="0"/>
                        </a:rPr>
                        <a:t>совокупного годового объема закупок заказчика и не должен составлять более чем пятьдесят миллионов рублей. Указанные ограничения годового объема закупок, которые заказчик вправе осуществить на основании настоящего пункта, не применяются в отношении закупок, осуществляемых заказчиками для обеспечения муниципальных нужд сельских поселений</a:t>
                      </a:r>
                      <a:r>
                        <a:rPr kumimoji="0" lang="ru-RU" sz="2000" b="0" i="1" u="none" strike="noStrike" cap="none" normalizeH="0" baseline="0" smtClean="0">
                          <a:ln>
                            <a:noFill/>
                          </a:ln>
                          <a:solidFill>
                            <a:srgbClr val="C00000"/>
                          </a:solidFill>
                          <a:effectLst/>
                          <a:latin typeface="Times New Roman" pitchFamily="18" charset="0"/>
                          <a:ea typeface="Calibri" pitchFamily="34" charset="0"/>
                          <a:cs typeface="Times New Roman" pitchFamily="18" charset="0"/>
                        </a:rPr>
                        <a:t>.</a:t>
                      </a:r>
                      <a:r>
                        <a:rPr kumimoji="0" lang="ru-RU" sz="18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(действует с 1 января 2014 г.)</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Lucida Sans Unicode" pitchFamily="34" charset="0"/>
                        <a:ea typeface="Calibri"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Lucida Sans Unicode" pitchFamily="34" charset="0"/>
                        <a:ea typeface="Calibri"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smtClean="0">
                        <a:ln>
                          <a:noFill/>
                        </a:ln>
                        <a:solidFill>
                          <a:srgbClr val="C00000"/>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95998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Обеспечение исполнения контракта (ст.96)</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Заказчик вправе установить	</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2495521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Содержимое 1"/>
          <p:cNvSpPr>
            <a:spLocks noGrp="1"/>
          </p:cNvSpPr>
          <p:nvPr>
            <p:ph idx="1"/>
          </p:nvPr>
        </p:nvSpPr>
        <p:spPr/>
        <p:txBody>
          <a:bodyPr/>
          <a:lstStyle/>
          <a:p>
            <a:pPr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При проведении </a:t>
            </a:r>
            <a:r>
              <a:rPr kumimoji="0" lang="ru-RU" sz="2000" smtClean="0">
                <a:solidFill>
                  <a:srgbClr val="C00000"/>
                </a:solidFill>
                <a:latin typeface="Times New Roman" panose="02020603050405020304" pitchFamily="18" charset="0"/>
                <a:cs typeface="Times New Roman" panose="02020603050405020304" pitchFamily="18" charset="0"/>
              </a:rPr>
              <a:t>конкурсов</a:t>
            </a:r>
            <a:r>
              <a:rPr kumimoji="0" lang="ru-RU" sz="2000" smtClean="0">
                <a:latin typeface="Times New Roman" panose="02020603050405020304" pitchFamily="18" charset="0"/>
                <a:cs typeface="Times New Roman" panose="02020603050405020304" pitchFamily="18" charset="0"/>
              </a:rPr>
              <a:t> на НИОКР или технологических работ, оказание консультационных услуг заказчик вправе установить в конкурсной документации различные величины значимости критериев оценки заявок для случаев подачи участником конкурса заявки, содержащей предложение о цене контракта, которая: </a:t>
            </a:r>
          </a:p>
          <a:p>
            <a:pPr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1) до 25% ниже НМЦК; </a:t>
            </a:r>
          </a:p>
          <a:p>
            <a:pPr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2) на 25% и более % ниже НМЦК. </a:t>
            </a:r>
          </a:p>
          <a:p>
            <a:pPr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Если предметом контракта является поставка товара, необходимого для нормального жизнеобеспечения (продовольствие, средства для оказания скорой, в том числе скорой специализированной, медицинской помощи в экстренной или неотложной форме, лекарственные средства, топливо), </a:t>
            </a:r>
            <a:r>
              <a:rPr kumimoji="0" lang="ru-RU" sz="2000" smtClean="0">
                <a:solidFill>
                  <a:srgbClr val="C00000"/>
                </a:solidFill>
                <a:latin typeface="Times New Roman" panose="02020603050405020304" pitchFamily="18" charset="0"/>
                <a:cs typeface="Times New Roman" panose="02020603050405020304" pitchFamily="18" charset="0"/>
              </a:rPr>
              <a:t>участник закупки, предложивший цену, которая на 25% и более % ниже НМЦК, обязан представить заказчику обоснование предлагаемой цены </a:t>
            </a:r>
          </a:p>
          <a:p>
            <a:pPr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	</a:t>
            </a:r>
            <a:endParaRPr kumimoji="0" lang="ru-RU" sz="2000" smtClean="0">
              <a:cs typeface="Arial" panose="020B0604020202020204" pitchFamily="34" charset="0"/>
            </a:endParaRPr>
          </a:p>
        </p:txBody>
      </p:sp>
      <p:sp>
        <p:nvSpPr>
          <p:cNvPr id="3" name="Заголовок 2"/>
          <p:cNvSpPr>
            <a:spLocks noGrp="1"/>
          </p:cNvSpPr>
          <p:nvPr>
            <p:ph type="title"/>
          </p:nvPr>
        </p:nvSpPr>
        <p:spPr/>
        <p:txBody>
          <a:bodyPr>
            <a:scene3d>
              <a:camera prst="orthographicFront"/>
              <a:lightRig rig="soft" dir="t"/>
            </a:scene3d>
          </a:bodyPr>
          <a:lstStyle/>
          <a:p>
            <a:pPr eaLnBrk="1" fontAlgn="auto" hangingPunct="1">
              <a:spcAft>
                <a:spcPts val="0"/>
              </a:spcAft>
              <a:defRPr/>
            </a:pPr>
            <a:r>
              <a:rPr lang="ru-RU" sz="3200" dirty="0" smtClean="0">
                <a:solidFill>
                  <a:schemeClr val="tx1"/>
                </a:solidFill>
                <a:latin typeface="Times New Roman" pitchFamily="18" charset="0"/>
                <a:ea typeface="+mj-ea"/>
                <a:cs typeface="Times New Roman" pitchFamily="18" charset="0"/>
              </a:rPr>
              <a:t>Антидемпинговые меры при проведении конкурса и аукциона (ст.37)</a:t>
            </a:r>
            <a:endParaRPr lang="ru-RU" sz="3200" dirty="0">
              <a:solidFill>
                <a:schemeClr val="tx1"/>
              </a:solidFill>
              <a:ea typeface="+mj-ea"/>
              <a:cs typeface="+mj-cs"/>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404813"/>
          <a:ext cx="8569325" cy="4244975"/>
        </p:xfrm>
        <a:graphic>
          <a:graphicData uri="http://schemas.openxmlformats.org/drawingml/2006/table">
            <a:tbl>
              <a:tblPr/>
              <a:tblGrid>
                <a:gridCol w="4283075"/>
                <a:gridCol w="4286250"/>
              </a:tblGrid>
              <a:tr h="38289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п.5 Закупки до 400 т.р. отдельными видами заказчиков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ru-RU" sz="1800" b="0" i="0" u="none" strike="noStrike" cap="none" normalizeH="0" baseline="0" dirty="0" smtClean="0">
                          <a:ln>
                            <a:noFill/>
                          </a:ln>
                          <a:solidFill>
                            <a:srgbClr val="C00000"/>
                          </a:solidFill>
                          <a:effectLst/>
                          <a:latin typeface="Lucida Sans Unicode" pitchFamily="34"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2400" kern="1200" dirty="0" smtClean="0">
                          <a:solidFill>
                            <a:srgbClr val="C00000"/>
                          </a:solidFill>
                          <a:latin typeface="Times New Roman" pitchFamily="18" charset="0"/>
                          <a:ea typeface="+mn-ea"/>
                          <a:cs typeface="Times New Roman" pitchFamily="18" charset="0"/>
                        </a:rPr>
                        <a:t>При этом годовой объем закупок, которые заказчик вправе осуществить на основании настоящего пункта, не должен превышать пятьдесят процентов </a:t>
                      </a:r>
                      <a:r>
                        <a:rPr kumimoji="0" lang="ru-RU" sz="2400" b="1" kern="1200" dirty="0" smtClean="0">
                          <a:solidFill>
                            <a:srgbClr val="C00000"/>
                          </a:solidFill>
                          <a:latin typeface="Times New Roman" pitchFamily="18" charset="0"/>
                          <a:ea typeface="+mn-ea"/>
                          <a:cs typeface="Times New Roman" pitchFamily="18" charset="0"/>
                        </a:rPr>
                        <a:t>совокупного годового объема закупок </a:t>
                      </a:r>
                      <a:r>
                        <a:rPr kumimoji="0" lang="ru-RU" sz="2400" kern="1200" dirty="0" smtClean="0">
                          <a:solidFill>
                            <a:srgbClr val="C00000"/>
                          </a:solidFill>
                          <a:latin typeface="Times New Roman" pitchFamily="18" charset="0"/>
                          <a:ea typeface="+mn-ea"/>
                          <a:cs typeface="Times New Roman" pitchFamily="18" charset="0"/>
                        </a:rPr>
                        <a:t>заказчика и не должен составлять более чем двадцать миллионов рублей</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2400" b="0" i="0" u="none" strike="noStrike" kern="1200" cap="none" normalizeH="0" baseline="0" dirty="0" smtClean="0">
                        <a:ln>
                          <a:noFill/>
                        </a:ln>
                        <a:solidFill>
                          <a:srgbClr val="C00000"/>
                        </a:solidFill>
                        <a:effectLst/>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24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160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Заказчик вправе установить</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7410914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5510294"/>
        </p:xfrm>
        <a:graphic>
          <a:graphicData uri="http://schemas.openxmlformats.org/drawingml/2006/table">
            <a:tbl>
              <a:tblPr/>
              <a:tblGrid>
                <a:gridCol w="4283075"/>
                <a:gridCol w="4286250"/>
              </a:tblGrid>
              <a:tr h="229585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п.6 Исключительные полномочия органов власти и подведомственных им организаций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Примеры: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Фельдъегерская связь, услуги по государственной охране,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Главгосэкспертиза</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Росприроднадзор</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cs typeface="Times New Roman" pitchFamily="18" charset="0"/>
                        </a:rPr>
                        <a:t>Роспотребнадзор</a:t>
                      </a:r>
                      <a:r>
                        <a:rPr kumimoji="0" lang="ru-RU" sz="2000" b="0" i="0" u="none" strike="noStrike" cap="none" normalizeH="0" baseline="0" dirty="0" smtClean="0">
                          <a:ln>
                            <a:noFill/>
                          </a:ln>
                          <a:solidFill>
                            <a:srgbClr val="000000"/>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207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Извещение за 5 календ. дней до дня заключение контракта / договора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70102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Заказчик вправе установить</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12493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Уведомление контрольного органа не позднее 1 рабочего дня с даты заключения контракта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54329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219894428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2992438"/>
        </p:xfrm>
        <a:graphic>
          <a:graphicData uri="http://schemas.openxmlformats.org/drawingml/2006/table">
            <a:tbl>
              <a:tblPr/>
              <a:tblGrid>
                <a:gridCol w="4283075"/>
                <a:gridCol w="4286250"/>
              </a:tblGrid>
              <a:tr h="14398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 п.7 Поставка российского вооружения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207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Извещение за 5 календ. дней до дня заключение контракта / договора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6227573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288" y="765175"/>
          <a:ext cx="8569325" cy="3719925"/>
        </p:xfrm>
        <a:graphic>
          <a:graphicData uri="http://schemas.openxmlformats.org/drawingml/2006/table">
            <a:tbl>
              <a:tblPr/>
              <a:tblGrid>
                <a:gridCol w="4284662"/>
                <a:gridCol w="4284663"/>
              </a:tblGrid>
              <a:tr h="168607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п.8 Коммунальные услуги, подключение (присоединение) к сетям инженерно-технического обеспечения по регулируемым ценам (тарифам), по хранению и ввозу (вывозу) наркотических средств и психотропных веществ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0316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Извещение за 5 календ. дней до дня заключение контракта / договора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665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Заказчик вправе установить</a:t>
                      </a: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66513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72530684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404813"/>
          <a:ext cx="8569325" cy="3778251"/>
        </p:xfrm>
        <a:graphic>
          <a:graphicData uri="http://schemas.openxmlformats.org/drawingml/2006/table">
            <a:tbl>
              <a:tblPr/>
              <a:tblGrid>
                <a:gridCol w="4283075"/>
                <a:gridCol w="4286250"/>
              </a:tblGrid>
              <a:tr h="115262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п.9 Авария, ЧС, непреодолимая сила, срочное медицинское вмешательство </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96020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Заказчик вправе установить	</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124946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Уведомление контрольного органа не позднее 1 рабочего дня с даты заключения контракта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6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239505466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2944813"/>
        </p:xfrm>
        <a:graphic>
          <a:graphicData uri="http://schemas.openxmlformats.org/drawingml/2006/table">
            <a:tbl>
              <a:tblPr/>
              <a:tblGrid>
                <a:gridCol w="4283075"/>
                <a:gridCol w="4286250"/>
              </a:tblGrid>
              <a:tr h="115264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п.10 Поставка культурных ценностей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r>
              <a:tr h="41597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96022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Внешняя экспертиза при приемке результатов по контракту</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25000" smtClean="0">
                          <a:ln>
                            <a:noFill/>
                          </a:ln>
                          <a:solidFill>
                            <a:schemeClr val="tx1"/>
                          </a:solidFill>
                          <a:effectLst/>
                          <a:latin typeface="Lucida Sans Unicode" pitchFamily="34" charset="0"/>
                        </a:rPr>
                        <a:t>+</a:t>
                      </a:r>
                      <a:r>
                        <a:rPr kumimoji="0" lang="ru-RU" sz="2000" b="1" i="0" u="none" strike="noStrike" cap="none" normalizeH="0" baseline="0" smtClean="0">
                          <a:ln>
                            <a:noFill/>
                          </a:ln>
                          <a:solidFill>
                            <a:schemeClr val="tx1"/>
                          </a:solidFill>
                          <a:effectLst/>
                          <a:latin typeface="Lucida Sans Unicode" pitchFamily="34" charset="0"/>
                        </a:rPr>
                        <a:t>	</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7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142074580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4111625"/>
        </p:xfrm>
        <a:graphic>
          <a:graphicData uri="http://schemas.openxmlformats.org/drawingml/2006/table">
            <a:tbl>
              <a:tblPr/>
              <a:tblGrid>
                <a:gridCol w="4283075"/>
                <a:gridCol w="4286250"/>
              </a:tblGrid>
              <a:tr h="144008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п.11 Производство товара, выполнение работы, оказание услуги осуществляются учреждением и предприятием УИС в соответствии с перечнем товаров, работ, услуг, утвержденным Правительством РФ </a:t>
                      </a:r>
                      <a:r>
                        <a:rPr kumimoji="0" lang="ru-RU" sz="1800" b="0" i="0" u="none" strike="noStrike" cap="none" normalizeH="0" baseline="0" dirty="0" smtClean="0">
                          <a:ln>
                            <a:noFill/>
                          </a:ln>
                          <a:solidFill>
                            <a:schemeClr val="tx1"/>
                          </a:solidFill>
                          <a:effectLst/>
                          <a:latin typeface="Lucida Sans Unicode" pitchFamily="34" charset="0"/>
                        </a:rPr>
                        <a: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2083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Извещение за 5 календ. дней до дня заключение контракта / договора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2500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70114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Заказчик вправе установить</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83356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Внешняя экспертиза при приемке результатов по контракту</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395067587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3825876"/>
        </p:xfrm>
        <a:graphic>
          <a:graphicData uri="http://schemas.openxmlformats.org/drawingml/2006/table">
            <a:tbl>
              <a:tblPr/>
              <a:tblGrid>
                <a:gridCol w="4283075"/>
                <a:gridCol w="4286250"/>
              </a:tblGrid>
              <a:tr h="14398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п.12 Приобретение УИС сырья, материалов, комплектующих изделий для производства товара, выполнения работы, оказания услуги в целях трудоустройства осужденных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207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Извещение за 5 календ. дней до дня заключение контракта / договора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2500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8334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Внешняя экспертиза при приемке результатов по контракту</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295254612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3825876"/>
        </p:xfrm>
        <a:graphic>
          <a:graphicData uri="http://schemas.openxmlformats.org/drawingml/2006/table">
            <a:tbl>
              <a:tblPr/>
              <a:tblGrid>
                <a:gridCol w="4283075"/>
                <a:gridCol w="4286250"/>
              </a:tblGrid>
              <a:tr h="14398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п.13 Закупка произведений литературы и искусства определенных авторов, исполнений конкретных исполнителей, фонограмм конкретных изготовителей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207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Извещение за 5 календ. дней до дня заключение контракта / договора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2500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8334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Внешняя экспертиза при приемке результатов по контракту</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360813180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3524251"/>
        </p:xfrm>
        <a:graphic>
          <a:graphicData uri="http://schemas.openxmlformats.org/drawingml/2006/table">
            <a:tbl>
              <a:tblPr/>
              <a:tblGrid>
                <a:gridCol w="4283075"/>
                <a:gridCol w="4286250"/>
              </a:tblGrid>
              <a:tr h="168642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п. 14 Закупка отдельными видами заказчиков печатных изданий или электронных изданий определенных авторов у издателей таких изданий </a:t>
                      </a:r>
                      <a:r>
                        <a:rPr kumimoji="0" lang="ru-RU" sz="2000" b="1" i="0" u="none" strike="noStrike" cap="none" normalizeH="0" baseline="0" dirty="0" smtClean="0">
                          <a:ln>
                            <a:noFill/>
                          </a:ln>
                          <a:solidFill>
                            <a:srgbClr val="C00000"/>
                          </a:solidFill>
                          <a:effectLst/>
                          <a:latin typeface="Times New Roman" pitchFamily="18" charset="0"/>
                          <a:cs typeface="Times New Roman" pitchFamily="18" charset="0"/>
                        </a:rPr>
                        <a:t>(</a:t>
                      </a:r>
                      <a:r>
                        <a:rPr kumimoji="0" lang="ru-RU" sz="2000" kern="1200" dirty="0" smtClean="0">
                          <a:solidFill>
                            <a:srgbClr val="C00000"/>
                          </a:solidFill>
                          <a:latin typeface="Times New Roman" pitchFamily="18" charset="0"/>
                          <a:ea typeface="+mn-ea"/>
                          <a:cs typeface="Times New Roman" pitchFamily="18" charset="0"/>
                        </a:rPr>
                        <a:t>в том числе используемых в них программно-технических средств и средств защиты информации) </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2077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Извещение за 5 календ. дней до дня заключение контракта / договора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2500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7010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Заказчик вправе установить</a:t>
                      </a: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5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3093811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soft" dir="t"/>
            </a:scene3d>
          </a:bodyPr>
          <a:lstStyle/>
          <a:p>
            <a:pPr eaLnBrk="1" fontAlgn="auto" hangingPunct="1">
              <a:spcAft>
                <a:spcPts val="0"/>
              </a:spcAft>
              <a:defRPr/>
            </a:pPr>
            <a:r>
              <a:rPr lang="ru-RU" sz="4000" dirty="0" smtClean="0">
                <a:latin typeface="Times New Roman" pitchFamily="18" charset="0"/>
                <a:ea typeface="+mj-ea"/>
                <a:cs typeface="Times New Roman" pitchFamily="18" charset="0"/>
              </a:rPr>
              <a:t>Способы определения поставщиков </a:t>
            </a:r>
            <a:br>
              <a:rPr lang="ru-RU" sz="4000" dirty="0" smtClean="0">
                <a:latin typeface="Times New Roman" pitchFamily="18" charset="0"/>
                <a:ea typeface="+mj-ea"/>
                <a:cs typeface="Times New Roman" pitchFamily="18" charset="0"/>
              </a:rPr>
            </a:br>
            <a:r>
              <a:rPr lang="ru-RU" sz="4000" dirty="0" smtClean="0">
                <a:latin typeface="Times New Roman" pitchFamily="18" charset="0"/>
                <a:ea typeface="+mj-ea"/>
                <a:cs typeface="Times New Roman" pitchFamily="18" charset="0"/>
              </a:rPr>
              <a:t>(подрядчиков, исполнителей) </a:t>
            </a:r>
            <a:endParaRPr lang="ru-RU" sz="4000" dirty="0">
              <a:latin typeface="Times New Roman" pitchFamily="18" charset="0"/>
              <a:ea typeface="+mj-ea"/>
              <a:cs typeface="Times New Roman" pitchFamily="18" charset="0"/>
            </a:endParaRPr>
          </a:p>
        </p:txBody>
      </p:sp>
      <p:sp>
        <p:nvSpPr>
          <p:cNvPr id="104450" name="Заголовок 1"/>
          <p:cNvSpPr>
            <a:spLocks noGrp="1"/>
          </p:cNvSpPr>
          <p:nvPr>
            <p:ph type="subTitle" idx="1"/>
          </p:nvPr>
        </p:nvSpPr>
        <p:spPr>
          <a:xfrm>
            <a:off x="685800" y="3933825"/>
            <a:ext cx="7772400" cy="877888"/>
          </a:xfrm>
        </p:spPr>
        <p:txBody>
          <a:bodyPr/>
          <a:lstStyle/>
          <a:p>
            <a:pPr marR="0" eaLnBrk="1" hangingPunct="1"/>
            <a:r>
              <a:rPr kumimoji="0" lang="ru-RU" sz="1800" smtClean="0">
                <a:latin typeface="Times New Roman" panose="02020603050405020304" pitchFamily="18" charset="0"/>
                <a:cs typeface="Times New Roman" panose="02020603050405020304" pitchFamily="18" charset="0"/>
              </a:rPr>
              <a:t>«О контрактной системе в сфере закупок товаров, работ, услуг для обеспечения государственных и муниципальных нужд"</a:t>
            </a:r>
            <a:br>
              <a:rPr kumimoji="0" lang="ru-RU" sz="1800" smtClean="0">
                <a:latin typeface="Times New Roman" panose="02020603050405020304" pitchFamily="18" charset="0"/>
                <a:cs typeface="Times New Roman" panose="02020603050405020304" pitchFamily="18" charset="0"/>
              </a:rPr>
            </a:br>
            <a:r>
              <a:rPr kumimoji="0" lang="ru-RU" sz="1800" smtClean="0">
                <a:solidFill>
                  <a:srgbClr val="C00000"/>
                </a:solidFill>
                <a:latin typeface="Times New Roman" panose="02020603050405020304" pitchFamily="18" charset="0"/>
                <a:cs typeface="Times New Roman" panose="02020603050405020304" pitchFamily="18" charset="0"/>
              </a:rPr>
              <a:t>Федеральный закон Российской Федерации от 5 апреля 2013 г. </a:t>
            </a:r>
            <a:r>
              <a:rPr kumimoji="0" lang="ru-RU" sz="1800" b="1" smtClean="0">
                <a:solidFill>
                  <a:srgbClr val="C00000"/>
                </a:solidFill>
                <a:latin typeface="Times New Roman" panose="02020603050405020304" pitchFamily="18" charset="0"/>
                <a:cs typeface="Times New Roman" panose="02020603050405020304" pitchFamily="18" charset="0"/>
              </a:rPr>
              <a:t>N 44-ФЗ </a:t>
            </a:r>
            <a:r>
              <a:rPr kumimoji="0" lang="ru-RU" sz="2400" b="1" smtClean="0">
                <a:latin typeface="Times New Roman" panose="02020603050405020304" pitchFamily="18" charset="0"/>
                <a:cs typeface="Times New Roman" panose="02020603050405020304" pitchFamily="18" charset="0"/>
              </a:rPr>
              <a:t/>
            </a:r>
            <a:br>
              <a:rPr kumimoji="0" lang="ru-RU" sz="2400" b="1" smtClean="0">
                <a:latin typeface="Times New Roman" panose="02020603050405020304" pitchFamily="18" charset="0"/>
                <a:cs typeface="Times New Roman" panose="02020603050405020304" pitchFamily="18" charset="0"/>
              </a:rPr>
            </a:br>
            <a:endParaRPr kumimoji="0" lang="ru-RU" sz="2400" b="1"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2271713"/>
        </p:xfrm>
        <a:graphic>
          <a:graphicData uri="http://schemas.openxmlformats.org/drawingml/2006/table">
            <a:tbl>
              <a:tblPr/>
              <a:tblGrid>
                <a:gridCol w="4283075"/>
                <a:gridCol w="4286250"/>
              </a:tblGrid>
              <a:tr h="14398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п.15 Заключение контракта на посещение зоопарка, театра, кинотеатра, концерта, цирка, музея, выставки или спортивного мероприятия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153170718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3825876"/>
        </p:xfrm>
        <a:graphic>
          <a:graphicData uri="http://schemas.openxmlformats.org/drawingml/2006/table">
            <a:tbl>
              <a:tblPr/>
              <a:tblGrid>
                <a:gridCol w="4283075"/>
                <a:gridCol w="4286250"/>
              </a:tblGrid>
              <a:tr h="14398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п.16 Заключение контракта с организатором мероприятия, проводимого для нескольких заказчиков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207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Извещение за 5 календ. дней до дня заключение контракта / договора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2500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8334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Внешняя экспертиза при приемке результатов по контракту</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36584338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3465732"/>
        </p:xfrm>
        <a:graphic>
          <a:graphicData uri="http://schemas.openxmlformats.org/drawingml/2006/table">
            <a:tbl>
              <a:tblPr/>
              <a:tblGrid>
                <a:gridCol w="4283075"/>
                <a:gridCol w="4286250"/>
              </a:tblGrid>
              <a:tr h="199088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п.17 Приобретение отдельными видами заказчиков (театр и т.п.) произведений литературы или искусства, исполнений, декораций, сценической мебели, сценических костюмов и необходимых материалов, театрального реквизита, бутафории, грима, постижерских изделий, театральных кукол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6841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Извещение за 5 календ. дней до дня заключение контракта / договора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3952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3952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99649656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2992438"/>
        </p:xfrm>
        <a:graphic>
          <a:graphicData uri="http://schemas.openxmlformats.org/drawingml/2006/table">
            <a:tbl>
              <a:tblPr/>
              <a:tblGrid>
                <a:gridCol w="4283075"/>
                <a:gridCol w="4286250"/>
              </a:tblGrid>
              <a:tr h="14398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п.18 Реализация входных билетов и абонементов, экскурсионных билетов и экскурсионных путевок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207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Извещение за 5 календ. дней до дня заключение контракта / договора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186233857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2992438"/>
        </p:xfrm>
        <a:graphic>
          <a:graphicData uri="http://schemas.openxmlformats.org/drawingml/2006/table">
            <a:tbl>
              <a:tblPr/>
              <a:tblGrid>
                <a:gridCol w="4283075"/>
                <a:gridCol w="4286250"/>
              </a:tblGrid>
              <a:tr h="14398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 19 Авторский контроль, авторский надзор </a:t>
                      </a:r>
                      <a:r>
                        <a:rPr kumimoji="0" lang="ru-RU" sz="1800" b="0" i="0" u="none" strike="noStrike" cap="none" normalizeH="0" baseline="0" dirty="0" smtClean="0">
                          <a:ln>
                            <a:noFill/>
                          </a:ln>
                          <a:solidFill>
                            <a:schemeClr val="tx1"/>
                          </a:solidFill>
                          <a:effectLst/>
                          <a:latin typeface="Lucida Sans Unicode" pitchFamily="34" charset="0"/>
                        </a:rPr>
                        <a: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207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Извещение за 5 календ. дней до дня заключение контракта / договора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2500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94562393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2271713"/>
        </p:xfrm>
        <a:graphic>
          <a:graphicData uri="http://schemas.openxmlformats.org/drawingml/2006/table">
            <a:tbl>
              <a:tblPr/>
              <a:tblGrid>
                <a:gridCol w="4283075"/>
                <a:gridCol w="4286250"/>
              </a:tblGrid>
              <a:tr h="14398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п.20 Обеспечение визитов глав иностранных государств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348949544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2271713"/>
        </p:xfrm>
        <a:graphic>
          <a:graphicData uri="http://schemas.openxmlformats.org/drawingml/2006/table">
            <a:tbl>
              <a:tblPr/>
              <a:tblGrid>
                <a:gridCol w="4283075"/>
                <a:gridCol w="4286250"/>
              </a:tblGrid>
              <a:tr h="14398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п.21 Обеспечение деятельности объектов государственной охраны </a:t>
                      </a:r>
                      <a:r>
                        <a:rPr kumimoji="0" lang="ru-RU" sz="1800" b="0" i="0" u="none" strike="noStrike" cap="none" normalizeH="0" baseline="0" dirty="0" smtClean="0">
                          <a:ln>
                            <a:noFill/>
                          </a:ln>
                          <a:solidFill>
                            <a:schemeClr val="tx1"/>
                          </a:solidFill>
                          <a:effectLst/>
                          <a:latin typeface="Lucida Sans Unicode" pitchFamily="34" charset="0"/>
                        </a:rPr>
                        <a: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242317588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2271713"/>
        </p:xfrm>
        <a:graphic>
          <a:graphicData uri="http://schemas.openxmlformats.org/drawingml/2006/table">
            <a:tbl>
              <a:tblPr/>
              <a:tblGrid>
                <a:gridCol w="4283075"/>
                <a:gridCol w="4286250"/>
              </a:tblGrid>
              <a:tr h="14398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п.22 Управление многоквартирным домом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136838729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2271713"/>
        </p:xfrm>
        <a:graphic>
          <a:graphicData uri="http://schemas.openxmlformats.org/drawingml/2006/table">
            <a:tbl>
              <a:tblPr/>
              <a:tblGrid>
                <a:gridCol w="4283075"/>
                <a:gridCol w="4286250"/>
              </a:tblGrid>
              <a:tr h="14398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п.23 Содержание нежилых помещений 	</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350101168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4049713"/>
        </p:xfrm>
        <a:graphic>
          <a:graphicData uri="http://schemas.openxmlformats.org/drawingml/2006/table">
            <a:tbl>
              <a:tblPr/>
              <a:tblGrid>
                <a:gridCol w="4283075"/>
                <a:gridCol w="4286250"/>
              </a:tblGrid>
              <a:tr h="143990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п.24 Несостоявшиеся закрытые конкурсы и закрытые аукционы (единственная заявка) 	</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51912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Согласование с контрольным органом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8334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Внешняя экспертиза при приемке результатов по контракту</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841274">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defRPr/>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ru-RU" sz="2000" b="1" i="0" u="none" strike="noStrike" cap="none" normalizeH="0" baseline="-2500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404409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Содержимое 1"/>
          <p:cNvSpPr>
            <a:spLocks noGrp="1"/>
          </p:cNvSpPr>
          <p:nvPr>
            <p:ph idx="1"/>
          </p:nvPr>
        </p:nvSpPr>
        <p:spPr/>
        <p:txBody>
          <a:bodyPr/>
          <a:lstStyle/>
          <a:p>
            <a:pPr marL="623888" indent="-514350" eaLnBrk="1" hangingPunct="1">
              <a:lnSpc>
                <a:spcPct val="90000"/>
              </a:lnSpc>
              <a:buFont typeface="Wingdings 3" panose="05040102010807070707" pitchFamily="18" charset="2"/>
              <a:buNone/>
            </a:pPr>
            <a:r>
              <a:rPr kumimoji="0" lang="ru-RU" sz="2500" smtClean="0">
                <a:latin typeface="Times New Roman" panose="02020603050405020304" pitchFamily="18" charset="0"/>
                <a:cs typeface="Times New Roman" panose="02020603050405020304" pitchFamily="18" charset="0"/>
              </a:rPr>
              <a:t>1. Открытый конкурс;</a:t>
            </a:r>
          </a:p>
          <a:p>
            <a:pPr marL="623888" indent="-514350" eaLnBrk="1" hangingPunct="1">
              <a:lnSpc>
                <a:spcPct val="90000"/>
              </a:lnSpc>
              <a:buFont typeface="Wingdings 3" panose="05040102010807070707" pitchFamily="18" charset="2"/>
              <a:buNone/>
            </a:pPr>
            <a:r>
              <a:rPr kumimoji="0" lang="ru-RU" sz="2500" smtClean="0">
                <a:latin typeface="Times New Roman" panose="02020603050405020304" pitchFamily="18" charset="0"/>
                <a:cs typeface="Times New Roman" panose="02020603050405020304" pitchFamily="18" charset="0"/>
              </a:rPr>
              <a:t>2. Конкурс с ограниченным участием;</a:t>
            </a:r>
          </a:p>
          <a:p>
            <a:pPr marL="623888" indent="-514350" eaLnBrk="1" hangingPunct="1">
              <a:lnSpc>
                <a:spcPct val="90000"/>
              </a:lnSpc>
              <a:buFont typeface="Wingdings 3" panose="05040102010807070707" pitchFamily="18" charset="2"/>
              <a:buNone/>
            </a:pPr>
            <a:r>
              <a:rPr kumimoji="0" lang="ru-RU" sz="2500" smtClean="0">
                <a:latin typeface="Times New Roman" panose="02020603050405020304" pitchFamily="18" charset="0"/>
                <a:cs typeface="Times New Roman" panose="02020603050405020304" pitchFamily="18" charset="0"/>
              </a:rPr>
              <a:t>3. Двухэтапный конкурс;</a:t>
            </a:r>
          </a:p>
          <a:p>
            <a:pPr marL="623888" indent="-514350" eaLnBrk="1" hangingPunct="1">
              <a:lnSpc>
                <a:spcPct val="90000"/>
              </a:lnSpc>
              <a:buFont typeface="Wingdings 3" panose="05040102010807070707" pitchFamily="18" charset="2"/>
              <a:buNone/>
            </a:pPr>
            <a:r>
              <a:rPr kumimoji="0" lang="ru-RU" sz="2500" smtClean="0">
                <a:latin typeface="Times New Roman" panose="02020603050405020304" pitchFamily="18" charset="0"/>
                <a:cs typeface="Times New Roman" panose="02020603050405020304" pitchFamily="18" charset="0"/>
              </a:rPr>
              <a:t>4. Закрытый конкурс;</a:t>
            </a:r>
          </a:p>
          <a:p>
            <a:pPr marL="623888" indent="-514350" eaLnBrk="1" hangingPunct="1">
              <a:lnSpc>
                <a:spcPct val="90000"/>
              </a:lnSpc>
              <a:buFont typeface="Wingdings 3" panose="05040102010807070707" pitchFamily="18" charset="2"/>
              <a:buNone/>
            </a:pPr>
            <a:r>
              <a:rPr kumimoji="0" lang="ru-RU" sz="2500" smtClean="0">
                <a:latin typeface="Times New Roman" panose="02020603050405020304" pitchFamily="18" charset="0"/>
                <a:cs typeface="Times New Roman" panose="02020603050405020304" pitchFamily="18" charset="0"/>
              </a:rPr>
              <a:t>5. Закрытый конкурс с ограниченным участием;</a:t>
            </a:r>
          </a:p>
          <a:p>
            <a:pPr marL="623888" indent="-514350" eaLnBrk="1" hangingPunct="1">
              <a:lnSpc>
                <a:spcPct val="90000"/>
              </a:lnSpc>
              <a:buFont typeface="Wingdings 3" panose="05040102010807070707" pitchFamily="18" charset="2"/>
              <a:buNone/>
            </a:pPr>
            <a:r>
              <a:rPr kumimoji="0" lang="ru-RU" sz="2500" smtClean="0">
                <a:latin typeface="Times New Roman" panose="02020603050405020304" pitchFamily="18" charset="0"/>
                <a:cs typeface="Times New Roman" panose="02020603050405020304" pitchFamily="18" charset="0"/>
              </a:rPr>
              <a:t>6. Закрытый двухэтапный конкурс;</a:t>
            </a:r>
          </a:p>
          <a:p>
            <a:pPr marL="623888" indent="-514350" eaLnBrk="1" hangingPunct="1">
              <a:lnSpc>
                <a:spcPct val="90000"/>
              </a:lnSpc>
              <a:buFont typeface="Wingdings 3" panose="05040102010807070707" pitchFamily="18" charset="2"/>
              <a:buNone/>
            </a:pPr>
            <a:r>
              <a:rPr kumimoji="0" lang="ru-RU" sz="2500" smtClean="0">
                <a:latin typeface="Times New Roman" panose="02020603050405020304" pitchFamily="18" charset="0"/>
                <a:cs typeface="Times New Roman" panose="02020603050405020304" pitchFamily="18" charset="0"/>
              </a:rPr>
              <a:t>7. Аукцион в электронной форме;</a:t>
            </a:r>
          </a:p>
          <a:p>
            <a:pPr marL="623888" indent="-514350" eaLnBrk="1" hangingPunct="1">
              <a:lnSpc>
                <a:spcPct val="90000"/>
              </a:lnSpc>
              <a:buFont typeface="Wingdings 3" panose="05040102010807070707" pitchFamily="18" charset="2"/>
              <a:buNone/>
            </a:pPr>
            <a:r>
              <a:rPr kumimoji="0" lang="ru-RU" sz="2500" smtClean="0">
                <a:latin typeface="Times New Roman" panose="02020603050405020304" pitchFamily="18" charset="0"/>
                <a:cs typeface="Times New Roman" panose="02020603050405020304" pitchFamily="18" charset="0"/>
              </a:rPr>
              <a:t>8. Закрытый аукцион;</a:t>
            </a:r>
          </a:p>
          <a:p>
            <a:pPr marL="623888" indent="-514350" eaLnBrk="1" hangingPunct="1">
              <a:lnSpc>
                <a:spcPct val="90000"/>
              </a:lnSpc>
              <a:buFont typeface="Wingdings 3" panose="05040102010807070707" pitchFamily="18" charset="2"/>
              <a:buNone/>
            </a:pPr>
            <a:r>
              <a:rPr kumimoji="0" lang="ru-RU" sz="2500" smtClean="0">
                <a:latin typeface="Times New Roman" panose="02020603050405020304" pitchFamily="18" charset="0"/>
                <a:cs typeface="Times New Roman" panose="02020603050405020304" pitchFamily="18" charset="0"/>
              </a:rPr>
              <a:t>9. Запрос котировок;</a:t>
            </a:r>
          </a:p>
          <a:p>
            <a:pPr marL="623888" indent="-514350" eaLnBrk="1" hangingPunct="1">
              <a:lnSpc>
                <a:spcPct val="90000"/>
              </a:lnSpc>
              <a:buFont typeface="Wingdings 3" panose="05040102010807070707" pitchFamily="18" charset="2"/>
              <a:buNone/>
            </a:pPr>
            <a:r>
              <a:rPr kumimoji="0" lang="ru-RU" sz="2500" smtClean="0">
                <a:latin typeface="Times New Roman" panose="02020603050405020304" pitchFamily="18" charset="0"/>
                <a:cs typeface="Times New Roman" panose="02020603050405020304" pitchFamily="18" charset="0"/>
              </a:rPr>
              <a:t>10. Запрос предложений;</a:t>
            </a:r>
          </a:p>
          <a:p>
            <a:pPr marL="623888" indent="-514350" eaLnBrk="1" hangingPunct="1">
              <a:lnSpc>
                <a:spcPct val="90000"/>
              </a:lnSpc>
              <a:buFont typeface="Wingdings 3" panose="05040102010807070707" pitchFamily="18" charset="2"/>
              <a:buNone/>
            </a:pPr>
            <a:r>
              <a:rPr kumimoji="0" lang="ru-RU" sz="2500" smtClean="0">
                <a:latin typeface="Times New Roman" panose="02020603050405020304" pitchFamily="18" charset="0"/>
                <a:cs typeface="Times New Roman" panose="02020603050405020304" pitchFamily="18" charset="0"/>
              </a:rPr>
              <a:t>11. Закупка у единственного поставщика.</a:t>
            </a:r>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solidFill>
                  <a:srgbClr val="C00000"/>
                </a:solidFill>
                <a:latin typeface="Times New Roman" pitchFamily="18" charset="0"/>
                <a:ea typeface="+mj-ea"/>
                <a:cs typeface="Times New Roman" pitchFamily="18" charset="0"/>
              </a:rPr>
              <a:t>Способы определения поставщиков (ст.24)</a:t>
            </a:r>
            <a:endParaRPr lang="ru-RU" dirty="0">
              <a:solidFill>
                <a:srgbClr val="C00000"/>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3076575"/>
        </p:xfrm>
        <a:graphic>
          <a:graphicData uri="http://schemas.openxmlformats.org/drawingml/2006/table">
            <a:tbl>
              <a:tblPr/>
              <a:tblGrid>
                <a:gridCol w="4283075"/>
                <a:gridCol w="4286250"/>
              </a:tblGrid>
              <a:tr h="144016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п.25 Несостоявшиеся открытые закупки (единственная заявка)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51922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Согласование с контрольным органом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60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70118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Обеспечение исполнения контракта</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323898300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2271713"/>
        </p:xfrm>
        <a:graphic>
          <a:graphicData uri="http://schemas.openxmlformats.org/drawingml/2006/table">
            <a:tbl>
              <a:tblPr/>
              <a:tblGrid>
                <a:gridCol w="4283075"/>
                <a:gridCol w="4286250"/>
              </a:tblGrid>
              <a:tr h="14398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п.26 Оказание услуг, связанных с направлением работника в служебную командировку 	</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15928747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2271713"/>
        </p:xfrm>
        <a:graphic>
          <a:graphicData uri="http://schemas.openxmlformats.org/drawingml/2006/table">
            <a:tbl>
              <a:tblPr/>
              <a:tblGrid>
                <a:gridCol w="4283075"/>
                <a:gridCol w="4286250"/>
              </a:tblGrid>
              <a:tr h="14398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п.28 Закупка лекарственных препаратов, которые предназначены для назначения пациенту при наличии медицинских показаний по решению врачебной комиссии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167661881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10000"/>
          </a:bodyPr>
          <a:lstStyle/>
          <a:p>
            <a:pPr marL="365760" indent="-256032" eaLnBrk="1" fontAlgn="auto" hangingPunct="1">
              <a:spcAft>
                <a:spcPts val="0"/>
              </a:spcAft>
              <a:buFont typeface="Wingdings 3"/>
              <a:buChar char=""/>
              <a:defRPr/>
            </a:pPr>
            <a:r>
              <a:rPr lang="ru-RU" dirty="0" smtClean="0">
                <a:latin typeface="Arial" pitchFamily="34" charset="0"/>
                <a:cs typeface="Arial" pitchFamily="34" charset="0"/>
              </a:rPr>
              <a:t>Заказчик вправе заключить контракт на поставки лекарственных препаратов </a:t>
            </a:r>
            <a:r>
              <a:rPr lang="ru-RU" dirty="0" smtClean="0">
                <a:solidFill>
                  <a:srgbClr val="C00000"/>
                </a:solidFill>
                <a:latin typeface="Arial" pitchFamily="34" charset="0"/>
                <a:cs typeface="Arial" pitchFamily="34" charset="0"/>
              </a:rPr>
              <a:t>на сумму, не превышающую двести тысяч рублей. </a:t>
            </a:r>
            <a:r>
              <a:rPr lang="ru-RU" dirty="0" smtClean="0">
                <a:latin typeface="Arial" pitchFamily="34" charset="0"/>
                <a:cs typeface="Arial" pitchFamily="34" charset="0"/>
              </a:rPr>
              <a:t>При этом объем закупаемых лекарственных препаратов не должен превышать объем таких препаратов, необходимый для указанного пациента в течение срока, необходимого для осуществления закупки лекарственных препаратов в соответствии с положениями п.7 ч.2 ст.83.</a:t>
            </a:r>
          </a:p>
          <a:p>
            <a:pPr marL="365760" indent="-256032" eaLnBrk="1" fontAlgn="auto" hangingPunct="1">
              <a:spcAft>
                <a:spcPts val="0"/>
              </a:spcAft>
              <a:buFont typeface="Wingdings 3"/>
              <a:buChar char=""/>
              <a:defRPr/>
            </a:pPr>
            <a:r>
              <a:rPr lang="ru-RU" dirty="0" smtClean="0">
                <a:latin typeface="Arial" pitchFamily="34" charset="0"/>
                <a:cs typeface="Arial" pitchFamily="34" charset="0"/>
              </a:rPr>
              <a:t> Кроме того, при осуществлении закупки лекарственных препаратов в соответствии с положениями настоящего пункта предметом одного контракта не могут являться лекарственные препараты, предназначенные для </a:t>
            </a:r>
            <a:r>
              <a:rPr lang="ru-RU" dirty="0" smtClean="0">
                <a:solidFill>
                  <a:srgbClr val="C00000"/>
                </a:solidFill>
                <a:latin typeface="Arial" pitchFamily="34" charset="0"/>
                <a:cs typeface="Arial" pitchFamily="34" charset="0"/>
              </a:rPr>
              <a:t>назначения двум и более пациентам. </a:t>
            </a:r>
            <a:endParaRPr lang="ru-RU" dirty="0">
              <a:solidFill>
                <a:srgbClr val="C00000"/>
              </a:solidFill>
              <a:latin typeface="Arial" pitchFamily="34" charset="0"/>
              <a:cs typeface="Arial" pitchFamily="34" charset="0"/>
            </a:endParaRPr>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dirty="0" smtClean="0">
                <a:latin typeface="Arial" pitchFamily="34" charset="0"/>
                <a:cs typeface="Arial" pitchFamily="34" charset="0"/>
              </a:rPr>
              <a:t>Закупка лекарственных препаратов</a:t>
            </a:r>
            <a:endParaRPr lang="ru-RU" dirty="0">
              <a:latin typeface="Arial" pitchFamily="34" charset="0"/>
              <a:cs typeface="Arial" pitchFamily="34" charset="0"/>
            </a:endParaRPr>
          </a:p>
        </p:txBody>
      </p:sp>
    </p:spTree>
    <p:extLst>
      <p:ext uri="{BB962C8B-B14F-4D97-AF65-F5344CB8AC3E}">
        <p14:creationId xmlns:p14="http://schemas.microsoft.com/office/powerpoint/2010/main" val="68107040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3067049"/>
        </p:xfrm>
        <a:graphic>
          <a:graphicData uri="http://schemas.openxmlformats.org/drawingml/2006/table">
            <a:tbl>
              <a:tblPr/>
              <a:tblGrid>
                <a:gridCol w="4283075"/>
                <a:gridCol w="4286250"/>
              </a:tblGrid>
              <a:tr h="223513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п.29 	</a:t>
                      </a:r>
                      <a:r>
                        <a:rPr kumimoji="0" lang="ru-RU" sz="24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З</a:t>
                      </a:r>
                      <a:r>
                        <a:rPr kumimoji="0" lang="ru-RU" sz="2400" kern="1200" dirty="0" smtClean="0">
                          <a:solidFill>
                            <a:schemeClr val="tx1"/>
                          </a:solidFill>
                          <a:latin typeface="Times New Roman" pitchFamily="18" charset="0"/>
                          <a:ea typeface="+mn-ea"/>
                          <a:cs typeface="Times New Roman" pitchFamily="18" charset="0"/>
                        </a:rPr>
                        <a:t>аключение договора энергоснабжения или договора купли-продажи электрической энергии с гарантирующим поставщиком электрической энергии;</a:t>
                      </a:r>
                    </a:p>
                    <a:p>
                      <a:endParaRPr kumimoji="0" lang="ru-RU" sz="2400" kern="1200" dirty="0" smtClean="0">
                        <a:solidFill>
                          <a:schemeClr val="tx1"/>
                        </a:solidFill>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1595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5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403023405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4713287"/>
        </p:xfrm>
        <a:graphic>
          <a:graphicData uri="http://schemas.openxmlformats.org/drawingml/2006/table">
            <a:tbl>
              <a:tblPr/>
              <a:tblGrid>
                <a:gridCol w="4283075"/>
                <a:gridCol w="4286250"/>
              </a:tblGrid>
              <a:tr h="388133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п.30 </a:t>
                      </a: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О</a:t>
                      </a:r>
                      <a:r>
                        <a:rPr kumimoji="0" lang="ru-RU" sz="2000" kern="1200" dirty="0" smtClean="0">
                          <a:solidFill>
                            <a:schemeClr val="tx1"/>
                          </a:solidFill>
                          <a:latin typeface="Times New Roman" pitchFamily="18" charset="0"/>
                          <a:ea typeface="+mn-ea"/>
                          <a:cs typeface="Times New Roman" pitchFamily="18" charset="0"/>
                        </a:rPr>
                        <a:t>пределение поставщика распоряжением Правительства РФ по предложениям Центральной избирательной комиссии РФ, высших исполнительных органов государственной власти субъектов РФ при осуществлении закупок бюллетеней, открепительных удостоверений, специальных знаков (марок), используемых при проведении выборов в федеральные органы государственной власти, выборов в органы государственной власти субъектов РФ, референдума РФ и референдумов субъектов РФ, а также при проведении выборов в органы местного самоуправления и местных референдумов в муниципальных образованиях, являющихся административными центрами (столицами) субъектов РФ </a:t>
                      </a:r>
                    </a:p>
                    <a:p>
                      <a:endParaRPr kumimoji="0" lang="ru-RU" sz="2400" kern="1200" dirty="0" smtClean="0">
                        <a:solidFill>
                          <a:schemeClr val="tx1"/>
                        </a:solidFill>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159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419585783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4905837"/>
        </p:xfrm>
        <a:graphic>
          <a:graphicData uri="http://schemas.openxmlformats.org/drawingml/2006/table">
            <a:tbl>
              <a:tblPr/>
              <a:tblGrid>
                <a:gridCol w="4283075"/>
                <a:gridCol w="4286250"/>
              </a:tblGrid>
              <a:tr h="324032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п.31 </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З</a:t>
                      </a:r>
                      <a:r>
                        <a:rPr kumimoji="0" lang="ru-RU" sz="2000" kern="1200" dirty="0" smtClean="0">
                          <a:solidFill>
                            <a:schemeClr val="tx1"/>
                          </a:solidFill>
                          <a:latin typeface="Times New Roman" pitchFamily="18" charset="0"/>
                          <a:ea typeface="+mn-ea"/>
                          <a:cs typeface="Times New Roman" pitchFamily="18" charset="0"/>
                        </a:rPr>
                        <a:t>аключение контракта, предметом которого является приобретение для обеспечения федеральных нужд, нужд субъекта РФ, муниципальных нужд нежилого здания, строения, сооружения, нежилого помещения, определенных в соответствии с решением о подготовке и реализации бюджетных инвестиций или о предоставлении субсидий на осуществление капитальных вложений в целях приобретения объектов недвижимого имущества в государственную или муниципальную собственность, принятым в порядке, установленном соответственно Правительством РФ, высшим исполнительным органом государственной власти.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2000" kern="1200" dirty="0" smtClean="0">
                        <a:solidFill>
                          <a:schemeClr val="tx1"/>
                        </a:solidFill>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158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83331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Внешняя экспертиза при приемке результатов по контракту</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8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347497725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3392488"/>
        </p:xfrm>
        <a:graphic>
          <a:graphicData uri="http://schemas.openxmlformats.org/drawingml/2006/table">
            <a:tbl>
              <a:tblPr/>
              <a:tblGrid>
                <a:gridCol w="4283075"/>
                <a:gridCol w="4286250"/>
              </a:tblGrid>
              <a:tr h="256056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kern="1200" dirty="0" smtClean="0">
                          <a:solidFill>
                            <a:schemeClr val="tx1"/>
                          </a:solidFill>
                          <a:latin typeface="Times New Roman" pitchFamily="18" charset="0"/>
                          <a:ea typeface="+mn-ea"/>
                          <a:cs typeface="Times New Roman" pitchFamily="18" charset="0"/>
                        </a:rPr>
                        <a:t>П.32</a:t>
                      </a:r>
                      <a:r>
                        <a:rPr kumimoji="0" lang="ru-RU" sz="2400" b="1" kern="1200" baseline="0" dirty="0" smtClean="0">
                          <a:solidFill>
                            <a:schemeClr val="tx1"/>
                          </a:solidFill>
                          <a:latin typeface="Times New Roman" pitchFamily="18" charset="0"/>
                          <a:ea typeface="+mn-ea"/>
                          <a:cs typeface="Times New Roman" pitchFamily="18" charset="0"/>
                        </a:rPr>
                        <a:t> </a:t>
                      </a:r>
                      <a:r>
                        <a:rPr kumimoji="0" lang="ru-RU" sz="2400" kern="1200" baseline="0" dirty="0" smtClean="0">
                          <a:solidFill>
                            <a:srgbClr val="C00000"/>
                          </a:solidFill>
                          <a:latin typeface="Times New Roman" pitchFamily="18" charset="0"/>
                          <a:ea typeface="+mn-ea"/>
                          <a:cs typeface="Times New Roman" pitchFamily="18" charset="0"/>
                        </a:rPr>
                        <a:t>А</a:t>
                      </a:r>
                      <a:r>
                        <a:rPr kumimoji="0" lang="ru-RU" sz="2400" kern="1200" dirty="0" smtClean="0">
                          <a:solidFill>
                            <a:srgbClr val="C00000"/>
                          </a:solidFill>
                          <a:latin typeface="Times New Roman" pitchFamily="18" charset="0"/>
                          <a:ea typeface="+mn-ea"/>
                          <a:cs typeface="Times New Roman" pitchFamily="18" charset="0"/>
                        </a:rPr>
                        <a:t>ренда нежилого здания, строения, сооружения, нежилого помещения для обеспечения федеральных нужд, нужд субъекта Российской Федерации, муниципальных нужд, а также аренда жилых помещений, находящихся на территории иностранного государства, заказчиками, осуществляющими деятельность на территории иностранного государства;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159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270798453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2762250"/>
        </p:xfrm>
        <a:graphic>
          <a:graphicData uri="http://schemas.openxmlformats.org/drawingml/2006/table">
            <a:tbl>
              <a:tblPr/>
              <a:tblGrid>
                <a:gridCol w="4283075"/>
                <a:gridCol w="4286250"/>
              </a:tblGrid>
              <a:tr h="193032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п.33 	</a:t>
                      </a:r>
                      <a:r>
                        <a:rPr kumimoji="0" lang="ru-RU" sz="24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З</a:t>
                      </a:r>
                      <a:r>
                        <a:rPr kumimoji="0" lang="ru-RU" sz="2400" kern="1200" dirty="0" smtClean="0">
                          <a:solidFill>
                            <a:schemeClr val="tx1"/>
                          </a:solidFill>
                          <a:latin typeface="Times New Roman" pitchFamily="18" charset="0"/>
                          <a:ea typeface="+mn-ea"/>
                          <a:cs typeface="Times New Roman" pitchFamily="18" charset="0"/>
                        </a:rPr>
                        <a:t>аключение контракта на оказание преподавательских услуг, а также услуг экскурсовода (гида) физическими лицами;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2400" kern="1200" dirty="0" smtClean="0">
                        <a:solidFill>
                          <a:schemeClr val="tx1"/>
                        </a:solidFill>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159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99044384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4225925"/>
        </p:xfrm>
        <a:graphic>
          <a:graphicData uri="http://schemas.openxmlformats.org/drawingml/2006/table">
            <a:tbl>
              <a:tblPr/>
              <a:tblGrid>
                <a:gridCol w="4283075"/>
                <a:gridCol w="4286250"/>
              </a:tblGrid>
              <a:tr h="2560512">
                <a:tc gridSpan="2">
                  <a:txBody>
                    <a:bodyPr/>
                    <a:lstStyle/>
                    <a:p>
                      <a:r>
                        <a:rPr kumimoji="0" lang="ru-RU" sz="1800" b="1" kern="1200" dirty="0" smtClean="0">
                          <a:solidFill>
                            <a:schemeClr val="tx1"/>
                          </a:solidFill>
                          <a:latin typeface="+mn-lt"/>
                          <a:ea typeface="+mn-ea"/>
                          <a:cs typeface="+mn-cs"/>
                        </a:rPr>
                        <a:t>П. 34 </a:t>
                      </a:r>
                      <a:r>
                        <a:rPr kumimoji="0" lang="ru-RU" sz="2400" kern="1200" dirty="0" smtClean="0">
                          <a:solidFill>
                            <a:schemeClr val="tx1"/>
                          </a:solidFill>
                          <a:latin typeface="Times New Roman" pitchFamily="18" charset="0"/>
                          <a:ea typeface="+mn-ea"/>
                          <a:cs typeface="Times New Roman" pitchFamily="18" charset="0"/>
                        </a:rPr>
                        <a:t>Заключения федеральным органом исполнительной власти контракта с иностранной организацией на лечение гражданина РФ за пределами территории РФ в случае, если запрос предложений, проведенный в соответствии с </a:t>
                      </a:r>
                      <a:r>
                        <a:rPr kumimoji="0" lang="ru-RU" sz="2400" u="none" strike="noStrike" kern="1200" dirty="0" smtClean="0">
                          <a:solidFill>
                            <a:schemeClr val="tx1"/>
                          </a:solidFill>
                          <a:latin typeface="Times New Roman" pitchFamily="18" charset="0"/>
                          <a:ea typeface="+mn-ea"/>
                          <a:cs typeface="Times New Roman" pitchFamily="18" charset="0"/>
                          <a:hlinkClick r:id="" action="ppaction://hlinkfile"/>
                        </a:rPr>
                        <a:t>пунктом 3 части 2 статьи 83</a:t>
                      </a:r>
                      <a:r>
                        <a:rPr kumimoji="0" lang="ru-RU" sz="2400" kern="1200" dirty="0" smtClean="0">
                          <a:solidFill>
                            <a:schemeClr val="tx1"/>
                          </a:solidFill>
                          <a:latin typeface="Times New Roman" pitchFamily="18" charset="0"/>
                          <a:ea typeface="+mn-ea"/>
                          <a:cs typeface="Times New Roman" pitchFamily="18" charset="0"/>
                        </a:rPr>
                        <a:t> настоящего Федерального закона, признан не состоявшимся в соответствии с </a:t>
                      </a:r>
                      <a:r>
                        <a:rPr kumimoji="0" lang="ru-RU" sz="2400" u="none" strike="noStrike" kern="1200" dirty="0" smtClean="0">
                          <a:solidFill>
                            <a:schemeClr val="tx1"/>
                          </a:solidFill>
                          <a:latin typeface="Times New Roman" pitchFamily="18" charset="0"/>
                          <a:ea typeface="+mn-ea"/>
                          <a:cs typeface="Times New Roman" pitchFamily="18" charset="0"/>
                          <a:hlinkClick r:id="" action="ppaction://hlinkfile"/>
                        </a:rPr>
                        <a:t>частью 19</a:t>
                      </a:r>
                      <a:r>
                        <a:rPr kumimoji="0" lang="ru-RU" sz="2400" kern="1200" dirty="0" smtClean="0">
                          <a:solidFill>
                            <a:schemeClr val="tx1"/>
                          </a:solidFill>
                          <a:latin typeface="Times New Roman" pitchFamily="18" charset="0"/>
                          <a:ea typeface="+mn-ea"/>
                          <a:cs typeface="Times New Roman" pitchFamily="18" charset="0"/>
                        </a:rPr>
                        <a:t> указанной статьи;</a:t>
                      </a:r>
                    </a:p>
                    <a:p>
                      <a:endParaRPr kumimoji="0" lang="ru-RU" sz="2400" kern="1200" dirty="0">
                        <a:solidFill>
                          <a:schemeClr val="tx1"/>
                        </a:solidFill>
                        <a:latin typeface="Times New Roman" pitchFamily="18" charset="0"/>
                        <a:ea typeface="+mn-ea"/>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15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Обеспечение исполнения контракта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Заказчик вправе установить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83350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Внешняя экспертиза при приемке результатов по контракту</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5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724895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eaLnBrk="1" fontAlgn="auto" hangingPunct="1">
              <a:spcAft>
                <a:spcPts val="0"/>
              </a:spcAft>
              <a:defRPr/>
            </a:pPr>
            <a:r>
              <a:rPr lang="ru-RU" dirty="0" smtClean="0">
                <a:latin typeface="Times New Roman" pitchFamily="18" charset="0"/>
                <a:cs typeface="Times New Roman" pitchFamily="18" charset="0"/>
              </a:rPr>
              <a:t>Открытый конкурс</a:t>
            </a:r>
            <a:endParaRPr lang="ru-RU" dirty="0">
              <a:latin typeface="Times New Roman" pitchFamily="18" charset="0"/>
              <a:cs typeface="Times New Roman" pitchFamily="18" charset="0"/>
            </a:endParaRPr>
          </a:p>
        </p:txBody>
      </p:sp>
      <p:sp>
        <p:nvSpPr>
          <p:cNvPr id="10243" name="Подзаголовок 2"/>
          <p:cNvSpPr>
            <a:spLocks noGrp="1"/>
          </p:cNvSpPr>
          <p:nvPr>
            <p:ph type="subTitle" idx="1"/>
          </p:nvPr>
        </p:nvSpPr>
        <p:spPr>
          <a:xfrm>
            <a:off x="685800" y="3611563"/>
            <a:ext cx="7772400" cy="1200150"/>
          </a:xfrm>
        </p:spPr>
        <p:txBody>
          <a:bodyPr/>
          <a:lstStyle/>
          <a:p>
            <a:pPr marR="0" eaLnBrk="1" hangingPunct="1"/>
            <a:r>
              <a:rPr lang="ru-RU" altLang="ru-RU" smtClean="0">
                <a:latin typeface="Times New Roman" pitchFamily="18" charset="0"/>
                <a:cs typeface="Times New Roman" pitchFamily="18" charset="0"/>
              </a:rPr>
              <a:t>Основные аспекты</a:t>
            </a:r>
          </a:p>
        </p:txBody>
      </p:sp>
    </p:spTree>
    <p:extLst>
      <p:ext uri="{BB962C8B-B14F-4D97-AF65-F5344CB8AC3E}">
        <p14:creationId xmlns:p14="http://schemas.microsoft.com/office/powerpoint/2010/main" val="363240551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4297363"/>
        </p:xfrm>
        <a:graphic>
          <a:graphicData uri="http://schemas.openxmlformats.org/drawingml/2006/table">
            <a:tbl>
              <a:tblPr/>
              <a:tblGrid>
                <a:gridCol w="4283075"/>
                <a:gridCol w="4286250"/>
              </a:tblGrid>
              <a:tr h="1439863">
                <a:tc gridSpan="2">
                  <a:txBody>
                    <a:bodyPr/>
                    <a:lstStyle/>
                    <a:p>
                      <a:r>
                        <a:rPr kumimoji="0" lang="ru-RU" sz="2000" b="1" kern="1200" dirty="0" smtClean="0">
                          <a:solidFill>
                            <a:schemeClr val="tx1"/>
                          </a:solidFill>
                          <a:latin typeface="Times New Roman" pitchFamily="18" charset="0"/>
                          <a:ea typeface="+mn-ea"/>
                          <a:cs typeface="Times New Roman" pitchFamily="18" charset="0"/>
                        </a:rPr>
                        <a:t>П.35. </a:t>
                      </a:r>
                      <a:r>
                        <a:rPr kumimoji="0" lang="ru-RU" sz="2000" kern="1200" dirty="0" smtClean="0">
                          <a:solidFill>
                            <a:srgbClr val="C00000"/>
                          </a:solidFill>
                          <a:latin typeface="Times New Roman" pitchFamily="18" charset="0"/>
                          <a:ea typeface="+mn-ea"/>
                          <a:cs typeface="Times New Roman" pitchFamily="18" charset="0"/>
                        </a:rPr>
                        <a:t>Заключение организациями, осуществляющими образовательную деятельность и признанными в соответствии с законодательством об образовании федеральными или региональными инновационными площадками, контрактов на поставки оборудования (в том числе его техническую эксплуатацию), программного обеспечения, необходимых для внедрения научно-технических результатов и результатов интеллектуальной деятельности, с обладателем исключительных прав на такие оборудование и программное обеспечение за счет средств, выделенных на развитие инновационной инфраструктуры в системе образования;</a:t>
                      </a:r>
                    </a:p>
                    <a:p>
                      <a:endParaRPr kumimoji="0" lang="ru-RU" sz="2000" kern="1200" dirty="0">
                        <a:solidFill>
                          <a:srgbClr val="C00000"/>
                        </a:solidFill>
                        <a:latin typeface="Times New Roman" pitchFamily="18" charset="0"/>
                        <a:ea typeface="+mn-ea"/>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8334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Внешняя экспертиза при приемке результатов по контракту</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271251078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1919337"/>
        </p:xfrm>
        <a:graphic>
          <a:graphicData uri="http://schemas.openxmlformats.org/drawingml/2006/table">
            <a:tbl>
              <a:tblPr/>
              <a:tblGrid>
                <a:gridCol w="4283075"/>
                <a:gridCol w="4286250"/>
              </a:tblGrid>
              <a:tr h="150337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п.36  	</a:t>
                      </a:r>
                      <a:r>
                        <a:rPr kumimoji="0" lang="ru-RU" sz="24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З</a:t>
                      </a:r>
                      <a:r>
                        <a:rPr kumimoji="0" lang="ru-RU" sz="2400" kern="1200" dirty="0" smtClean="0">
                          <a:solidFill>
                            <a:srgbClr val="C00000"/>
                          </a:solidFill>
                          <a:latin typeface="Times New Roman" pitchFamily="18" charset="0"/>
                          <a:ea typeface="+mn-ea"/>
                          <a:cs typeface="Times New Roman" pitchFamily="18" charset="0"/>
                        </a:rPr>
                        <a:t>аключение бюджетным учреждением контракта, предметом которого является выдача банковской гарантии</a:t>
                      </a:r>
                      <a:r>
                        <a:rPr kumimoji="0" lang="ru-RU" sz="2400" kern="1200" dirty="0" smtClean="0">
                          <a:solidFill>
                            <a:schemeClr val="tx1"/>
                          </a:solidFill>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1591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170729799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850" y="765175"/>
          <a:ext cx="8569325" cy="3545134"/>
        </p:xfrm>
        <a:graphic>
          <a:graphicData uri="http://schemas.openxmlformats.org/drawingml/2006/table">
            <a:tbl>
              <a:tblPr/>
              <a:tblGrid>
                <a:gridCol w="4283075"/>
                <a:gridCol w="4286250"/>
              </a:tblGrid>
              <a:tr h="229565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 п.37  	</a:t>
                      </a:r>
                      <a:r>
                        <a:rPr kumimoji="0" lang="ru-RU" sz="20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О</a:t>
                      </a:r>
                      <a:r>
                        <a:rPr kumimoji="0" lang="ru-RU" sz="2000" kern="1200" dirty="0" smtClean="0">
                          <a:solidFill>
                            <a:srgbClr val="C00000"/>
                          </a:solidFill>
                          <a:latin typeface="Times New Roman" pitchFamily="18" charset="0"/>
                          <a:ea typeface="+mn-ea"/>
                          <a:cs typeface="Times New Roman" pitchFamily="18" charset="0"/>
                        </a:rPr>
                        <a:t>существление закупок изделий народных художественных промыслов признанного художественного достоинства, образцы которых зарегистрированы в порядке, установленном уполномоченным Правительством Российской Федерации федеральным органом исполнительной власти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83334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Внешняя экспертиза при приемке результатов по контракту</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r h="41588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Реестр контрактов  	</a:t>
                      </a:r>
                      <a:endParaRPr kumimoji="0" lang="ru-RU"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4DFEF"/>
                    </a:solidFill>
                  </a:tcPr>
                </a:tc>
              </a:tr>
            </a:tbl>
          </a:graphicData>
        </a:graphic>
      </p:graphicFrame>
    </p:spTree>
    <p:extLst>
      <p:ext uri="{BB962C8B-B14F-4D97-AF65-F5344CB8AC3E}">
        <p14:creationId xmlns:p14="http://schemas.microsoft.com/office/powerpoint/2010/main" val="156162690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1"/>
          <p:cNvSpPr>
            <a:spLocks noGrp="1"/>
          </p:cNvSpPr>
          <p:nvPr>
            <p:ph idx="1"/>
          </p:nvPr>
        </p:nvSpPr>
        <p:spPr/>
        <p:txBody>
          <a:bodyPr/>
          <a:lstStyle/>
          <a:p>
            <a:pPr eaLnBrk="1" hangingPunct="1"/>
            <a:r>
              <a:rPr kumimoji="0" lang="ru-RU" altLang="ru-RU" smtClean="0">
                <a:latin typeface="Times New Roman" pitchFamily="18" charset="0"/>
                <a:cs typeface="Times New Roman" pitchFamily="18" charset="0"/>
              </a:rPr>
              <a:t>По решению заказчика для приемки поставленного товара, выполненной работы или оказанной услуги, результатов отдельного этапа исполнения контракта может создаваться приемочная комиссия, которая состоит не менее чем из пяти человек. (ч.6 ст.94)</a:t>
            </a:r>
          </a:p>
          <a:p>
            <a:pPr eaLnBrk="1" hangingPunct="1"/>
            <a:endParaRPr kumimoji="0" lang="ru-RU" altLang="ru-RU" smtClean="0">
              <a:latin typeface="Times New Roman" pitchFamily="18" charset="0"/>
              <a:cs typeface="Times New Roman" pitchFamily="18" charset="0"/>
            </a:endParaRPr>
          </a:p>
          <a:p>
            <a:pPr eaLnBrk="1" hangingPunct="1"/>
            <a:r>
              <a:rPr kumimoji="0" lang="ru-RU" altLang="ru-RU" smtClean="0">
                <a:latin typeface="Times New Roman" pitchFamily="18" charset="0"/>
                <a:cs typeface="Times New Roman" pitchFamily="18" charset="0"/>
              </a:rPr>
              <a:t>Результаты исполнения контракта отражаются заказчиком в виде отчета, размещаемом в единой информационной системе.</a:t>
            </a:r>
          </a:p>
        </p:txBody>
      </p:sp>
      <p:sp>
        <p:nvSpPr>
          <p:cNvPr id="3" name="Заголовок 2"/>
          <p:cNvSpPr>
            <a:spLocks noGrp="1"/>
          </p:cNvSpPr>
          <p:nvPr>
            <p:ph type="title"/>
          </p:nvPr>
        </p:nvSpPr>
        <p:spPr/>
        <p:txBody>
          <a:bodyPr>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Исполнение контракта (ст.94)</a:t>
            </a:r>
            <a:endParaRPr lang="ru-RU"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88727596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1"/>
          <p:cNvSpPr>
            <a:spLocks noGrp="1"/>
          </p:cNvSpPr>
          <p:nvPr>
            <p:ph idx="1"/>
          </p:nvPr>
        </p:nvSpPr>
        <p:spPr/>
        <p:txBody>
          <a:bodyPr/>
          <a:lstStyle/>
          <a:p>
            <a:pPr eaLnBrk="1" hangingPunct="1">
              <a:lnSpc>
                <a:spcPct val="90000"/>
              </a:lnSpc>
              <a:buFont typeface="Wingdings 3" pitchFamily="18" charset="2"/>
              <a:buNone/>
            </a:pPr>
            <a:r>
              <a:rPr kumimoji="0" lang="ru-RU" altLang="ru-RU" sz="2500" smtClean="0">
                <a:latin typeface="Times New Roman" pitchFamily="18" charset="0"/>
                <a:cs typeface="Times New Roman" pitchFamily="18" charset="0"/>
              </a:rPr>
              <a:t>1) об исполнении контракта (результаты отдельного этапа исполнения контракта, осуществленная поставка товара, выполненная работа или оказанная услуга, в том числе их соответствие плану-графику), о соблюдении промежуточных и окончательных сроков исполнения контракта;</a:t>
            </a:r>
          </a:p>
          <a:p>
            <a:pPr eaLnBrk="1" hangingPunct="1">
              <a:lnSpc>
                <a:spcPct val="90000"/>
              </a:lnSpc>
              <a:buFont typeface="Wingdings 3" pitchFamily="18" charset="2"/>
              <a:buNone/>
            </a:pPr>
            <a:r>
              <a:rPr kumimoji="0" lang="ru-RU" altLang="ru-RU" sz="2500" smtClean="0">
                <a:latin typeface="Times New Roman" pitchFamily="18" charset="0"/>
                <a:cs typeface="Times New Roman" pitchFamily="18" charset="0"/>
              </a:rPr>
              <a:t>2) о ненадлежащем исполнении контракта (с указанием допущенных нарушений) или о неисполнении контракта и о санкциях, которые применены в связи с нарушением условий контракта или его неисполнением;</a:t>
            </a:r>
          </a:p>
          <a:p>
            <a:pPr eaLnBrk="1" hangingPunct="1">
              <a:lnSpc>
                <a:spcPct val="90000"/>
              </a:lnSpc>
              <a:buFont typeface="Wingdings 3" pitchFamily="18" charset="2"/>
              <a:buNone/>
            </a:pPr>
            <a:r>
              <a:rPr kumimoji="0" lang="ru-RU" altLang="ru-RU" sz="2500" smtClean="0">
                <a:latin typeface="Times New Roman" pitchFamily="18" charset="0"/>
                <a:cs typeface="Times New Roman" pitchFamily="18" charset="0"/>
              </a:rPr>
              <a:t>3) об изменении или о расторжении контракта в ходе его исполнения.</a:t>
            </a:r>
          </a:p>
          <a:p>
            <a:pPr eaLnBrk="1" hangingPunct="1">
              <a:lnSpc>
                <a:spcPct val="90000"/>
              </a:lnSpc>
            </a:pPr>
            <a:endParaRPr kumimoji="0" lang="ru-RU" altLang="ru-RU" sz="2500" smtClean="0"/>
          </a:p>
        </p:txBody>
      </p:sp>
      <p:sp>
        <p:nvSpPr>
          <p:cNvPr id="3" name="Заголовок 2"/>
          <p:cNvSpPr>
            <a:spLocks noGrp="1"/>
          </p:cNvSpPr>
          <p:nvPr>
            <p:ph type="title"/>
          </p:nvPr>
        </p:nvSpPr>
        <p:spPr/>
        <p:txBody>
          <a:bodyPr>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Содержание отчета (ч.9 ст.94)</a:t>
            </a:r>
            <a:endParaRPr lang="ru-RU"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19172046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1"/>
          <p:cNvSpPr>
            <a:spLocks noGrp="1"/>
          </p:cNvSpPr>
          <p:nvPr>
            <p:ph idx="1"/>
          </p:nvPr>
        </p:nvSpPr>
        <p:spPr/>
        <p:txBody>
          <a:bodyPr/>
          <a:lstStyle/>
          <a:p>
            <a:pPr eaLnBrk="1" hangingPunct="1"/>
            <a:r>
              <a:rPr kumimoji="0" lang="ru-RU" altLang="ru-RU" smtClean="0">
                <a:latin typeface="Times New Roman" pitchFamily="18" charset="0"/>
                <a:cs typeface="Times New Roman" pitchFamily="18" charset="0"/>
              </a:rPr>
              <a:t>Цена контракта должна быть твердой и определяется на весь срок исполнения контракта.</a:t>
            </a:r>
          </a:p>
          <a:p>
            <a:pPr eaLnBrk="1" hangingPunct="1"/>
            <a:r>
              <a:rPr kumimoji="0" lang="ru-RU" altLang="ru-RU" smtClean="0">
                <a:latin typeface="Times New Roman" pitchFamily="18" charset="0"/>
                <a:cs typeface="Times New Roman" pitchFamily="18" charset="0"/>
              </a:rPr>
              <a:t>Расторжение контракта допускается по соглашению сторон, по решению суда (ч.8 ст.95)</a:t>
            </a:r>
          </a:p>
          <a:p>
            <a:pPr eaLnBrk="1" hangingPunct="1"/>
            <a:r>
              <a:rPr kumimoji="0" lang="ru-RU" altLang="ru-RU" smtClean="0">
                <a:latin typeface="Times New Roman" pitchFamily="18" charset="0"/>
                <a:cs typeface="Times New Roman" pitchFamily="18" charset="0"/>
              </a:rPr>
              <a:t>В контракт может быть включено условие о </a:t>
            </a:r>
            <a:r>
              <a:rPr kumimoji="0" lang="ru-RU" altLang="ru-RU" smtClean="0">
                <a:solidFill>
                  <a:srgbClr val="C00000"/>
                </a:solidFill>
                <a:latin typeface="Times New Roman" pitchFamily="18" charset="0"/>
                <a:cs typeface="Times New Roman" pitchFamily="18" charset="0"/>
              </a:rPr>
              <a:t>возможности одностороннего отказа от исполнения контракта</a:t>
            </a:r>
            <a:r>
              <a:rPr kumimoji="0" lang="ru-RU" altLang="ru-RU" smtClean="0">
                <a:latin typeface="Times New Roman" pitchFamily="18" charset="0"/>
                <a:cs typeface="Times New Roman" pitchFamily="18" charset="0"/>
              </a:rPr>
              <a:t> в соответствии с ФЗ-44 (ч.9 ст.95)</a:t>
            </a:r>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 Изменение, расторжение контракта (ст.95)</a:t>
            </a:r>
            <a:endParaRPr lang="ru-RU"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51127510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1"/>
          <p:cNvSpPr>
            <a:spLocks noGrp="1"/>
          </p:cNvSpPr>
          <p:nvPr>
            <p:ph idx="1"/>
          </p:nvPr>
        </p:nvSpPr>
        <p:spPr/>
        <p:txBody>
          <a:bodyPr/>
          <a:lstStyle/>
          <a:p>
            <a:pPr eaLnBrk="1" hangingPunct="1"/>
            <a:r>
              <a:rPr kumimoji="0" lang="ru-RU" altLang="ru-RU" sz="2400" smtClean="0">
                <a:latin typeface="Times New Roman" pitchFamily="18" charset="0"/>
                <a:cs typeface="Times New Roman" pitchFamily="18" charset="0"/>
              </a:rPr>
              <a:t>Заказчик по согласованию с участником закупки, </a:t>
            </a:r>
            <a:r>
              <a:rPr kumimoji="0" lang="ru-RU" altLang="ru-RU" sz="2400" smtClean="0">
                <a:solidFill>
                  <a:srgbClr val="F71F2E"/>
                </a:solidFill>
                <a:latin typeface="Times New Roman" pitchFamily="18" charset="0"/>
                <a:cs typeface="Times New Roman" pitchFamily="18" charset="0"/>
              </a:rPr>
              <a:t>вправе увеличить количество поставляемого товара</a:t>
            </a:r>
            <a:r>
              <a:rPr kumimoji="0" lang="ru-RU" altLang="ru-RU" sz="2400" smtClean="0">
                <a:latin typeface="Times New Roman" pitchFamily="18" charset="0"/>
                <a:cs typeface="Times New Roman" pitchFamily="18" charset="0"/>
              </a:rPr>
              <a:t> на сумму, не превышающую разницы между ценой контракта, предложенной таким участником, и начальной (максимальной) ценой контракта (ценой лота), если это предусмотрено </a:t>
            </a:r>
            <a:r>
              <a:rPr kumimoji="0" lang="ru-RU" altLang="ru-RU" sz="2400" smtClean="0">
                <a:solidFill>
                  <a:srgbClr val="C00000"/>
                </a:solidFill>
                <a:latin typeface="Times New Roman" pitchFamily="18" charset="0"/>
                <a:cs typeface="Times New Roman" pitchFamily="18" charset="0"/>
              </a:rPr>
              <a:t>конкурсной документацией, документацией об аукционе </a:t>
            </a:r>
          </a:p>
          <a:p>
            <a:pPr eaLnBrk="1" hangingPunct="1"/>
            <a:r>
              <a:rPr kumimoji="0" lang="ru-RU" altLang="ru-RU" sz="2400" smtClean="0">
                <a:latin typeface="Times New Roman" pitchFamily="18" charset="0"/>
                <a:cs typeface="Times New Roman" pitchFamily="18" charset="0"/>
              </a:rPr>
              <a:t>(ч.18 ст.34)</a:t>
            </a:r>
          </a:p>
          <a:p>
            <a:pPr eaLnBrk="1" hangingPunct="1"/>
            <a:r>
              <a:rPr kumimoji="0" lang="ru-RU" altLang="ru-RU" sz="2400" smtClean="0">
                <a:latin typeface="Times New Roman" pitchFamily="18" charset="0"/>
                <a:cs typeface="Times New Roman" pitchFamily="18" charset="0"/>
              </a:rPr>
              <a:t>Увеличение или уменьшение количества ТРУ не более 10%. При этом цена контракта меняется пропорционально (ч.1 п.1 ст.95)</a:t>
            </a:r>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 Изменение, расторжение контракта (ст.95)</a:t>
            </a:r>
            <a:endParaRPr lang="ru-RU" dirty="0">
              <a:ea typeface="+mj-ea"/>
              <a:cs typeface="+mj-cs"/>
            </a:endParaRPr>
          </a:p>
        </p:txBody>
      </p:sp>
    </p:spTree>
    <p:extLst>
      <p:ext uri="{BB962C8B-B14F-4D97-AF65-F5344CB8AC3E}">
        <p14:creationId xmlns:p14="http://schemas.microsoft.com/office/powerpoint/2010/main" val="382793119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1"/>
          <p:cNvSpPr>
            <a:spLocks noGrp="1"/>
          </p:cNvSpPr>
          <p:nvPr>
            <p:ph idx="1"/>
          </p:nvPr>
        </p:nvSpPr>
        <p:spPr/>
        <p:txBody>
          <a:bodyPr/>
          <a:lstStyle/>
          <a:p>
            <a:pPr eaLnBrk="1" hangingPunct="1">
              <a:lnSpc>
                <a:spcPct val="90000"/>
              </a:lnSpc>
              <a:buFont typeface="Wingdings 3" pitchFamily="18" charset="2"/>
              <a:buNone/>
            </a:pPr>
            <a:r>
              <a:rPr kumimoji="0" lang="ru-RU" altLang="ru-RU" sz="2400" smtClean="0">
                <a:latin typeface="Times New Roman" pitchFamily="18" charset="0"/>
                <a:cs typeface="Times New Roman" pitchFamily="18" charset="0"/>
              </a:rPr>
              <a:t>Изменение существенных условий контракта при его исполнении </a:t>
            </a:r>
            <a:r>
              <a:rPr kumimoji="0" lang="ru-RU" altLang="ru-RU" sz="2400" smtClean="0">
                <a:solidFill>
                  <a:srgbClr val="C00000"/>
                </a:solidFill>
                <a:latin typeface="Times New Roman" pitchFamily="18" charset="0"/>
                <a:cs typeface="Times New Roman" pitchFamily="18" charset="0"/>
              </a:rPr>
              <a:t>не допускается</a:t>
            </a:r>
            <a:r>
              <a:rPr kumimoji="0" lang="ru-RU" altLang="ru-RU" sz="2400" smtClean="0">
                <a:latin typeface="Times New Roman" pitchFamily="18" charset="0"/>
                <a:cs typeface="Times New Roman" pitchFamily="18" charset="0"/>
              </a:rPr>
              <a:t>, за исключением их изменения по соглашению сторон в следующих случаях:</a:t>
            </a:r>
          </a:p>
          <a:p>
            <a:pPr eaLnBrk="1" hangingPunct="1">
              <a:lnSpc>
                <a:spcPct val="90000"/>
              </a:lnSpc>
              <a:buFont typeface="Wingdings 3" pitchFamily="18" charset="2"/>
              <a:buNone/>
            </a:pPr>
            <a:r>
              <a:rPr kumimoji="0" lang="ru-RU" altLang="ru-RU" sz="2400" smtClean="0">
                <a:latin typeface="Times New Roman" pitchFamily="18" charset="0"/>
                <a:cs typeface="Times New Roman" pitchFamily="18" charset="0"/>
              </a:rPr>
              <a:t>1) если возможность изменения условий контракта была предусмотрена документацией о закупке и контрактом, а в случае осуществления закупки у единственного поставщика (подрядчика, исполнителя) контрактом:</a:t>
            </a:r>
          </a:p>
          <a:p>
            <a:pPr eaLnBrk="1" hangingPunct="1">
              <a:lnSpc>
                <a:spcPct val="90000"/>
              </a:lnSpc>
              <a:buFont typeface="Wingdings 3" pitchFamily="18" charset="2"/>
              <a:buNone/>
            </a:pPr>
            <a:r>
              <a:rPr kumimoji="0" lang="ru-RU" altLang="ru-RU" sz="2400" smtClean="0">
                <a:latin typeface="Times New Roman" pitchFamily="18" charset="0"/>
                <a:cs typeface="Times New Roman" pitchFamily="18" charset="0"/>
              </a:rPr>
              <a:t>а) при снижении цены контракта без изменения предусмотренных контрактом количества, качества ТРУ и иных условий контракта.</a:t>
            </a:r>
          </a:p>
          <a:p>
            <a:pPr eaLnBrk="1" hangingPunct="1">
              <a:lnSpc>
                <a:spcPct val="90000"/>
              </a:lnSpc>
              <a:buFont typeface="Wingdings 3" pitchFamily="18" charset="2"/>
              <a:buNone/>
            </a:pPr>
            <a:r>
              <a:rPr kumimoji="0" lang="ru-RU" altLang="ru-RU" sz="2400" smtClean="0">
                <a:latin typeface="Times New Roman" pitchFamily="18" charset="0"/>
                <a:cs typeface="Times New Roman" pitchFamily="18" charset="0"/>
              </a:rPr>
              <a:t>б) если по предложению заказчика увеличиваются или уменьшаются предусмотренные контрактом количество ТРУ  </a:t>
            </a:r>
            <a:r>
              <a:rPr kumimoji="0" lang="ru-RU" altLang="ru-RU" sz="2400" smtClean="0">
                <a:solidFill>
                  <a:srgbClr val="C00000"/>
                </a:solidFill>
                <a:latin typeface="Times New Roman" pitchFamily="18" charset="0"/>
                <a:cs typeface="Times New Roman" pitchFamily="18" charset="0"/>
              </a:rPr>
              <a:t>не более чем на десять процентов</a:t>
            </a:r>
          </a:p>
          <a:p>
            <a:pPr eaLnBrk="1" hangingPunct="1">
              <a:lnSpc>
                <a:spcPct val="90000"/>
              </a:lnSpc>
            </a:pPr>
            <a:endParaRPr kumimoji="0" lang="ru-RU" altLang="ru-RU" sz="2500" smtClean="0"/>
          </a:p>
        </p:txBody>
      </p:sp>
      <p:sp>
        <p:nvSpPr>
          <p:cNvPr id="3" name="Заголовок 2"/>
          <p:cNvSpPr>
            <a:spLocks noGrp="1"/>
          </p:cNvSpPr>
          <p:nvPr>
            <p:ph type="title"/>
          </p:nvPr>
        </p:nvSpPr>
        <p:spPr>
          <a:xfrm>
            <a:off x="467544" y="332656"/>
            <a:ext cx="8229600" cy="1143000"/>
          </a:xfrm>
        </p:spPr>
        <p:txBody>
          <a:bodyPr>
            <a:normAutofit fontScale="90000"/>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Изменение, расторжение контракта (ст.95)</a:t>
            </a:r>
            <a:endParaRPr lang="ru-RU"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95783848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1"/>
          <p:cNvSpPr>
            <a:spLocks noGrp="1"/>
          </p:cNvSpPr>
          <p:nvPr>
            <p:ph idx="1"/>
          </p:nvPr>
        </p:nvSpPr>
        <p:spPr/>
        <p:txBody>
          <a:bodyPr/>
          <a:lstStyle/>
          <a:p>
            <a:pPr eaLnBrk="1" hangingPunct="1">
              <a:lnSpc>
                <a:spcPct val="90000"/>
              </a:lnSpc>
              <a:buFont typeface="Wingdings 3" pitchFamily="18" charset="2"/>
              <a:buNone/>
            </a:pPr>
            <a:r>
              <a:rPr kumimoji="0" lang="ru-RU" altLang="ru-RU" sz="2400" smtClean="0">
                <a:latin typeface="Times New Roman" pitchFamily="18" charset="0"/>
                <a:cs typeface="Times New Roman" pitchFamily="18" charset="0"/>
              </a:rPr>
              <a:t>2) если цена заключенного для обеспечения </a:t>
            </a:r>
            <a:r>
              <a:rPr kumimoji="0" lang="ru-RU" altLang="ru-RU" sz="2400" smtClean="0">
                <a:solidFill>
                  <a:srgbClr val="C00000"/>
                </a:solidFill>
                <a:latin typeface="Times New Roman" pitchFamily="18" charset="0"/>
                <a:cs typeface="Times New Roman" pitchFamily="18" charset="0"/>
              </a:rPr>
              <a:t>федеральных нужд </a:t>
            </a:r>
            <a:r>
              <a:rPr kumimoji="0" lang="ru-RU" altLang="ru-RU" sz="2400" smtClean="0">
                <a:latin typeface="Times New Roman" pitchFamily="18" charset="0"/>
                <a:cs typeface="Times New Roman" pitchFamily="18" charset="0"/>
              </a:rPr>
              <a:t>на срок не менее чем три года контракта составляет либо превышает размер цены, установленный </a:t>
            </a:r>
          </a:p>
          <a:p>
            <a:pPr eaLnBrk="1" hangingPunct="1">
              <a:lnSpc>
                <a:spcPct val="90000"/>
              </a:lnSpc>
              <a:buFont typeface="Wingdings 3" pitchFamily="18" charset="2"/>
              <a:buNone/>
            </a:pPr>
            <a:r>
              <a:rPr kumimoji="0" lang="ru-RU" altLang="ru-RU" sz="2400" smtClean="0">
                <a:latin typeface="Times New Roman" pitchFamily="18" charset="0"/>
                <a:cs typeface="Times New Roman" pitchFamily="18" charset="0"/>
              </a:rPr>
              <a:t>Правительством РФ и исполнение указанного контракта по независящим от сторон контракта обстоятельствам без изменения его условий невозможно, данные условия могут быть изменены на основании решения Правительства РФ;</a:t>
            </a:r>
          </a:p>
          <a:p>
            <a:pPr eaLnBrk="1" hangingPunct="1">
              <a:lnSpc>
                <a:spcPct val="90000"/>
              </a:lnSpc>
              <a:buFont typeface="Wingdings 3" pitchFamily="18" charset="2"/>
              <a:buNone/>
            </a:pPr>
            <a:r>
              <a:rPr kumimoji="0" lang="ru-RU" altLang="ru-RU" sz="2400" smtClean="0">
                <a:latin typeface="Times New Roman" pitchFamily="18" charset="0"/>
                <a:cs typeface="Times New Roman" pitchFamily="18" charset="0"/>
              </a:rPr>
              <a:t>3)</a:t>
            </a:r>
            <a:r>
              <a:rPr kumimoji="0" lang="ru-RU" altLang="ru-RU" sz="2400" smtClean="0">
                <a:solidFill>
                  <a:srgbClr val="C00000"/>
                </a:solidFill>
                <a:latin typeface="Times New Roman" pitchFamily="18" charset="0"/>
                <a:cs typeface="Times New Roman" pitchFamily="18" charset="0"/>
              </a:rPr>
              <a:t> Для нужд субъектов РФ </a:t>
            </a:r>
            <a:r>
              <a:rPr kumimoji="0" lang="ru-RU" altLang="ru-RU" sz="2400" smtClean="0">
                <a:latin typeface="Times New Roman" pitchFamily="18" charset="0"/>
                <a:cs typeface="Times New Roman" pitchFamily="18" charset="0"/>
              </a:rPr>
              <a:t>– на основании решения высшего исполнительного органа государственной власти субъекта Российской Федерации;</a:t>
            </a:r>
          </a:p>
          <a:p>
            <a:pPr eaLnBrk="1" hangingPunct="1">
              <a:lnSpc>
                <a:spcPct val="90000"/>
              </a:lnSpc>
              <a:buFont typeface="Wingdings 3" pitchFamily="18" charset="2"/>
              <a:buNone/>
            </a:pPr>
            <a:r>
              <a:rPr kumimoji="0" lang="ru-RU" altLang="ru-RU" sz="2400" smtClean="0">
                <a:latin typeface="Times New Roman" pitchFamily="18" charset="0"/>
                <a:cs typeface="Times New Roman" pitchFamily="18" charset="0"/>
              </a:rPr>
              <a:t>4)</a:t>
            </a:r>
            <a:r>
              <a:rPr kumimoji="0" lang="ru-RU" altLang="ru-RU" sz="2400" smtClean="0">
                <a:solidFill>
                  <a:srgbClr val="C00000"/>
                </a:solidFill>
                <a:latin typeface="Times New Roman" pitchFamily="18" charset="0"/>
                <a:cs typeface="Times New Roman" pitchFamily="18" charset="0"/>
              </a:rPr>
              <a:t> Для муниципальных нужд </a:t>
            </a:r>
            <a:r>
              <a:rPr kumimoji="0" lang="ru-RU" altLang="ru-RU" sz="2400" smtClean="0">
                <a:latin typeface="Times New Roman" pitchFamily="18" charset="0"/>
                <a:cs typeface="Times New Roman" pitchFamily="18" charset="0"/>
              </a:rPr>
              <a:t>- на основании решения местной администрации;</a:t>
            </a:r>
          </a:p>
          <a:p>
            <a:pPr eaLnBrk="1" hangingPunct="1">
              <a:lnSpc>
                <a:spcPct val="90000"/>
              </a:lnSpc>
            </a:pPr>
            <a:endParaRPr kumimoji="0" lang="ru-RU" altLang="ru-RU" sz="2500" smtClean="0"/>
          </a:p>
          <a:p>
            <a:pPr eaLnBrk="1" hangingPunct="1">
              <a:lnSpc>
                <a:spcPct val="90000"/>
              </a:lnSpc>
            </a:pPr>
            <a:endParaRPr kumimoji="0" lang="ru-RU" altLang="ru-RU" sz="2500" smtClean="0"/>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Изменение, расторжение контракта (ст.95 ч.1)</a:t>
            </a:r>
            <a:endParaRPr lang="ru-RU" dirty="0">
              <a:ea typeface="+mj-ea"/>
              <a:cs typeface="+mj-cs"/>
            </a:endParaRPr>
          </a:p>
        </p:txBody>
      </p:sp>
    </p:spTree>
    <p:extLst>
      <p:ext uri="{BB962C8B-B14F-4D97-AF65-F5344CB8AC3E}">
        <p14:creationId xmlns:p14="http://schemas.microsoft.com/office/powerpoint/2010/main" val="216348090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1"/>
          <p:cNvSpPr>
            <a:spLocks noGrp="1"/>
          </p:cNvSpPr>
          <p:nvPr>
            <p:ph idx="1"/>
          </p:nvPr>
        </p:nvSpPr>
        <p:spPr/>
        <p:txBody>
          <a:bodyPr/>
          <a:lstStyle/>
          <a:p>
            <a:pPr eaLnBrk="1" hangingPunct="1">
              <a:buFont typeface="Wingdings 3" pitchFamily="18" charset="2"/>
              <a:buNone/>
            </a:pPr>
            <a:r>
              <a:rPr kumimoji="0" lang="ru-RU" altLang="ru-RU" sz="2400" smtClean="0">
                <a:latin typeface="Times New Roman" pitchFamily="18" charset="0"/>
                <a:cs typeface="Times New Roman" pitchFamily="18" charset="0"/>
              </a:rPr>
              <a:t>5) Изменение в соответствии с законодательством  РФ регулируемых государством цен (тарифов) на товары, работы, услуги;</a:t>
            </a:r>
          </a:p>
          <a:p>
            <a:pPr eaLnBrk="1" hangingPunct="1">
              <a:buFont typeface="Wingdings 3" pitchFamily="18" charset="2"/>
              <a:buNone/>
            </a:pPr>
            <a:r>
              <a:rPr kumimoji="0" lang="ru-RU" altLang="ru-RU" sz="2400" smtClean="0">
                <a:latin typeface="Times New Roman" pitchFamily="18" charset="0"/>
                <a:cs typeface="Times New Roman" pitchFamily="18" charset="0"/>
              </a:rPr>
              <a:t>6)  В случаях, предусмотренных п.6 ст. 161 БК РФ, при </a:t>
            </a:r>
            <a:r>
              <a:rPr kumimoji="0" lang="ru-RU" altLang="ru-RU" sz="2400" smtClean="0">
                <a:solidFill>
                  <a:srgbClr val="C00000"/>
                </a:solidFill>
                <a:latin typeface="Times New Roman" pitchFamily="18" charset="0"/>
                <a:cs typeface="Times New Roman" pitchFamily="18" charset="0"/>
              </a:rPr>
              <a:t>уменьшении ранее доведенных до государственного или муниципального заказчика как получателя бюджетных средств лимитов бюджетных обязательств.</a:t>
            </a:r>
            <a:r>
              <a:rPr kumimoji="0" lang="ru-RU" altLang="ru-RU" sz="2400" smtClean="0">
                <a:latin typeface="Times New Roman" pitchFamily="18" charset="0"/>
                <a:cs typeface="Times New Roman" pitchFamily="18" charset="0"/>
              </a:rPr>
              <a:t> </a:t>
            </a:r>
          </a:p>
          <a:p>
            <a:pPr eaLnBrk="1" hangingPunct="1">
              <a:buFont typeface="Wingdings 3" pitchFamily="18" charset="2"/>
              <a:buNone/>
            </a:pPr>
            <a:r>
              <a:rPr kumimoji="0" lang="ru-RU" altLang="ru-RU" sz="2400" smtClean="0">
                <a:latin typeface="Times New Roman" pitchFamily="18" charset="0"/>
                <a:cs typeface="Times New Roman" pitchFamily="18" charset="0"/>
              </a:rPr>
              <a:t>При этом заказчик в ходе исполнения контракта обеспечивает согласование новых условий контракта, в том числе цены и (или) сроков исполнения контракта и (или) количества ТРУ, предусмотренных контрактом.</a:t>
            </a:r>
          </a:p>
          <a:p>
            <a:pPr eaLnBrk="1" hangingPunct="1"/>
            <a:endParaRPr kumimoji="0" lang="ru-RU" altLang="ru-RU" sz="2500" smtClean="0"/>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Изменение, расторжение контракта (ст.95 ч.1)</a:t>
            </a:r>
            <a:endParaRPr lang="ru-RU" dirty="0">
              <a:ea typeface="+mj-ea"/>
              <a:cs typeface="+mj-cs"/>
            </a:endParaRPr>
          </a:p>
        </p:txBody>
      </p:sp>
    </p:spTree>
    <p:extLst>
      <p:ext uri="{BB962C8B-B14F-4D97-AF65-F5344CB8AC3E}">
        <p14:creationId xmlns:p14="http://schemas.microsoft.com/office/powerpoint/2010/main" val="268419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1"/>
          <p:cNvSpPr>
            <a:spLocks noGrp="1"/>
          </p:cNvSpPr>
          <p:nvPr>
            <p:ph idx="1"/>
          </p:nvPr>
        </p:nvSpPr>
        <p:spPr>
          <a:xfrm>
            <a:off x="457200" y="1268413"/>
            <a:ext cx="8229600" cy="4738687"/>
          </a:xfrm>
        </p:spPr>
        <p:txBody>
          <a:bodyPr/>
          <a:lstStyle/>
          <a:p>
            <a:pPr marL="342900" indent="-342900" eaLnBrk="1" hangingPunct="1">
              <a:lnSpc>
                <a:spcPct val="80000"/>
              </a:lnSpc>
              <a:spcBef>
                <a:spcPct val="20000"/>
              </a:spcBef>
              <a:buSzPct val="65000"/>
              <a:buFont typeface="Wingdings" panose="05000000000000000000" pitchFamily="2" charset="2"/>
              <a:buNone/>
            </a:pPr>
            <a:endParaRPr kumimoji="0" lang="ru-RU" sz="1800" smtClean="0">
              <a:latin typeface="Times New Roman" panose="02020603050405020304" pitchFamily="18" charset="0"/>
              <a:cs typeface="Times New Roman" panose="02020603050405020304" pitchFamily="18" charset="0"/>
            </a:endParaRPr>
          </a:p>
          <a:p>
            <a:pPr marL="342900" indent="-342900"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1) планирование закупок товаров, работ, услуг;</a:t>
            </a:r>
          </a:p>
          <a:p>
            <a:pPr marL="342900" indent="-342900"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2) определение поставщиков (подрядчиков, исполнителей);</a:t>
            </a:r>
          </a:p>
          <a:p>
            <a:pPr marL="342900" indent="-342900"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3) заключение гражданско-правового договора, предметом которого являются поставка товара, выполнение работы, оказание услуги </a:t>
            </a:r>
            <a:r>
              <a:rPr kumimoji="0" lang="ru-RU" sz="2000" smtClean="0">
                <a:solidFill>
                  <a:srgbClr val="C00000"/>
                </a:solidFill>
                <a:latin typeface="Times New Roman" panose="02020603050405020304" pitchFamily="18" charset="0"/>
                <a:cs typeface="Times New Roman" panose="02020603050405020304" pitchFamily="18" charset="0"/>
              </a:rPr>
              <a:t>(в том числе приобретение недвижимого имущества или аренда имущества)</a:t>
            </a:r>
          </a:p>
          <a:p>
            <a:pPr marL="342900" indent="-342900"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4) особенности исполнения контрактов;</a:t>
            </a:r>
          </a:p>
          <a:p>
            <a:pPr marL="342900" indent="-342900"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5) мониторинг закупок товаров, работ, услуг;</a:t>
            </a:r>
          </a:p>
          <a:p>
            <a:pPr marL="342900" indent="-342900"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6) аудит в сфере закупок товаров, работ, услуг;</a:t>
            </a:r>
          </a:p>
          <a:p>
            <a:pPr marL="342900" indent="-342900"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7) контроль за соблюдением законодательства Российской Федерации и иных нормативных правовых актов о контрактной системе в сфере закупок товаров, работ, услуг для обеспечения государственных и муниципальных нужд</a:t>
            </a:r>
          </a:p>
          <a:p>
            <a:pPr marL="342900" indent="-342900" eaLnBrk="1" hangingPunct="1"/>
            <a:endParaRPr kumimoji="0" lang="ru-RU" sz="1800" smtClean="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Сфера применения настоящего закона (Ст.1)</a:t>
            </a:r>
            <a:endParaRPr lang="ru-RU"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935038" y="765175"/>
          <a:ext cx="8208962"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855161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1"/>
          <p:cNvSpPr>
            <a:spLocks noGrp="1"/>
          </p:cNvSpPr>
          <p:nvPr>
            <p:ph idx="1"/>
          </p:nvPr>
        </p:nvSpPr>
        <p:spPr/>
        <p:txBody>
          <a:bodyPr/>
          <a:lstStyle/>
          <a:p>
            <a:pPr eaLnBrk="1" hangingPunct="1">
              <a:lnSpc>
                <a:spcPct val="90000"/>
              </a:lnSpc>
            </a:pPr>
            <a:r>
              <a:rPr kumimoji="0" lang="ru-RU" altLang="ru-RU" sz="2500" smtClean="0">
                <a:latin typeface="Times New Roman" pitchFamily="18" charset="0"/>
                <a:cs typeface="Times New Roman" pitchFamily="18" charset="0"/>
              </a:rPr>
              <a:t>При исполнении контракта по согласованию заказчика с поставщиком допускается поставка товара, выполнение работы или оказание услуги, качество, технические и функциональные характеристики (потребительские свойства) которых являются </a:t>
            </a:r>
            <a:r>
              <a:rPr kumimoji="0" lang="ru-RU" altLang="ru-RU" sz="2500" smtClean="0">
                <a:solidFill>
                  <a:srgbClr val="C00000"/>
                </a:solidFill>
                <a:latin typeface="Times New Roman" pitchFamily="18" charset="0"/>
                <a:cs typeface="Times New Roman" pitchFamily="18" charset="0"/>
              </a:rPr>
              <a:t>улучшенными</a:t>
            </a:r>
            <a:r>
              <a:rPr kumimoji="0" lang="ru-RU" altLang="ru-RU" sz="2500" smtClean="0">
                <a:latin typeface="Times New Roman" pitchFamily="18" charset="0"/>
                <a:cs typeface="Times New Roman" pitchFamily="18" charset="0"/>
              </a:rPr>
              <a:t> по сравнению с качеством и соответствующими техническими и функциональными характеристиками, указанными в контракте. </a:t>
            </a:r>
          </a:p>
          <a:p>
            <a:pPr eaLnBrk="1" hangingPunct="1">
              <a:lnSpc>
                <a:spcPct val="90000"/>
              </a:lnSpc>
            </a:pPr>
            <a:r>
              <a:rPr kumimoji="0" lang="ru-RU" altLang="ru-RU" sz="2500" smtClean="0">
                <a:latin typeface="Times New Roman" pitchFamily="18" charset="0"/>
                <a:cs typeface="Times New Roman" pitchFamily="18" charset="0"/>
              </a:rPr>
              <a:t>Заказчик вправе принять решение </a:t>
            </a:r>
            <a:r>
              <a:rPr kumimoji="0" lang="ru-RU" altLang="ru-RU" sz="2500" smtClean="0">
                <a:solidFill>
                  <a:srgbClr val="C00000"/>
                </a:solidFill>
                <a:latin typeface="Times New Roman" pitchFamily="18" charset="0"/>
                <a:cs typeface="Times New Roman" pitchFamily="18" charset="0"/>
              </a:rPr>
              <a:t>об одностороннем отказе от исполнения контракта </a:t>
            </a:r>
            <a:r>
              <a:rPr kumimoji="0" lang="ru-RU" altLang="ru-RU" sz="2500" smtClean="0">
                <a:latin typeface="Times New Roman" pitchFamily="18" charset="0"/>
                <a:cs typeface="Times New Roman" pitchFamily="18" charset="0"/>
              </a:rPr>
              <a:t>в соответствии с гражданским законодательством при условии, если это было предусмотрено контрактом.</a:t>
            </a:r>
          </a:p>
          <a:p>
            <a:pPr eaLnBrk="1" hangingPunct="1">
              <a:lnSpc>
                <a:spcPct val="90000"/>
              </a:lnSpc>
            </a:pPr>
            <a:endParaRPr kumimoji="0" lang="ru-RU" altLang="ru-RU" sz="2500" smtClean="0"/>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Изменение, расторжение контракта (ст.95)</a:t>
            </a:r>
            <a:endParaRPr lang="ru-RU" dirty="0">
              <a:ea typeface="+mj-ea"/>
              <a:cs typeface="+mj-cs"/>
            </a:endParaRPr>
          </a:p>
        </p:txBody>
      </p:sp>
    </p:spTree>
    <p:extLst>
      <p:ext uri="{BB962C8B-B14F-4D97-AF65-F5344CB8AC3E}">
        <p14:creationId xmlns:p14="http://schemas.microsoft.com/office/powerpoint/2010/main" val="212421363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1"/>
          <p:cNvSpPr>
            <a:spLocks noGrp="1"/>
          </p:cNvSpPr>
          <p:nvPr>
            <p:ph idx="1"/>
          </p:nvPr>
        </p:nvSpPr>
        <p:spPr/>
        <p:txBody>
          <a:bodyPr/>
          <a:lstStyle/>
          <a:p>
            <a:pPr eaLnBrk="1" hangingPunct="1"/>
            <a:r>
              <a:rPr kumimoji="0" lang="ru-RU" altLang="ru-RU" smtClean="0">
                <a:latin typeface="Times New Roman" pitchFamily="18" charset="0"/>
                <a:cs typeface="Times New Roman" pitchFamily="18" charset="0"/>
              </a:rPr>
              <a:t>Решение заказчика об одностороннем отказе от исполнения контракта вступает в силу и контракт считается расторгнутым </a:t>
            </a:r>
            <a:r>
              <a:rPr kumimoji="0" lang="ru-RU" altLang="ru-RU" smtClean="0">
                <a:solidFill>
                  <a:srgbClr val="C00000"/>
                </a:solidFill>
                <a:latin typeface="Times New Roman" pitchFamily="18" charset="0"/>
                <a:cs typeface="Times New Roman" pitchFamily="18" charset="0"/>
              </a:rPr>
              <a:t>через десять дней с даты надлежащего уведомления заказчиком </a:t>
            </a:r>
            <a:r>
              <a:rPr kumimoji="0" lang="ru-RU" altLang="ru-RU" smtClean="0">
                <a:latin typeface="Times New Roman" pitchFamily="18" charset="0"/>
                <a:cs typeface="Times New Roman" pitchFamily="18" charset="0"/>
              </a:rPr>
              <a:t>поставщика (подрядчика, исполнителя) об одностороннем отказе от исполнения контракта.</a:t>
            </a:r>
          </a:p>
          <a:p>
            <a:pPr eaLnBrk="1" hangingPunct="1"/>
            <a:endParaRPr kumimoji="0" lang="ru-RU" altLang="ru-RU" smtClean="0"/>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Изменение, расторжение контракта (ст.95)</a:t>
            </a:r>
            <a:endParaRPr lang="ru-RU" dirty="0">
              <a:ea typeface="+mj-ea"/>
              <a:cs typeface="+mj-cs"/>
            </a:endParaRPr>
          </a:p>
        </p:txBody>
      </p:sp>
    </p:spTree>
    <p:extLst>
      <p:ext uri="{BB962C8B-B14F-4D97-AF65-F5344CB8AC3E}">
        <p14:creationId xmlns:p14="http://schemas.microsoft.com/office/powerpoint/2010/main" val="398321752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1"/>
          <p:cNvSpPr>
            <a:spLocks noGrp="1"/>
          </p:cNvSpPr>
          <p:nvPr>
            <p:ph idx="1"/>
          </p:nvPr>
        </p:nvSpPr>
        <p:spPr/>
        <p:txBody>
          <a:bodyPr/>
          <a:lstStyle/>
          <a:p>
            <a:pPr eaLnBrk="1" hangingPunct="1">
              <a:lnSpc>
                <a:spcPct val="90000"/>
              </a:lnSpc>
            </a:pPr>
            <a:r>
              <a:rPr kumimoji="0" lang="ru-RU" altLang="ru-RU" sz="2500" smtClean="0">
                <a:latin typeface="Times New Roman" pitchFamily="18" charset="0"/>
                <a:cs typeface="Times New Roman" pitchFamily="18" charset="0"/>
              </a:rPr>
              <a:t>Решение поставщика (подрядчика, исполнителя) об одностороннем отказе от исполнения контракта в течение одного рабочего дня, следующего за датой принятия такого решения, направляется заказчику по почте заказным письмом с уведомлением о вручении по адресу заказчика, указанному в контракте, а также телеграммой, либо посредством факсимильной связи, либо по адресу электронной почты, либо с использованием иных средств связи и доставки, обеспечивающих фиксирование такого уведомления и получение заказчиком подтверждения о его вручении заказчику</a:t>
            </a:r>
            <a:r>
              <a:rPr kumimoji="0" lang="ru-RU" altLang="ru-RU" sz="2500" smtClean="0"/>
              <a:t>. </a:t>
            </a:r>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Изменение, расторжение контракта (ст.95)</a:t>
            </a:r>
            <a:endParaRPr lang="ru-RU" dirty="0">
              <a:ea typeface="+mj-ea"/>
              <a:cs typeface="+mj-cs"/>
            </a:endParaRPr>
          </a:p>
        </p:txBody>
      </p:sp>
    </p:spTree>
    <p:extLst>
      <p:ext uri="{BB962C8B-B14F-4D97-AF65-F5344CB8AC3E}">
        <p14:creationId xmlns:p14="http://schemas.microsoft.com/office/powerpoint/2010/main" val="283547635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1"/>
          <p:cNvSpPr>
            <a:spLocks noGrp="1"/>
          </p:cNvSpPr>
          <p:nvPr>
            <p:ph idx="1"/>
          </p:nvPr>
        </p:nvSpPr>
        <p:spPr>
          <a:xfrm>
            <a:off x="457200" y="1196975"/>
            <a:ext cx="8229600" cy="4810125"/>
          </a:xfrm>
        </p:spPr>
        <p:txBody>
          <a:bodyPr/>
          <a:lstStyle/>
          <a:p>
            <a:pPr eaLnBrk="1" hangingPunct="1">
              <a:lnSpc>
                <a:spcPct val="90000"/>
              </a:lnSpc>
              <a:buFont typeface="Wingdings 3" pitchFamily="18" charset="2"/>
              <a:buNone/>
            </a:pPr>
            <a:r>
              <a:rPr kumimoji="0" lang="ru-RU" altLang="ru-RU" sz="2400" smtClean="0">
                <a:latin typeface="Times New Roman" pitchFamily="18" charset="0"/>
                <a:cs typeface="Times New Roman" pitchFamily="18" charset="0"/>
              </a:rPr>
              <a:t> </a:t>
            </a:r>
          </a:p>
          <a:p>
            <a:pPr eaLnBrk="1" hangingPunct="1">
              <a:lnSpc>
                <a:spcPct val="90000"/>
              </a:lnSpc>
            </a:pPr>
            <a:r>
              <a:rPr kumimoji="0" lang="ru-RU" altLang="ru-RU" sz="2400" smtClean="0">
                <a:solidFill>
                  <a:srgbClr val="C00000"/>
                </a:solidFill>
                <a:latin typeface="Times New Roman" pitchFamily="18" charset="0"/>
                <a:cs typeface="Times New Roman" pitchFamily="18" charset="0"/>
              </a:rPr>
              <a:t>Банковская гарантия, выданная банком</a:t>
            </a:r>
            <a:r>
              <a:rPr kumimoji="0" lang="ru-RU" altLang="ru-RU" sz="2400" smtClean="0">
                <a:latin typeface="Times New Roman" pitchFamily="18" charset="0"/>
                <a:cs typeface="Times New Roman" pitchFamily="18" charset="0"/>
              </a:rPr>
              <a:t> и соответствующая требованиям ст. 45 44-ФЗ</a:t>
            </a:r>
          </a:p>
          <a:p>
            <a:pPr eaLnBrk="1" hangingPunct="1">
              <a:lnSpc>
                <a:spcPct val="90000"/>
              </a:lnSpc>
            </a:pPr>
            <a:r>
              <a:rPr kumimoji="0" lang="ru-RU" altLang="ru-RU" sz="2400" smtClean="0">
                <a:latin typeface="Times New Roman" pitchFamily="18" charset="0"/>
                <a:cs typeface="Times New Roman" pitchFamily="18" charset="0"/>
              </a:rPr>
              <a:t> </a:t>
            </a:r>
            <a:r>
              <a:rPr kumimoji="0" lang="ru-RU" altLang="ru-RU" sz="2400" smtClean="0">
                <a:solidFill>
                  <a:srgbClr val="C00000"/>
                </a:solidFill>
                <a:latin typeface="Times New Roman" pitchFamily="18" charset="0"/>
                <a:cs typeface="Times New Roman" pitchFamily="18" charset="0"/>
              </a:rPr>
              <a:t>Внесение денежных средств </a:t>
            </a:r>
            <a:r>
              <a:rPr kumimoji="0" lang="ru-RU" altLang="ru-RU" sz="2400" smtClean="0">
                <a:latin typeface="Times New Roman" pitchFamily="18" charset="0"/>
                <a:cs typeface="Times New Roman" pitchFamily="18" charset="0"/>
              </a:rPr>
              <a:t>на указанный заказчиком счет.</a:t>
            </a:r>
          </a:p>
          <a:p>
            <a:pPr eaLnBrk="1" hangingPunct="1">
              <a:lnSpc>
                <a:spcPct val="90000"/>
              </a:lnSpc>
            </a:pPr>
            <a:endParaRPr kumimoji="0" lang="ru-RU" altLang="ru-RU" sz="2400" smtClean="0">
              <a:latin typeface="Times New Roman" pitchFamily="18" charset="0"/>
              <a:cs typeface="Times New Roman" pitchFamily="18" charset="0"/>
            </a:endParaRPr>
          </a:p>
          <a:p>
            <a:pPr eaLnBrk="1" hangingPunct="1">
              <a:lnSpc>
                <a:spcPct val="90000"/>
              </a:lnSpc>
            </a:pPr>
            <a:r>
              <a:rPr kumimoji="0" lang="ru-RU" altLang="ru-RU" sz="2400" smtClean="0">
                <a:latin typeface="Times New Roman" pitchFamily="18" charset="0"/>
                <a:cs typeface="Times New Roman" pitchFamily="18" charset="0"/>
              </a:rPr>
              <a:t>Способ выбирается поставщиком </a:t>
            </a:r>
            <a:r>
              <a:rPr kumimoji="0" lang="ru-RU" altLang="ru-RU" sz="2400" smtClean="0">
                <a:solidFill>
                  <a:srgbClr val="C00000"/>
                </a:solidFill>
                <a:latin typeface="Times New Roman" pitchFamily="18" charset="0"/>
                <a:cs typeface="Times New Roman" pitchFamily="18" charset="0"/>
              </a:rPr>
              <a:t>самостоятельно.</a:t>
            </a:r>
          </a:p>
          <a:p>
            <a:pPr eaLnBrk="1" hangingPunct="1">
              <a:lnSpc>
                <a:spcPct val="90000"/>
              </a:lnSpc>
            </a:pPr>
            <a:endParaRPr kumimoji="0" lang="ru-RU" altLang="ru-RU" sz="2400" smtClean="0">
              <a:latin typeface="Times New Roman" pitchFamily="18" charset="0"/>
              <a:cs typeface="Times New Roman" pitchFamily="18" charset="0"/>
            </a:endParaRPr>
          </a:p>
          <a:p>
            <a:pPr eaLnBrk="1" hangingPunct="1">
              <a:lnSpc>
                <a:spcPct val="90000"/>
              </a:lnSpc>
            </a:pPr>
            <a:r>
              <a:rPr kumimoji="0" lang="ru-RU" altLang="ru-RU" sz="2400" smtClean="0">
                <a:latin typeface="Times New Roman" pitchFamily="18" charset="0"/>
                <a:cs typeface="Times New Roman" pitchFamily="18" charset="0"/>
              </a:rPr>
              <a:t>Если участником закупки, с которым заключается контракт, является </a:t>
            </a:r>
            <a:r>
              <a:rPr kumimoji="0" lang="ru-RU" altLang="ru-RU" sz="2400" smtClean="0">
                <a:solidFill>
                  <a:srgbClr val="C00000"/>
                </a:solidFill>
                <a:latin typeface="Times New Roman" pitchFamily="18" charset="0"/>
                <a:cs typeface="Times New Roman" pitchFamily="18" charset="0"/>
              </a:rPr>
              <a:t>государственное или муниципальное казенное учреждение,</a:t>
            </a:r>
            <a:r>
              <a:rPr kumimoji="0" lang="ru-RU" altLang="ru-RU" sz="2400" smtClean="0">
                <a:latin typeface="Times New Roman" pitchFamily="18" charset="0"/>
                <a:cs typeface="Times New Roman" pitchFamily="18" charset="0"/>
              </a:rPr>
              <a:t> положения закона об обеспечении исполнения контракта к такому участнику </a:t>
            </a:r>
            <a:r>
              <a:rPr kumimoji="0" lang="ru-RU" altLang="ru-RU" sz="2400" smtClean="0">
                <a:solidFill>
                  <a:srgbClr val="C00000"/>
                </a:solidFill>
                <a:latin typeface="Times New Roman" pitchFamily="18" charset="0"/>
                <a:cs typeface="Times New Roman" pitchFamily="18" charset="0"/>
              </a:rPr>
              <a:t>не применяются.</a:t>
            </a:r>
          </a:p>
          <a:p>
            <a:pPr eaLnBrk="1" hangingPunct="1">
              <a:lnSpc>
                <a:spcPct val="90000"/>
              </a:lnSpc>
            </a:pPr>
            <a:endParaRPr kumimoji="0" lang="ru-RU" altLang="ru-RU" sz="2400" smtClean="0">
              <a:solidFill>
                <a:srgbClr val="C00000"/>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Обеспечение исполнения контракта (ст.96)</a:t>
            </a:r>
            <a:r>
              <a:rPr lang="ru-RU" dirty="0" smtClean="0">
                <a:ea typeface="+mj-ea"/>
                <a:cs typeface="+mj-cs"/>
              </a:rPr>
              <a:t/>
            </a:r>
            <a:br>
              <a:rPr lang="ru-RU" dirty="0" smtClean="0">
                <a:ea typeface="+mj-ea"/>
                <a:cs typeface="+mj-cs"/>
              </a:rPr>
            </a:br>
            <a:endParaRPr lang="ru-RU" dirty="0">
              <a:ea typeface="+mj-ea"/>
              <a:cs typeface="+mj-cs"/>
            </a:endParaRPr>
          </a:p>
        </p:txBody>
      </p:sp>
    </p:spTree>
    <p:extLst>
      <p:ext uri="{BB962C8B-B14F-4D97-AF65-F5344CB8AC3E}">
        <p14:creationId xmlns:p14="http://schemas.microsoft.com/office/powerpoint/2010/main" val="333089314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1"/>
          <p:cNvSpPr>
            <a:spLocks noGrp="1"/>
          </p:cNvSpPr>
          <p:nvPr>
            <p:ph idx="1"/>
          </p:nvPr>
        </p:nvSpPr>
        <p:spPr/>
        <p:txBody>
          <a:bodyPr/>
          <a:lstStyle/>
          <a:p>
            <a:pPr eaLnBrk="1" hangingPunct="1">
              <a:lnSpc>
                <a:spcPct val="90000"/>
              </a:lnSpc>
            </a:pPr>
            <a:r>
              <a:rPr kumimoji="0" lang="ru-RU" altLang="ru-RU" sz="2200" smtClean="0">
                <a:latin typeface="Times New Roman" pitchFamily="18" charset="0"/>
                <a:cs typeface="Times New Roman" pitchFamily="18" charset="0"/>
              </a:rPr>
              <a:t>Размер обеспечения исполнения контракта -</a:t>
            </a:r>
            <a:r>
              <a:rPr kumimoji="0" lang="ru-RU" altLang="ru-RU" sz="2200" smtClean="0">
                <a:solidFill>
                  <a:srgbClr val="C00000"/>
                </a:solidFill>
                <a:latin typeface="Times New Roman" pitchFamily="18" charset="0"/>
                <a:cs typeface="Times New Roman" pitchFamily="18" charset="0"/>
              </a:rPr>
              <a:t>5-30% от НМЦК. </a:t>
            </a:r>
          </a:p>
          <a:p>
            <a:pPr eaLnBrk="1" hangingPunct="1">
              <a:lnSpc>
                <a:spcPct val="90000"/>
              </a:lnSpc>
            </a:pPr>
            <a:endParaRPr kumimoji="0" lang="ru-RU" altLang="ru-RU" sz="2200" smtClean="0">
              <a:latin typeface="Times New Roman" pitchFamily="18" charset="0"/>
              <a:cs typeface="Times New Roman" pitchFamily="18" charset="0"/>
            </a:endParaRPr>
          </a:p>
          <a:p>
            <a:pPr eaLnBrk="1" hangingPunct="1">
              <a:lnSpc>
                <a:spcPct val="90000"/>
              </a:lnSpc>
            </a:pPr>
            <a:r>
              <a:rPr kumimoji="0" lang="ru-RU" altLang="ru-RU" sz="2200" smtClean="0">
                <a:latin typeface="Times New Roman" pitchFamily="18" charset="0"/>
                <a:cs typeface="Times New Roman" pitchFamily="18" charset="0"/>
              </a:rPr>
              <a:t>Если НМЦК  превышает </a:t>
            </a:r>
            <a:r>
              <a:rPr kumimoji="0" lang="ru-RU" altLang="ru-RU" sz="2200" smtClean="0">
                <a:solidFill>
                  <a:srgbClr val="C00000"/>
                </a:solidFill>
                <a:latin typeface="Times New Roman" pitchFamily="18" charset="0"/>
                <a:cs typeface="Times New Roman" pitchFamily="18" charset="0"/>
              </a:rPr>
              <a:t>пятьдесят миллионов рублей, </a:t>
            </a:r>
            <a:r>
              <a:rPr kumimoji="0" lang="ru-RU" altLang="ru-RU" sz="2200" smtClean="0">
                <a:latin typeface="Times New Roman" pitchFamily="18" charset="0"/>
                <a:cs typeface="Times New Roman" pitchFamily="18" charset="0"/>
              </a:rPr>
              <a:t>заказчик обязан установить требование обеспечения исполнения контракта </a:t>
            </a:r>
            <a:r>
              <a:rPr kumimoji="0" lang="ru-RU" altLang="ru-RU" sz="2200" smtClean="0">
                <a:solidFill>
                  <a:srgbClr val="C00000"/>
                </a:solidFill>
                <a:latin typeface="Times New Roman" pitchFamily="18" charset="0"/>
                <a:cs typeface="Times New Roman" pitchFamily="18" charset="0"/>
              </a:rPr>
              <a:t>10-30% от НМЦК</a:t>
            </a:r>
            <a:r>
              <a:rPr kumimoji="0" lang="ru-RU" altLang="ru-RU" sz="2200" smtClean="0">
                <a:latin typeface="Times New Roman" pitchFamily="18" charset="0"/>
                <a:cs typeface="Times New Roman" pitchFamily="18" charset="0"/>
              </a:rPr>
              <a:t>, </a:t>
            </a:r>
            <a:r>
              <a:rPr kumimoji="0" lang="ru-RU" altLang="ru-RU" sz="2200" smtClean="0">
                <a:solidFill>
                  <a:srgbClr val="C00000"/>
                </a:solidFill>
                <a:latin typeface="Times New Roman" pitchFamily="18" charset="0"/>
                <a:cs typeface="Times New Roman" pitchFamily="18" charset="0"/>
              </a:rPr>
              <a:t>но не менее чем в размере аванса </a:t>
            </a:r>
            <a:r>
              <a:rPr kumimoji="0" lang="ru-RU" altLang="ru-RU" sz="2200" smtClean="0">
                <a:latin typeface="Times New Roman" pitchFamily="18" charset="0"/>
                <a:cs typeface="Times New Roman" pitchFamily="18" charset="0"/>
              </a:rPr>
              <a:t>(если контрактом предусмотрена выплата аванса). </a:t>
            </a:r>
          </a:p>
          <a:p>
            <a:pPr eaLnBrk="1" hangingPunct="1">
              <a:lnSpc>
                <a:spcPct val="90000"/>
              </a:lnSpc>
            </a:pPr>
            <a:r>
              <a:rPr kumimoji="0" lang="ru-RU" altLang="ru-RU" sz="2200" smtClean="0">
                <a:latin typeface="Times New Roman" pitchFamily="18" charset="0"/>
                <a:cs typeface="Times New Roman" pitchFamily="18" charset="0"/>
              </a:rPr>
              <a:t>В случае, если аванс превышает тридцать процентов начальной (максимальной) цены контракта, размер обеспечения исполнения контракта устанавливается в размере аванса. </a:t>
            </a:r>
          </a:p>
          <a:p>
            <a:pPr eaLnBrk="1" hangingPunct="1">
              <a:lnSpc>
                <a:spcPct val="90000"/>
              </a:lnSpc>
            </a:pPr>
            <a:r>
              <a:rPr kumimoji="0" lang="ru-RU" altLang="ru-RU" sz="2200" smtClean="0">
                <a:latin typeface="Times New Roman" pitchFamily="18" charset="0"/>
                <a:cs typeface="Times New Roman" pitchFamily="18" charset="0"/>
              </a:rPr>
              <a:t>В случае, если предложенная в заявке участника закупки цена снижена на двадцать пять и более процентов по отношению к НМЦК, участник закупки, с которым заключается контракт, предоставляет обеспечение исполнения контракта с учетом положений ст. 37 настоящего ФЗ.</a:t>
            </a:r>
          </a:p>
          <a:p>
            <a:pPr eaLnBrk="1" hangingPunct="1">
              <a:lnSpc>
                <a:spcPct val="90000"/>
              </a:lnSpc>
            </a:pPr>
            <a:endParaRPr kumimoji="0" lang="ru-RU" altLang="ru-RU" sz="2300" smtClean="0"/>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Обеспечение исполнения контракта (ст.96)</a:t>
            </a:r>
            <a:endParaRPr lang="ru-RU" dirty="0">
              <a:ea typeface="+mj-ea"/>
              <a:cs typeface="+mj-cs"/>
            </a:endParaRPr>
          </a:p>
        </p:txBody>
      </p:sp>
    </p:spTree>
    <p:extLst>
      <p:ext uri="{BB962C8B-B14F-4D97-AF65-F5344CB8AC3E}">
        <p14:creationId xmlns:p14="http://schemas.microsoft.com/office/powerpoint/2010/main" val="54522142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1"/>
          <p:cNvSpPr>
            <a:spLocks noGrp="1"/>
          </p:cNvSpPr>
          <p:nvPr>
            <p:ph idx="1"/>
          </p:nvPr>
        </p:nvSpPr>
        <p:spPr/>
        <p:txBody>
          <a:bodyPr/>
          <a:lstStyle/>
          <a:p>
            <a:pPr eaLnBrk="1" hangingPunct="1">
              <a:lnSpc>
                <a:spcPct val="90000"/>
              </a:lnSpc>
            </a:pPr>
            <a:r>
              <a:rPr kumimoji="0" lang="ru-RU" altLang="ru-RU" sz="2200" smtClean="0">
                <a:latin typeface="Times New Roman" pitchFamily="18" charset="0"/>
                <a:cs typeface="Times New Roman" pitchFamily="18" charset="0"/>
              </a:rPr>
              <a:t>Мониторинг закупок представляет собой систему наблюдений в сфере закупок, осуществляемых на постоянной основе посредством сбора, обобщения, систематизации и оценки информации об осуществлении закупок, в том числе реализации планов закупок и планов-графиков.</a:t>
            </a:r>
          </a:p>
          <a:p>
            <a:pPr eaLnBrk="1" hangingPunct="1">
              <a:lnSpc>
                <a:spcPct val="90000"/>
              </a:lnSpc>
            </a:pPr>
            <a:r>
              <a:rPr kumimoji="0" lang="ru-RU" altLang="ru-RU" sz="2200" smtClean="0">
                <a:latin typeface="Times New Roman" pitchFamily="18" charset="0"/>
                <a:cs typeface="Times New Roman" pitchFamily="18" charset="0"/>
              </a:rPr>
              <a:t>Результаты мониторинга закупок по итогам каждого года оформляются в виде сводного аналитического отчета.</a:t>
            </a:r>
          </a:p>
          <a:p>
            <a:pPr eaLnBrk="1" hangingPunct="1">
              <a:lnSpc>
                <a:spcPct val="90000"/>
              </a:lnSpc>
            </a:pPr>
            <a:r>
              <a:rPr kumimoji="0" lang="ru-RU" altLang="ru-RU" sz="2200" smtClean="0">
                <a:latin typeface="Times New Roman" pitchFamily="18" charset="0"/>
                <a:cs typeface="Times New Roman" pitchFamily="18" charset="0"/>
              </a:rPr>
              <a:t>Мониторинг закупок обеспечивается федеральным органом исполнительной власти по регулированию контрактной системы в сфере закупок, органом исполнительной власти субъекта Российской Федерации по регулированию контрактной системы в сфере закупок, местной администрацией.</a:t>
            </a:r>
          </a:p>
          <a:p>
            <a:pPr eaLnBrk="1" hangingPunct="1">
              <a:lnSpc>
                <a:spcPct val="90000"/>
              </a:lnSpc>
            </a:pPr>
            <a:endParaRPr kumimoji="0" lang="ru-RU" altLang="ru-RU" sz="2200" smtClean="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Мониторинг закупок (ст.97)</a:t>
            </a:r>
            <a:br>
              <a:rPr lang="ru-RU" dirty="0" smtClean="0">
                <a:latin typeface="Times New Roman" pitchFamily="18" charset="0"/>
                <a:ea typeface="+mj-ea"/>
                <a:cs typeface="Times New Roman" pitchFamily="18" charset="0"/>
              </a:rPr>
            </a:br>
            <a:endParaRPr lang="ru-RU"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75257041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1"/>
          <p:cNvSpPr>
            <a:spLocks noGrp="1"/>
          </p:cNvSpPr>
          <p:nvPr>
            <p:ph idx="1"/>
          </p:nvPr>
        </p:nvSpPr>
        <p:spPr/>
        <p:txBody>
          <a:bodyPr/>
          <a:lstStyle/>
          <a:p>
            <a:pPr eaLnBrk="1" hangingPunct="1">
              <a:lnSpc>
                <a:spcPct val="80000"/>
              </a:lnSpc>
            </a:pPr>
            <a:endParaRPr kumimoji="0" lang="ru-RU" altLang="ru-RU" sz="700" smtClean="0"/>
          </a:p>
          <a:p>
            <a:pPr eaLnBrk="1" hangingPunct="1">
              <a:lnSpc>
                <a:spcPct val="80000"/>
              </a:lnSpc>
            </a:pPr>
            <a:r>
              <a:rPr kumimoji="0" lang="ru-RU" altLang="ru-RU" sz="2400" smtClean="0">
                <a:latin typeface="Times New Roman" pitchFamily="18" charset="0"/>
                <a:cs typeface="Times New Roman" pitchFamily="18" charset="0"/>
              </a:rPr>
              <a:t>В течение </a:t>
            </a:r>
            <a:r>
              <a:rPr kumimoji="0" lang="ru-RU" altLang="ru-RU" sz="2400" smtClean="0">
                <a:solidFill>
                  <a:srgbClr val="C00000"/>
                </a:solidFill>
                <a:latin typeface="Times New Roman" pitchFamily="18" charset="0"/>
                <a:cs typeface="Times New Roman" pitchFamily="18" charset="0"/>
              </a:rPr>
              <a:t>3 рабочих дней </a:t>
            </a:r>
            <a:r>
              <a:rPr kumimoji="0" lang="ru-RU" altLang="ru-RU" sz="2400" smtClean="0">
                <a:latin typeface="Times New Roman" pitchFamily="18" charset="0"/>
                <a:cs typeface="Times New Roman" pitchFamily="18" charset="0"/>
              </a:rPr>
              <a:t>с даты заключения контракта заказчик направляет информацию в федеральный орган исполнительной власти, осуществляющий правоприменительные функции по кассовому обслуживанию исполнения бюджетов бюджетной системы Российской Федерации. </a:t>
            </a:r>
          </a:p>
          <a:p>
            <a:pPr eaLnBrk="1" hangingPunct="1">
              <a:lnSpc>
                <a:spcPct val="80000"/>
              </a:lnSpc>
            </a:pPr>
            <a:r>
              <a:rPr kumimoji="0" lang="ru-RU" altLang="ru-RU" sz="2400" smtClean="0">
                <a:solidFill>
                  <a:srgbClr val="C00000"/>
                </a:solidFill>
                <a:latin typeface="Times New Roman" pitchFamily="18" charset="0"/>
                <a:cs typeface="Times New Roman" pitchFamily="18" charset="0"/>
              </a:rPr>
              <a:t>В реестр включаются следующие сведения: </a:t>
            </a:r>
          </a:p>
          <a:p>
            <a:pPr eaLnBrk="1" hangingPunct="1">
              <a:lnSpc>
                <a:spcPct val="80000"/>
              </a:lnSpc>
            </a:pPr>
            <a:r>
              <a:rPr kumimoji="0" lang="ru-RU" altLang="ru-RU" sz="2400" smtClean="0">
                <a:latin typeface="Times New Roman" pitchFamily="18" charset="0"/>
                <a:cs typeface="Times New Roman" pitchFamily="18" charset="0"/>
              </a:rPr>
              <a:t>Копия контракта, подписанная УЭП заказчика; </a:t>
            </a:r>
          </a:p>
          <a:p>
            <a:pPr eaLnBrk="1" hangingPunct="1">
              <a:lnSpc>
                <a:spcPct val="80000"/>
              </a:lnSpc>
            </a:pPr>
            <a:r>
              <a:rPr kumimoji="0" lang="ru-RU" altLang="ru-RU" sz="2400" smtClean="0">
                <a:latin typeface="Times New Roman" pitchFamily="18" charset="0"/>
                <a:cs typeface="Times New Roman" pitchFamily="18" charset="0"/>
              </a:rPr>
              <a:t>Идентификационный код закупки; </a:t>
            </a:r>
          </a:p>
          <a:p>
            <a:pPr eaLnBrk="1" hangingPunct="1">
              <a:lnSpc>
                <a:spcPct val="80000"/>
              </a:lnSpc>
            </a:pPr>
            <a:r>
              <a:rPr kumimoji="0" lang="ru-RU" altLang="ru-RU" sz="2400" smtClean="0">
                <a:latin typeface="Times New Roman" pitchFamily="18" charset="0"/>
                <a:cs typeface="Times New Roman" pitchFamily="18" charset="0"/>
              </a:rPr>
              <a:t>Документ о приемке ТРУ; </a:t>
            </a:r>
          </a:p>
          <a:p>
            <a:pPr eaLnBrk="1" hangingPunct="1">
              <a:lnSpc>
                <a:spcPct val="80000"/>
              </a:lnSpc>
            </a:pPr>
            <a:r>
              <a:rPr kumimoji="0" lang="ru-RU" altLang="ru-RU" sz="2400" smtClean="0">
                <a:latin typeface="Times New Roman" pitchFamily="18" charset="0"/>
                <a:cs typeface="Times New Roman" pitchFamily="18" charset="0"/>
              </a:rPr>
              <a:t>Цена единицы товара, работы или услуги, наименование страны происхождения или информация о производителе товара в отношении исполненного контракта; </a:t>
            </a:r>
          </a:p>
          <a:p>
            <a:pPr eaLnBrk="1" hangingPunct="1">
              <a:lnSpc>
                <a:spcPct val="80000"/>
              </a:lnSpc>
            </a:pPr>
            <a:r>
              <a:rPr kumimoji="0" lang="ru-RU" altLang="ru-RU" sz="2400" smtClean="0">
                <a:latin typeface="Times New Roman" pitchFamily="18" charset="0"/>
                <a:cs typeface="Times New Roman" pitchFamily="18" charset="0"/>
              </a:rPr>
              <a:t>Решение врачебной комиссии.</a:t>
            </a:r>
          </a:p>
          <a:p>
            <a:pPr eaLnBrk="1" hangingPunct="1">
              <a:lnSpc>
                <a:spcPct val="80000"/>
              </a:lnSpc>
              <a:buFont typeface="Wingdings 3" pitchFamily="18" charset="2"/>
              <a:buNone/>
            </a:pPr>
            <a:r>
              <a:rPr kumimoji="0" lang="ru-RU" altLang="ru-RU" sz="2400" smtClean="0">
                <a:latin typeface="Times New Roman" pitchFamily="18" charset="0"/>
                <a:cs typeface="Times New Roman" pitchFamily="18" charset="0"/>
              </a:rPr>
              <a:t>	</a:t>
            </a:r>
          </a:p>
          <a:p>
            <a:pPr eaLnBrk="1" hangingPunct="1">
              <a:lnSpc>
                <a:spcPct val="80000"/>
              </a:lnSpc>
            </a:pPr>
            <a:endParaRPr kumimoji="0" lang="ru-RU" altLang="ru-RU" sz="2400" smtClean="0"/>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Реестр контрактов, заключенных заказчиками (ст.103)</a:t>
            </a:r>
            <a:endParaRPr lang="ru-RU"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46556785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Содержимое 1"/>
          <p:cNvSpPr>
            <a:spLocks noGrp="1"/>
          </p:cNvSpPr>
          <p:nvPr>
            <p:ph idx="1"/>
          </p:nvPr>
        </p:nvSpPr>
        <p:spPr/>
        <p:txBody>
          <a:bodyPr/>
          <a:lstStyle/>
          <a:p>
            <a:pPr eaLnBrk="1" hangingPunct="1">
              <a:buFont typeface="Wingdings 3" pitchFamily="18" charset="2"/>
              <a:buNone/>
            </a:pPr>
            <a:r>
              <a:rPr kumimoji="0" lang="ru-RU" altLang="ru-RU" smtClean="0">
                <a:latin typeface="Times New Roman" pitchFamily="18" charset="0"/>
                <a:cs typeface="Times New Roman" pitchFamily="18" charset="0"/>
              </a:rPr>
              <a:t>В РНП включается информация:</a:t>
            </a:r>
          </a:p>
          <a:p>
            <a:pPr eaLnBrk="1" hangingPunct="1"/>
            <a:r>
              <a:rPr kumimoji="0" lang="ru-RU" altLang="ru-RU" smtClean="0">
                <a:latin typeface="Times New Roman" pitchFamily="18" charset="0"/>
                <a:cs typeface="Times New Roman" pitchFamily="18" charset="0"/>
              </a:rPr>
              <a:t> об участниках закупок, </a:t>
            </a:r>
            <a:r>
              <a:rPr kumimoji="0" lang="ru-RU" altLang="ru-RU" smtClean="0">
                <a:solidFill>
                  <a:srgbClr val="C00000"/>
                </a:solidFill>
                <a:latin typeface="Times New Roman" pitchFamily="18" charset="0"/>
                <a:cs typeface="Times New Roman" pitchFamily="18" charset="0"/>
              </a:rPr>
              <a:t>уклонившихся от заключения контрактов, </a:t>
            </a:r>
          </a:p>
          <a:p>
            <a:pPr eaLnBrk="1" hangingPunct="1"/>
            <a:r>
              <a:rPr kumimoji="0" lang="ru-RU" altLang="ru-RU" smtClean="0">
                <a:latin typeface="Times New Roman" pitchFamily="18" charset="0"/>
                <a:cs typeface="Times New Roman" pitchFamily="18" charset="0"/>
              </a:rPr>
              <a:t>о поставщиках (подрядчиках, исполнителях), с которыми контракты расторгнуты </a:t>
            </a:r>
            <a:r>
              <a:rPr kumimoji="0" lang="ru-RU" altLang="ru-RU" smtClean="0">
                <a:solidFill>
                  <a:srgbClr val="C00000"/>
                </a:solidFill>
                <a:latin typeface="Times New Roman" pitchFamily="18" charset="0"/>
                <a:cs typeface="Times New Roman" pitchFamily="18" charset="0"/>
              </a:rPr>
              <a:t>по решению суда;</a:t>
            </a:r>
          </a:p>
          <a:p>
            <a:pPr eaLnBrk="1" hangingPunct="1"/>
            <a:r>
              <a:rPr kumimoji="0" lang="ru-RU" altLang="ru-RU" smtClean="0">
                <a:latin typeface="Times New Roman" pitchFamily="18" charset="0"/>
                <a:cs typeface="Times New Roman" pitchFamily="18" charset="0"/>
              </a:rPr>
              <a:t>в  случае </a:t>
            </a:r>
            <a:r>
              <a:rPr kumimoji="0" lang="ru-RU" altLang="ru-RU" smtClean="0">
                <a:solidFill>
                  <a:srgbClr val="C00000"/>
                </a:solidFill>
                <a:latin typeface="Times New Roman" pitchFamily="18" charset="0"/>
                <a:cs typeface="Times New Roman" pitchFamily="18" charset="0"/>
              </a:rPr>
              <a:t>одностороннего отказа заказчика </a:t>
            </a:r>
            <a:r>
              <a:rPr kumimoji="0" lang="ru-RU" altLang="ru-RU" smtClean="0">
                <a:latin typeface="Times New Roman" pitchFamily="18" charset="0"/>
                <a:cs typeface="Times New Roman" pitchFamily="18" charset="0"/>
              </a:rPr>
              <a:t>от исполнения контракта в связи с существенным нарушением ими условий контрактов.</a:t>
            </a:r>
          </a:p>
          <a:p>
            <a:pPr eaLnBrk="1" hangingPunct="1"/>
            <a:endParaRPr kumimoji="0" lang="ru-RU" altLang="ru-RU" smtClean="0"/>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sz="3600" dirty="0" smtClean="0">
                <a:latin typeface="Times New Roman" pitchFamily="18" charset="0"/>
                <a:ea typeface="+mj-ea"/>
                <a:cs typeface="Times New Roman" pitchFamily="18" charset="0"/>
              </a:rPr>
              <a:t>Реестр недобросовестных поставщиков (подрядчиков, исполнителей) (ст.104)</a:t>
            </a:r>
            <a:r>
              <a:rPr lang="ru-RU" dirty="0" smtClean="0">
                <a:ea typeface="+mj-ea"/>
                <a:cs typeface="+mj-cs"/>
              </a:rPr>
              <a:t/>
            </a:r>
            <a:br>
              <a:rPr lang="ru-RU" dirty="0" smtClean="0">
                <a:ea typeface="+mj-ea"/>
                <a:cs typeface="+mj-cs"/>
              </a:rPr>
            </a:br>
            <a:endParaRPr lang="ru-RU" dirty="0">
              <a:ea typeface="+mj-ea"/>
              <a:cs typeface="+mj-cs"/>
            </a:endParaRPr>
          </a:p>
        </p:txBody>
      </p:sp>
    </p:spTree>
    <p:extLst>
      <p:ext uri="{BB962C8B-B14F-4D97-AF65-F5344CB8AC3E}">
        <p14:creationId xmlns:p14="http://schemas.microsoft.com/office/powerpoint/2010/main" val="152197204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0" y="621705"/>
            <a:ext cx="8748713" cy="4535487"/>
          </a:xfrm>
        </p:spPr>
        <p:txBody>
          <a:bodyPr/>
          <a:lstStyle/>
          <a:p>
            <a:pPr algn="ctr" eaLnBrk="1" hangingPunct="1">
              <a:buFont typeface="Wingdings" charset="2"/>
              <a:buNone/>
            </a:pPr>
            <a:r>
              <a:rPr kumimoji="0" lang="ru-RU" altLang="ru-RU" sz="3600" dirty="0" smtClean="0">
                <a:latin typeface="Times New Roman" pitchFamily="18" charset="0"/>
                <a:cs typeface="Times New Roman" pitchFamily="18" charset="0"/>
              </a:rPr>
              <a:t>Спасибо за внимание!</a:t>
            </a:r>
          </a:p>
        </p:txBody>
      </p:sp>
      <p:pic>
        <p:nvPicPr>
          <p:cNvPr id="4" name="Picture 2" descr="C:\Users\Виктор\Desktop\лог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1412776"/>
            <a:ext cx="820469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Виктор\Desktop\лого2.jpg"/>
          <p:cNvPicPr>
            <a:picLocks noChangeAspect="1" noChangeArrowheads="1"/>
          </p:cNvPicPr>
          <p:nvPr/>
        </p:nvPicPr>
        <p:blipFill rotWithShape="1">
          <a:blip r:embed="rId4">
            <a:extLst>
              <a:ext uri="{28A0092B-C50C-407E-A947-70E740481C1C}">
                <a14:useLocalDpi xmlns:a14="http://schemas.microsoft.com/office/drawing/2010/main" val="0"/>
              </a:ext>
            </a:extLst>
          </a:blip>
          <a:srcRect l="2722" r="1481"/>
          <a:stretch/>
        </p:blipFill>
        <p:spPr bwMode="auto">
          <a:xfrm>
            <a:off x="825473" y="3491290"/>
            <a:ext cx="7920880"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5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1"/>
          <p:cNvSpPr>
            <a:spLocks noGrp="1"/>
          </p:cNvSpPr>
          <p:nvPr>
            <p:ph idx="1"/>
          </p:nvPr>
        </p:nvSpPr>
        <p:spPr/>
        <p:txBody>
          <a:bodyPr/>
          <a:lstStyle/>
          <a:p>
            <a:r>
              <a:rPr lang="ru-RU" altLang="ru-RU" smtClean="0">
                <a:latin typeface="Times New Roman" pitchFamily="18" charset="0"/>
                <a:cs typeface="Times New Roman" pitchFamily="18" charset="0"/>
              </a:rPr>
              <a:t>Заказчик, </a:t>
            </a:r>
            <a:r>
              <a:rPr lang="ru-RU" altLang="ru-RU" smtClean="0">
                <a:solidFill>
                  <a:srgbClr val="C00000"/>
                </a:solidFill>
                <a:latin typeface="Times New Roman" pitchFamily="18" charset="0"/>
                <a:cs typeface="Times New Roman" pitchFamily="18" charset="0"/>
              </a:rPr>
              <a:t>во всех случаях </a:t>
            </a:r>
            <a:r>
              <a:rPr lang="ru-RU" altLang="ru-RU" smtClean="0">
                <a:latin typeface="Times New Roman" pitchFamily="18" charset="0"/>
                <a:cs typeface="Times New Roman" pitchFamily="18" charset="0"/>
              </a:rPr>
              <a:t>осуществляет закупку путем проведения открытого конкурса, за исключением случаев, перечисленных в законе ( ч.2 ст.48).</a:t>
            </a:r>
          </a:p>
          <a:p>
            <a:r>
              <a:rPr lang="ru-RU" altLang="ru-RU" smtClean="0">
                <a:latin typeface="Times New Roman" pitchFamily="18" charset="0"/>
                <a:cs typeface="Times New Roman" pitchFamily="18" charset="0"/>
              </a:rPr>
              <a:t>Лотовый подход;</a:t>
            </a:r>
          </a:p>
          <a:p>
            <a:r>
              <a:rPr lang="ru-RU" altLang="ru-RU" smtClean="0">
                <a:latin typeface="Times New Roman" pitchFamily="18" charset="0"/>
                <a:cs typeface="Times New Roman" pitchFamily="18" charset="0"/>
              </a:rPr>
              <a:t>Обеспечение заявки (залог денежных средств, банковская гарантия);</a:t>
            </a:r>
          </a:p>
          <a:p>
            <a:r>
              <a:rPr lang="ru-RU" altLang="ru-RU" smtClean="0">
                <a:latin typeface="Times New Roman" pitchFamily="18" charset="0"/>
                <a:cs typeface="Times New Roman" pitchFamily="18" charset="0"/>
              </a:rPr>
              <a:t>Обеспечение контракта.</a:t>
            </a:r>
          </a:p>
        </p:txBody>
      </p:sp>
      <p:sp>
        <p:nvSpPr>
          <p:cNvPr id="3" name="Заголовок 2"/>
          <p:cNvSpPr>
            <a:spLocks noGrp="1"/>
          </p:cNvSpPr>
          <p:nvPr>
            <p:ph type="title"/>
          </p:nvPr>
        </p:nvSpPr>
        <p:spPr/>
        <p:txBody>
          <a:bodyPr/>
          <a:lstStyle/>
          <a:p>
            <a:pPr>
              <a:defRPr/>
            </a:pPr>
            <a:r>
              <a:rPr lang="ru-RU" dirty="0" smtClean="0">
                <a:solidFill>
                  <a:srgbClr val="C00000"/>
                </a:solidFill>
                <a:latin typeface="Times New Roman" pitchFamily="18" charset="0"/>
                <a:cs typeface="Times New Roman" pitchFamily="18" charset="0"/>
              </a:rPr>
              <a:t>Открытый конкурс (ст.48-55)</a:t>
            </a:r>
            <a:endParaRPr lang="ru-RU"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90892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233700" y="719919"/>
          <a:ext cx="6676599" cy="5418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923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pPr>
              <a:defRPr/>
            </a:pPr>
            <a:r>
              <a:rPr lang="ru-RU" dirty="0" smtClean="0">
                <a:latin typeface="Times New Roman" pitchFamily="18" charset="0"/>
                <a:cs typeface="Times New Roman" pitchFamily="18" charset="0"/>
              </a:rPr>
              <a:t>Заказчик вправе отменить определение поставщика, за исключением проведения запроса предложений, </a:t>
            </a:r>
            <a:r>
              <a:rPr lang="ru-RU" dirty="0" smtClean="0">
                <a:solidFill>
                  <a:srgbClr val="C00000"/>
                </a:solidFill>
                <a:latin typeface="Times New Roman" pitchFamily="18" charset="0"/>
                <a:cs typeface="Times New Roman" pitchFamily="18" charset="0"/>
              </a:rPr>
              <a:t>не позднее чем за пять дней до даты окончания срока подачи заявок на участие в конкурсе или аукционе либо не позднее чем за два дня до даты окончания срока подачи заявок на участие в запросе котировок.</a:t>
            </a:r>
            <a:r>
              <a:rPr lang="ru-RU" dirty="0" smtClean="0">
                <a:latin typeface="Times New Roman" pitchFamily="18" charset="0"/>
                <a:cs typeface="Times New Roman" pitchFamily="18" charset="0"/>
              </a:rPr>
              <a:t> </a:t>
            </a:r>
          </a:p>
          <a:p>
            <a:pPr>
              <a:defRPr/>
            </a:pPr>
            <a:r>
              <a:rPr lang="ru-RU" dirty="0" smtClean="0">
                <a:latin typeface="Times New Roman" pitchFamily="18" charset="0"/>
                <a:cs typeface="Times New Roman" pitchFamily="18" charset="0"/>
              </a:rPr>
              <a:t>После размещения в ЕИС извещения об отмене определения поставщика, заказчик не позднее следующего рабочего дня после даты принятия решения об отмене определения поставщика (подрядчика, исполнителя) обязан внести соответствующие изменения в план-график.</a:t>
            </a:r>
          </a:p>
          <a:p>
            <a:pPr>
              <a:defRPr/>
            </a:pPr>
            <a:r>
              <a:rPr lang="ru-RU" dirty="0" smtClean="0">
                <a:latin typeface="Times New Roman" pitchFamily="18" charset="0"/>
                <a:cs typeface="Times New Roman" pitchFamily="18" charset="0"/>
              </a:rPr>
              <a:t>По истечении срока отмены определения поставщика и до заключения контракта </a:t>
            </a:r>
            <a:r>
              <a:rPr lang="ru-RU" dirty="0" smtClean="0">
                <a:solidFill>
                  <a:srgbClr val="C00000"/>
                </a:solidFill>
                <a:latin typeface="Times New Roman" pitchFamily="18" charset="0"/>
                <a:cs typeface="Times New Roman" pitchFamily="18" charset="0"/>
              </a:rPr>
              <a:t>заказчик вправе отменить определение поставщика только в случае возникновения обстоятельств непреодолимой силы</a:t>
            </a:r>
            <a:r>
              <a:rPr lang="ru-RU" dirty="0" smtClean="0">
                <a:latin typeface="Times New Roman" pitchFamily="18" charset="0"/>
                <a:cs typeface="Times New Roman" pitchFamily="18" charset="0"/>
              </a:rPr>
              <a:t> в соответствии с гражданским законодательством.</a:t>
            </a:r>
          </a:p>
          <a:p>
            <a:pPr>
              <a:defRPr/>
            </a:pPr>
            <a:endParaRPr lang="ru-RU" dirty="0" smtClean="0">
              <a:latin typeface="Times New Roman" pitchFamily="18" charset="0"/>
              <a:cs typeface="Times New Roman" pitchFamily="18" charset="0"/>
            </a:endParaRPr>
          </a:p>
          <a:p>
            <a:pPr>
              <a:defRPr/>
            </a:pPr>
            <a:endParaRPr lang="ru-RU" dirty="0"/>
          </a:p>
        </p:txBody>
      </p:sp>
      <p:sp>
        <p:nvSpPr>
          <p:cNvPr id="3" name="Заголовок 2"/>
          <p:cNvSpPr>
            <a:spLocks noGrp="1"/>
          </p:cNvSpPr>
          <p:nvPr>
            <p:ph type="title"/>
          </p:nvPr>
        </p:nvSpPr>
        <p:spPr/>
        <p:txBody>
          <a:bodyPr>
            <a:noAutofit/>
          </a:bodyPr>
          <a:lstStyle/>
          <a:p>
            <a:pPr>
              <a:defRPr/>
            </a:pPr>
            <a:r>
              <a:rPr lang="ru-RU" sz="3600" dirty="0" smtClean="0">
                <a:latin typeface="Times New Roman" pitchFamily="18" charset="0"/>
                <a:cs typeface="Times New Roman" pitchFamily="18" charset="0"/>
              </a:rPr>
              <a:t>Отмена определения поставщика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(ст. 36)</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706151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1"/>
          <p:cNvSpPr>
            <a:spLocks noGrp="1"/>
          </p:cNvSpPr>
          <p:nvPr>
            <p:ph idx="1"/>
          </p:nvPr>
        </p:nvSpPr>
        <p:spPr/>
        <p:txBody>
          <a:bodyPr/>
          <a:lstStyle/>
          <a:p>
            <a:pPr>
              <a:buFont typeface="Wingdings 3" pitchFamily="18" charset="2"/>
              <a:buNone/>
            </a:pPr>
            <a:r>
              <a:rPr lang="ru-RU" altLang="ru-RU" sz="2000" smtClean="0">
                <a:latin typeface="Times New Roman" pitchFamily="18" charset="0"/>
                <a:cs typeface="Times New Roman" pitchFamily="18" charset="0"/>
              </a:rPr>
              <a:t>1) наименование, место нахождения, почтовый адрес, адрес электронной почты, номер контактного телефона, ответственное должностное лицо заказчика, специализированной организации;</a:t>
            </a:r>
          </a:p>
          <a:p>
            <a:pPr>
              <a:buFont typeface="Wingdings 3" pitchFamily="18" charset="2"/>
              <a:buNone/>
            </a:pPr>
            <a:r>
              <a:rPr lang="ru-RU" altLang="ru-RU" sz="2000" smtClean="0">
                <a:latin typeface="Times New Roman" pitchFamily="18" charset="0"/>
                <a:cs typeface="Times New Roman" pitchFamily="18" charset="0"/>
              </a:rPr>
              <a:t>2) краткое изложение условий контракта;</a:t>
            </a:r>
          </a:p>
          <a:p>
            <a:pPr>
              <a:buFont typeface="Wingdings 3" pitchFamily="18" charset="2"/>
              <a:buNone/>
            </a:pPr>
            <a:r>
              <a:rPr lang="ru-RU" altLang="ru-RU" sz="2000" smtClean="0">
                <a:latin typeface="Times New Roman" pitchFamily="18" charset="0"/>
                <a:cs typeface="Times New Roman" pitchFamily="18" charset="0"/>
              </a:rPr>
              <a:t>3) идентификационный код закупки;</a:t>
            </a:r>
          </a:p>
          <a:p>
            <a:pPr>
              <a:buFont typeface="Wingdings 3" pitchFamily="18" charset="2"/>
              <a:buNone/>
            </a:pPr>
            <a:r>
              <a:rPr lang="ru-RU" altLang="ru-RU" sz="2000" smtClean="0">
                <a:latin typeface="Times New Roman" pitchFamily="18" charset="0"/>
                <a:cs typeface="Times New Roman" pitchFamily="18" charset="0"/>
              </a:rPr>
              <a:t>4) ограничение участия в определении поставщика (подрядчика, исполнителя), </a:t>
            </a:r>
          </a:p>
          <a:p>
            <a:pPr>
              <a:buFont typeface="Wingdings 3" pitchFamily="18" charset="2"/>
              <a:buNone/>
            </a:pPr>
            <a:r>
              <a:rPr lang="ru-RU" altLang="ru-RU" sz="2000" smtClean="0">
                <a:latin typeface="Times New Roman" pitchFamily="18" charset="0"/>
                <a:cs typeface="Times New Roman" pitchFamily="18" charset="0"/>
              </a:rPr>
              <a:t>5) используемый способ определения поставщика </a:t>
            </a:r>
          </a:p>
          <a:p>
            <a:pPr>
              <a:buFont typeface="Wingdings 3" pitchFamily="18" charset="2"/>
              <a:buNone/>
            </a:pPr>
            <a:r>
              <a:rPr lang="ru-RU" altLang="ru-RU" sz="2000" smtClean="0">
                <a:latin typeface="Times New Roman" pitchFamily="18" charset="0"/>
                <a:cs typeface="Times New Roman" pitchFamily="18" charset="0"/>
              </a:rPr>
              <a:t>6) срок, место и порядок подачи заявок участников закупки;</a:t>
            </a:r>
          </a:p>
          <a:p>
            <a:pPr>
              <a:buFont typeface="Wingdings 3" pitchFamily="18" charset="2"/>
              <a:buNone/>
            </a:pPr>
            <a:r>
              <a:rPr lang="ru-RU" altLang="ru-RU" sz="2000" smtClean="0">
                <a:latin typeface="Times New Roman" pitchFamily="18" charset="0"/>
                <a:cs typeface="Times New Roman" pitchFamily="18" charset="0"/>
              </a:rPr>
              <a:t>7) размер и порядок внесения денежных средств в качестве обеспечения заявок на участие в закупке, а также условия банковской гарантии (если такой способ обеспечения заявок применим в соответствии с настоящим Федеральным законом);</a:t>
            </a:r>
          </a:p>
          <a:p>
            <a:pPr>
              <a:buFont typeface="Wingdings 3" pitchFamily="18" charset="2"/>
              <a:buNone/>
            </a:pPr>
            <a:r>
              <a:rPr lang="ru-RU" altLang="ru-RU" sz="2000" smtClean="0">
                <a:latin typeface="Times New Roman" pitchFamily="18" charset="0"/>
                <a:cs typeface="Times New Roman" pitchFamily="18" charset="0"/>
              </a:rPr>
              <a:t>8) размер обеспечения исполнения контракта, </a:t>
            </a:r>
          </a:p>
        </p:txBody>
      </p:sp>
      <p:sp>
        <p:nvSpPr>
          <p:cNvPr id="3" name="Заголовок 2"/>
          <p:cNvSpPr>
            <a:spLocks noGrp="1"/>
          </p:cNvSpPr>
          <p:nvPr>
            <p:ph type="title"/>
          </p:nvPr>
        </p:nvSpPr>
        <p:spPr/>
        <p:txBody>
          <a:bodyPr/>
          <a:lstStyle/>
          <a:p>
            <a:pPr>
              <a:defRPr/>
            </a:pPr>
            <a:r>
              <a:rPr lang="ru-RU" dirty="0" smtClean="0">
                <a:latin typeface="Times New Roman" pitchFamily="18" charset="0"/>
                <a:cs typeface="Times New Roman" pitchFamily="18" charset="0"/>
              </a:rPr>
              <a:t>Извещение (ст.49)</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450490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10000"/>
          </a:bodyPr>
          <a:lstStyle/>
          <a:p>
            <a:pPr>
              <a:defRPr/>
            </a:pPr>
            <a:r>
              <a:rPr lang="ru-RU" dirty="0" smtClean="0">
                <a:latin typeface="Times New Roman" pitchFamily="18" charset="0"/>
                <a:cs typeface="Times New Roman" pitchFamily="18" charset="0"/>
              </a:rPr>
              <a:t>Заказчик вправе принять решение о внесении изменений в извещение о проведении открытого конкурса </a:t>
            </a:r>
            <a:r>
              <a:rPr lang="ru-RU" dirty="0" smtClean="0">
                <a:solidFill>
                  <a:srgbClr val="C00000"/>
                </a:solidFill>
                <a:latin typeface="Times New Roman" pitchFamily="18" charset="0"/>
                <a:cs typeface="Times New Roman" pitchFamily="18" charset="0"/>
              </a:rPr>
              <a:t>не позднее чем за пять дней до даты окончания срока подачи заявок на участие в открытом конкурсе.</a:t>
            </a:r>
            <a:r>
              <a:rPr lang="ru-RU" dirty="0" smtClean="0">
                <a:latin typeface="Times New Roman" pitchFamily="18" charset="0"/>
                <a:cs typeface="Times New Roman" pitchFamily="18" charset="0"/>
              </a:rPr>
              <a:t> Изменение объекта закупки и увеличение размера обеспечения заявок на участие в открытом конкурсе не допускаются. В течение одного дня с даты принятия указанного решения такие изменения размещаются заказчиком в порядке, установленном для размещения извещения о проведении открытого конкурса. При этом </a:t>
            </a:r>
            <a:r>
              <a:rPr lang="ru-RU" dirty="0" smtClean="0">
                <a:solidFill>
                  <a:srgbClr val="C00000"/>
                </a:solidFill>
                <a:latin typeface="Times New Roman" pitchFamily="18" charset="0"/>
                <a:cs typeface="Times New Roman" pitchFamily="18" charset="0"/>
              </a:rPr>
              <a:t>срок подачи заявок на участие в открытом конкурсе должен быть продлен таким образом, чтобы с даты размещения таких изменений до даты окончания срока подачи заявок на участие в открытом конкурсе этот срок составлял не менее чем десять рабочих дней</a:t>
            </a:r>
            <a:endParaRPr lang="ru-RU" dirty="0">
              <a:solidFill>
                <a:srgbClr val="C00000"/>
              </a:solidFill>
              <a:latin typeface="Times New Roman" pitchFamily="18" charset="0"/>
              <a:cs typeface="Times New Roman" pitchFamily="18" charset="0"/>
            </a:endParaRPr>
          </a:p>
        </p:txBody>
      </p:sp>
      <p:sp>
        <p:nvSpPr>
          <p:cNvPr id="3" name="Заголовок 2"/>
          <p:cNvSpPr>
            <a:spLocks noGrp="1"/>
          </p:cNvSpPr>
          <p:nvPr>
            <p:ph type="title"/>
          </p:nvPr>
        </p:nvSpPr>
        <p:spPr>
          <a:xfrm>
            <a:off x="467544" y="476672"/>
            <a:ext cx="8229600" cy="1143000"/>
          </a:xfrm>
        </p:spPr>
        <p:txBody>
          <a:bodyPr>
            <a:noAutofit/>
          </a:bodyPr>
          <a:lstStyle/>
          <a:p>
            <a:pPr>
              <a:defRPr/>
            </a:pPr>
            <a:r>
              <a:rPr lang="ru-RU" sz="3200" dirty="0" smtClean="0">
                <a:latin typeface="Times New Roman" pitchFamily="18" charset="0"/>
                <a:cs typeface="Times New Roman" pitchFamily="18" charset="0"/>
              </a:rPr>
              <a:t>Внесение изменений в извещение (ст.49 ч.4)</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624474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1"/>
          <p:cNvSpPr>
            <a:spLocks noGrp="1"/>
          </p:cNvSpPr>
          <p:nvPr>
            <p:ph idx="1"/>
          </p:nvPr>
        </p:nvSpPr>
        <p:spPr/>
        <p:txBody>
          <a:bodyPr/>
          <a:lstStyle/>
          <a:p>
            <a:r>
              <a:rPr lang="ru-RU" altLang="ru-RU" smtClean="0">
                <a:latin typeface="Times New Roman" pitchFamily="18" charset="0"/>
                <a:cs typeface="Times New Roman" pitchFamily="18" charset="0"/>
              </a:rPr>
              <a:t>Заказчик вправе принять решение о внесении изменений в конкурсную документацию не позднее чем за пять дней до даты окончания срока подачи заявок на участие в открытом конкурсе.</a:t>
            </a:r>
          </a:p>
          <a:p>
            <a:r>
              <a:rPr lang="ru-RU" altLang="ru-RU" smtClean="0">
                <a:latin typeface="Times New Roman" pitchFamily="18" charset="0"/>
                <a:cs typeface="Times New Roman" pitchFamily="18" charset="0"/>
              </a:rPr>
              <a:t>При этом срок подачи заявок на участие в открытом конкурсе должен быть продлен таким образом, чтобы с даты размещения в ЕИС изменений до даты окончания срока подачи заявок на участие в открытом конкурсе этот </a:t>
            </a:r>
            <a:r>
              <a:rPr lang="ru-RU" altLang="ru-RU" smtClean="0">
                <a:solidFill>
                  <a:srgbClr val="C00000"/>
                </a:solidFill>
                <a:latin typeface="Times New Roman" pitchFamily="18" charset="0"/>
                <a:cs typeface="Times New Roman" pitchFamily="18" charset="0"/>
              </a:rPr>
              <a:t>срок составлял не менее чем десять рабочих дней</a:t>
            </a:r>
          </a:p>
        </p:txBody>
      </p:sp>
      <p:sp>
        <p:nvSpPr>
          <p:cNvPr id="3" name="Заголовок 2"/>
          <p:cNvSpPr>
            <a:spLocks noGrp="1"/>
          </p:cNvSpPr>
          <p:nvPr>
            <p:ph type="title"/>
          </p:nvPr>
        </p:nvSpPr>
        <p:spPr/>
        <p:txBody>
          <a:bodyPr>
            <a:noAutofit/>
          </a:bodyPr>
          <a:lstStyle/>
          <a:p>
            <a:pPr>
              <a:defRPr/>
            </a:pPr>
            <a:r>
              <a:rPr lang="ru-RU" sz="3200" dirty="0" smtClean="0">
                <a:latin typeface="Times New Roman" pitchFamily="18" charset="0"/>
                <a:cs typeface="Times New Roman" pitchFamily="18" charset="0"/>
              </a:rPr>
              <a:t>Внесение изменений в конкурсную документацию (ст. 50 ч. 6)</a:t>
            </a:r>
            <a:endParaRPr lang="ru-RU" sz="3200" dirty="0"/>
          </a:p>
        </p:txBody>
      </p:sp>
    </p:spTree>
    <p:extLst>
      <p:ext uri="{BB962C8B-B14F-4D97-AF65-F5344CB8AC3E}">
        <p14:creationId xmlns:p14="http://schemas.microsoft.com/office/powerpoint/2010/main" val="514005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1"/>
          <p:cNvSpPr>
            <a:spLocks noGrp="1"/>
          </p:cNvSpPr>
          <p:nvPr>
            <p:ph idx="1"/>
          </p:nvPr>
        </p:nvSpPr>
        <p:spPr/>
        <p:txBody>
          <a:bodyPr/>
          <a:lstStyle/>
          <a:p>
            <a:r>
              <a:rPr lang="ru-RU" altLang="ru-RU" smtClean="0">
                <a:latin typeface="Times New Roman" pitchFamily="18" charset="0"/>
                <a:cs typeface="Times New Roman" pitchFamily="18" charset="0"/>
              </a:rPr>
              <a:t>Участник открытого конкурса подает в письменной форме заявку на участие в открытом конкурсе в запечатанном конверте, не позволяющем просматривать содержание заявки до вскрытия, или в форме электронного документа </a:t>
            </a:r>
            <a:r>
              <a:rPr lang="ru-RU" altLang="ru-RU" smtClean="0">
                <a:solidFill>
                  <a:srgbClr val="C00000"/>
                </a:solidFill>
                <a:latin typeface="Times New Roman" pitchFamily="18" charset="0"/>
                <a:cs typeface="Times New Roman" pitchFamily="18" charset="0"/>
              </a:rPr>
              <a:t>(если такая форма подачи заявки допускается конкурсной</a:t>
            </a:r>
            <a:r>
              <a:rPr lang="ru-RU" altLang="ru-RU" smtClean="0">
                <a:latin typeface="Times New Roman" pitchFamily="18" charset="0"/>
                <a:cs typeface="Times New Roman" pitchFamily="18" charset="0"/>
              </a:rPr>
              <a:t> </a:t>
            </a:r>
            <a:r>
              <a:rPr lang="ru-RU" altLang="ru-RU" smtClean="0">
                <a:solidFill>
                  <a:srgbClr val="C00000"/>
                </a:solidFill>
                <a:latin typeface="Times New Roman" pitchFamily="18" charset="0"/>
                <a:cs typeface="Times New Roman" pitchFamily="18" charset="0"/>
              </a:rPr>
              <a:t>документацией)</a:t>
            </a:r>
          </a:p>
        </p:txBody>
      </p:sp>
      <p:sp>
        <p:nvSpPr>
          <p:cNvPr id="3" name="Заголовок 2"/>
          <p:cNvSpPr>
            <a:spLocks noGrp="1"/>
          </p:cNvSpPr>
          <p:nvPr>
            <p:ph type="title"/>
          </p:nvPr>
        </p:nvSpPr>
        <p:spPr/>
        <p:txBody>
          <a:bodyPr>
            <a:normAutofit fontScale="90000"/>
          </a:bodyPr>
          <a:lstStyle/>
          <a:p>
            <a:pPr>
              <a:defRPr/>
            </a:pPr>
            <a:r>
              <a:rPr lang="ru-RU" dirty="0" smtClean="0">
                <a:latin typeface="Times New Roman" pitchFamily="18" charset="0"/>
                <a:cs typeface="Times New Roman" pitchFamily="18" charset="0"/>
              </a:rPr>
              <a:t>Порядок подачи заявок на участие в открытом конкурсе (ст.51)</a:t>
            </a:r>
            <a:r>
              <a:rPr lang="ru-RU" dirty="0" smtClean="0"/>
              <a:t/>
            </a:r>
            <a:br>
              <a:rPr lang="ru-RU" dirty="0" smtClean="0"/>
            </a:br>
            <a:endParaRPr lang="ru-RU" dirty="0"/>
          </a:p>
        </p:txBody>
      </p:sp>
    </p:spTree>
    <p:extLst>
      <p:ext uri="{BB962C8B-B14F-4D97-AF65-F5344CB8AC3E}">
        <p14:creationId xmlns:p14="http://schemas.microsoft.com/office/powerpoint/2010/main" val="221654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1"/>
          <p:cNvSpPr>
            <a:spLocks noGrp="1"/>
          </p:cNvSpPr>
          <p:nvPr>
            <p:ph idx="1"/>
          </p:nvPr>
        </p:nvSpPr>
        <p:spPr/>
        <p:txBody>
          <a:bodyPr/>
          <a:lstStyle/>
          <a:p>
            <a:r>
              <a:rPr lang="ru-RU" altLang="ru-RU" sz="2000" smtClean="0">
                <a:latin typeface="Times New Roman" pitchFamily="18" charset="0"/>
                <a:cs typeface="Times New Roman" pitchFamily="18" charset="0"/>
              </a:rPr>
              <a:t>а) наименование, фирменное наименование (при наличии), место нахождения, почтовый адрес (для юридического лица), ФИО, паспортные данные, место жительства (для физического лица), номер контактного телефона;</a:t>
            </a:r>
          </a:p>
          <a:p>
            <a:r>
              <a:rPr lang="ru-RU" altLang="ru-RU" sz="2000" smtClean="0">
                <a:latin typeface="Times New Roman" pitchFamily="18" charset="0"/>
                <a:cs typeface="Times New Roman" pitchFamily="18" charset="0"/>
              </a:rPr>
              <a:t>б) выписка из ЕГРЮЛ или засвидетельствованная в нотариальном порядке копия такой выписки (для юридического лица), выписка из ЕГРИП или засвидетельствованная в нотариальном порядке копия такой выписки (для индивидуального предпринимателя), которые получены не ранее чем за шесть месяцев до даты размещения в ЕИС извещения о проведении открытого конкурса, копии документов, удостоверяющих личность (для иного физического лица).</a:t>
            </a:r>
          </a:p>
          <a:p>
            <a:endParaRPr lang="ru-RU" altLang="ru-RU" sz="2000" smtClean="0">
              <a:latin typeface="Times New Roman" pitchFamily="18" charset="0"/>
              <a:cs typeface="Times New Roman" pitchFamily="18" charset="0"/>
            </a:endParaRPr>
          </a:p>
        </p:txBody>
      </p:sp>
      <p:sp>
        <p:nvSpPr>
          <p:cNvPr id="3" name="Заголовок 2"/>
          <p:cNvSpPr>
            <a:spLocks noGrp="1"/>
          </p:cNvSpPr>
          <p:nvPr>
            <p:ph type="title"/>
          </p:nvPr>
        </p:nvSpPr>
        <p:spPr/>
        <p:txBody>
          <a:bodyPr>
            <a:noAutofit/>
          </a:bodyPr>
          <a:lstStyle/>
          <a:p>
            <a:pPr>
              <a:defRPr/>
            </a:pPr>
            <a:r>
              <a:rPr lang="ru-RU" sz="3600" dirty="0" smtClean="0">
                <a:latin typeface="Times New Roman" pitchFamily="18" charset="0"/>
                <a:cs typeface="Times New Roman" pitchFamily="18" charset="0"/>
              </a:rPr>
              <a:t>Заявка на участие в конкурсе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(ст.51 ч. 2)</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2434347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628775"/>
            <a:ext cx="8229600" cy="4968875"/>
          </a:xfrm>
        </p:spPr>
        <p:txBody>
          <a:bodyPr>
            <a:noAutofit/>
          </a:bodyPr>
          <a:lstStyle/>
          <a:p>
            <a:pPr marL="365760" indent="-256032" eaLnBrk="1" fontAlgn="auto" hangingPunct="1">
              <a:lnSpc>
                <a:spcPct val="90000"/>
              </a:lnSpc>
              <a:spcAft>
                <a:spcPts val="0"/>
              </a:spcAft>
              <a:buClr>
                <a:schemeClr val="accent3"/>
              </a:buClr>
              <a:buFont typeface="Georgia"/>
              <a:buChar char="•"/>
              <a:defRPr/>
            </a:pPr>
            <a:r>
              <a:rPr lang="ru-RU" sz="1800" b="1" dirty="0" smtClean="0">
                <a:solidFill>
                  <a:srgbClr val="777777"/>
                </a:solidFill>
                <a:latin typeface="Times New Roman" pitchFamily="18" charset="0"/>
                <a:cs typeface="Times New Roman" pitchFamily="18" charset="0"/>
              </a:rPr>
              <a:t>Статья 52, ч.6</a:t>
            </a:r>
            <a:r>
              <a:rPr lang="ru-RU" sz="1800" dirty="0" smtClean="0">
                <a:solidFill>
                  <a:srgbClr val="777777"/>
                </a:solidFill>
                <a:latin typeface="Times New Roman" pitchFamily="18" charset="0"/>
                <a:cs typeface="Times New Roman" pitchFamily="18" charset="0"/>
              </a:rPr>
              <a:t>:</a:t>
            </a:r>
          </a:p>
          <a:p>
            <a:pPr marL="658368" lvl="1" indent="-246888" eaLnBrk="1" fontAlgn="auto" hangingPunct="1">
              <a:lnSpc>
                <a:spcPct val="90000"/>
              </a:lnSpc>
              <a:spcBef>
                <a:spcPts val="324"/>
              </a:spcBef>
              <a:spcAft>
                <a:spcPts val="0"/>
              </a:spcAft>
              <a:buFont typeface="Georgia"/>
              <a:buChar char="▫"/>
              <a:defRPr/>
            </a:pPr>
            <a:r>
              <a:rPr lang="ru-RU" sz="1800" b="1" dirty="0" smtClean="0">
                <a:latin typeface="Times New Roman" pitchFamily="18" charset="0"/>
                <a:cs typeface="Times New Roman" pitchFamily="18" charset="0"/>
              </a:rPr>
              <a:t>Наименование</a:t>
            </a:r>
            <a:r>
              <a:rPr lang="ru-RU" sz="1800" dirty="0" smtClean="0">
                <a:solidFill>
                  <a:srgbClr val="777777"/>
                </a:solidFill>
                <a:latin typeface="Times New Roman" pitchFamily="18" charset="0"/>
                <a:cs typeface="Times New Roman" pitchFamily="18" charset="0"/>
              </a:rPr>
              <a:t> (для юридического лица), </a:t>
            </a:r>
            <a:br>
              <a:rPr lang="ru-RU" sz="1800" dirty="0" smtClean="0">
                <a:solidFill>
                  <a:srgbClr val="777777"/>
                </a:solidFill>
                <a:latin typeface="Times New Roman" pitchFamily="18" charset="0"/>
                <a:cs typeface="Times New Roman" pitchFamily="18" charset="0"/>
              </a:rPr>
            </a:br>
            <a:r>
              <a:rPr lang="ru-RU" sz="1800" dirty="0" smtClean="0">
                <a:solidFill>
                  <a:srgbClr val="777777"/>
                </a:solidFill>
                <a:latin typeface="Times New Roman" pitchFamily="18" charset="0"/>
                <a:cs typeface="Times New Roman" pitchFamily="18" charset="0"/>
              </a:rPr>
              <a:t>фамилия, имя, отчество (для физического лица) </a:t>
            </a:r>
            <a:br>
              <a:rPr lang="ru-RU" sz="1800" dirty="0" smtClean="0">
                <a:solidFill>
                  <a:srgbClr val="777777"/>
                </a:solidFill>
                <a:latin typeface="Times New Roman" pitchFamily="18" charset="0"/>
                <a:cs typeface="Times New Roman" pitchFamily="18" charset="0"/>
              </a:rPr>
            </a:br>
            <a:r>
              <a:rPr lang="ru-RU" sz="1800" dirty="0" smtClean="0">
                <a:solidFill>
                  <a:srgbClr val="777777"/>
                </a:solidFill>
                <a:latin typeface="Times New Roman" pitchFamily="18" charset="0"/>
                <a:cs typeface="Times New Roman" pitchFamily="18" charset="0"/>
              </a:rPr>
              <a:t>и </a:t>
            </a:r>
            <a:r>
              <a:rPr lang="ru-RU" sz="1800" b="1" dirty="0" smtClean="0">
                <a:latin typeface="Times New Roman" pitchFamily="18" charset="0"/>
                <a:cs typeface="Times New Roman" pitchFamily="18" charset="0"/>
              </a:rPr>
              <a:t>почтовый адрес</a:t>
            </a:r>
            <a:r>
              <a:rPr lang="ru-RU" sz="1800" dirty="0" smtClean="0">
                <a:solidFill>
                  <a:srgbClr val="777777"/>
                </a:solidFill>
                <a:latin typeface="Times New Roman" pitchFamily="18" charset="0"/>
                <a:cs typeface="Times New Roman" pitchFamily="18" charset="0"/>
              </a:rPr>
              <a:t> каждого участника размещения заказа…,</a:t>
            </a:r>
          </a:p>
          <a:p>
            <a:pPr marL="658368" lvl="1" indent="-246888" eaLnBrk="1" fontAlgn="auto" hangingPunct="1">
              <a:lnSpc>
                <a:spcPct val="90000"/>
              </a:lnSpc>
              <a:spcBef>
                <a:spcPts val="324"/>
              </a:spcBef>
              <a:spcAft>
                <a:spcPts val="0"/>
              </a:spcAft>
              <a:buFont typeface="Georgia"/>
              <a:buChar char="▫"/>
              <a:defRPr/>
            </a:pPr>
            <a:r>
              <a:rPr lang="ru-RU" sz="1800" b="1" dirty="0" smtClean="0">
                <a:latin typeface="Times New Roman" pitchFamily="18" charset="0"/>
                <a:cs typeface="Times New Roman" pitchFamily="18" charset="0"/>
              </a:rPr>
              <a:t>наличие сведений и документов</a:t>
            </a:r>
            <a:r>
              <a:rPr lang="ru-RU" sz="1800" dirty="0" smtClean="0">
                <a:solidFill>
                  <a:srgbClr val="777777"/>
                </a:solidFill>
                <a:latin typeface="Times New Roman" pitchFamily="18" charset="0"/>
                <a:cs typeface="Times New Roman" pitchFamily="18" charset="0"/>
              </a:rPr>
              <a:t>, </a:t>
            </a:r>
            <a:r>
              <a:rPr lang="ru-RU" sz="1800" b="1" dirty="0" smtClean="0">
                <a:latin typeface="Times New Roman" pitchFamily="18" charset="0"/>
                <a:cs typeface="Times New Roman" pitchFamily="18" charset="0"/>
              </a:rPr>
              <a:t>предусмотренных конкурсной документацией</a:t>
            </a:r>
            <a:r>
              <a:rPr lang="ru-RU" sz="1800" dirty="0" smtClean="0">
                <a:solidFill>
                  <a:srgbClr val="777777"/>
                </a:solidFill>
                <a:latin typeface="Times New Roman" pitchFamily="18" charset="0"/>
                <a:cs typeface="Times New Roman" pitchFamily="18" charset="0"/>
              </a:rPr>
              <a:t>,</a:t>
            </a:r>
          </a:p>
          <a:p>
            <a:pPr marL="658368" lvl="1" indent="-246888" eaLnBrk="1" fontAlgn="auto" hangingPunct="1">
              <a:lnSpc>
                <a:spcPct val="90000"/>
              </a:lnSpc>
              <a:spcBef>
                <a:spcPts val="324"/>
              </a:spcBef>
              <a:spcAft>
                <a:spcPts val="0"/>
              </a:spcAft>
              <a:buFont typeface="Georgia"/>
              <a:buChar char="▫"/>
              <a:defRPr/>
            </a:pPr>
            <a:r>
              <a:rPr lang="ru-RU" sz="1800" b="1" dirty="0" smtClean="0">
                <a:latin typeface="Times New Roman" pitchFamily="18" charset="0"/>
                <a:cs typeface="Times New Roman" pitchFamily="18" charset="0"/>
              </a:rPr>
              <a:t>условия</a:t>
            </a:r>
            <a:r>
              <a:rPr lang="ru-RU" sz="1800" dirty="0" smtClean="0">
                <a:solidFill>
                  <a:srgbClr val="777777"/>
                </a:solidFill>
                <a:latin typeface="Times New Roman" pitchFamily="18" charset="0"/>
                <a:cs typeface="Times New Roman" pitchFamily="18" charset="0"/>
              </a:rPr>
              <a:t> </a:t>
            </a:r>
            <a:r>
              <a:rPr lang="ru-RU" sz="1800" b="1" dirty="0" smtClean="0">
                <a:latin typeface="Times New Roman" pitchFamily="18" charset="0"/>
                <a:cs typeface="Times New Roman" pitchFamily="18" charset="0"/>
              </a:rPr>
              <a:t>исполнения</a:t>
            </a:r>
            <a:r>
              <a:rPr lang="ru-RU" sz="1800" dirty="0" smtClean="0">
                <a:solidFill>
                  <a:srgbClr val="777777"/>
                </a:solidFill>
                <a:latin typeface="Times New Roman" pitchFamily="18" charset="0"/>
                <a:cs typeface="Times New Roman" pitchFamily="18" charset="0"/>
              </a:rPr>
              <a:t> государственного или муниципального </a:t>
            </a:r>
            <a:r>
              <a:rPr lang="ru-RU" sz="1800" b="1" dirty="0" smtClean="0">
                <a:latin typeface="Times New Roman" pitchFamily="18" charset="0"/>
                <a:cs typeface="Times New Roman" pitchFamily="18" charset="0"/>
              </a:rPr>
              <a:t>контракта</a:t>
            </a:r>
            <a:r>
              <a:rPr lang="ru-RU" sz="1800" dirty="0" smtClean="0">
                <a:solidFill>
                  <a:srgbClr val="777777"/>
                </a:solidFill>
                <a:latin typeface="Times New Roman" pitchFamily="18" charset="0"/>
                <a:cs typeface="Times New Roman" pitchFamily="18" charset="0"/>
              </a:rPr>
              <a:t>, </a:t>
            </a:r>
            <a:r>
              <a:rPr lang="ru-RU" sz="1800" b="1" dirty="0" smtClean="0">
                <a:latin typeface="Times New Roman" pitchFamily="18" charset="0"/>
                <a:cs typeface="Times New Roman" pitchFamily="18" charset="0"/>
              </a:rPr>
              <a:t>указанные</a:t>
            </a:r>
            <a:r>
              <a:rPr lang="ru-RU" sz="1800" dirty="0" smtClean="0">
                <a:solidFill>
                  <a:srgbClr val="777777"/>
                </a:solidFill>
                <a:latin typeface="Times New Roman" pitchFamily="18" charset="0"/>
                <a:cs typeface="Times New Roman" pitchFamily="18" charset="0"/>
              </a:rPr>
              <a:t> </a:t>
            </a:r>
            <a:r>
              <a:rPr lang="ru-RU" sz="1800" b="1" dirty="0" smtClean="0">
                <a:latin typeface="Times New Roman" pitchFamily="18" charset="0"/>
                <a:cs typeface="Times New Roman" pitchFamily="18" charset="0"/>
              </a:rPr>
              <a:t>в такой заявке и являющиеся критерием оценки</a:t>
            </a:r>
            <a:r>
              <a:rPr lang="ru-RU" sz="1800" dirty="0" smtClean="0">
                <a:solidFill>
                  <a:srgbClr val="777777"/>
                </a:solidFill>
                <a:latin typeface="Times New Roman" pitchFamily="18" charset="0"/>
                <a:cs typeface="Times New Roman" pitchFamily="18" charset="0"/>
              </a:rPr>
              <a:t> заявок на участие в конкурсе,</a:t>
            </a:r>
          </a:p>
          <a:p>
            <a:pPr marL="365760" indent="-256032" eaLnBrk="1" fontAlgn="auto" hangingPunct="1">
              <a:lnSpc>
                <a:spcPct val="90000"/>
              </a:lnSpc>
              <a:spcAft>
                <a:spcPts val="0"/>
              </a:spcAft>
              <a:buClr>
                <a:schemeClr val="accent3"/>
              </a:buClr>
              <a:buFont typeface="Georgia"/>
              <a:buChar char="•"/>
              <a:defRPr/>
            </a:pPr>
            <a:r>
              <a:rPr lang="ru-RU" sz="1800" b="1" dirty="0" smtClean="0">
                <a:latin typeface="Times New Roman" pitchFamily="18" charset="0"/>
                <a:cs typeface="Times New Roman" pitchFamily="18" charset="0"/>
              </a:rPr>
              <a:t>объявляются</a:t>
            </a:r>
            <a:r>
              <a:rPr lang="ru-RU" sz="1800" dirty="0" smtClean="0">
                <a:solidFill>
                  <a:srgbClr val="777777"/>
                </a:solidFill>
                <a:latin typeface="Times New Roman" pitchFamily="18" charset="0"/>
                <a:cs typeface="Times New Roman" pitchFamily="18" charset="0"/>
              </a:rPr>
              <a:t> </a:t>
            </a:r>
            <a:r>
              <a:rPr lang="ru-RU" sz="1800" b="1" dirty="0" smtClean="0">
                <a:latin typeface="Times New Roman" pitchFamily="18" charset="0"/>
                <a:cs typeface="Times New Roman" pitchFamily="18" charset="0"/>
              </a:rPr>
              <a:t>при вскрытии конвертов</a:t>
            </a:r>
            <a:r>
              <a:rPr lang="ru-RU" sz="1800" dirty="0" smtClean="0">
                <a:solidFill>
                  <a:srgbClr val="777777"/>
                </a:solidFill>
                <a:latin typeface="Times New Roman" pitchFamily="18" charset="0"/>
                <a:cs typeface="Times New Roman" pitchFamily="18" charset="0"/>
              </a:rPr>
              <a:t>… и </a:t>
            </a:r>
            <a:r>
              <a:rPr lang="ru-RU" sz="1800" b="1" dirty="0" smtClean="0">
                <a:latin typeface="Times New Roman" pitchFamily="18" charset="0"/>
                <a:cs typeface="Times New Roman" pitchFamily="18" charset="0"/>
              </a:rPr>
              <a:t>заносятся в протокол вскрытия конвертов</a:t>
            </a:r>
            <a:r>
              <a:rPr lang="ru-RU" sz="1800" dirty="0" smtClean="0">
                <a:solidFill>
                  <a:srgbClr val="777777"/>
                </a:solidFill>
                <a:latin typeface="Times New Roman" pitchFamily="18" charset="0"/>
                <a:cs typeface="Times New Roman" pitchFamily="18" charset="0"/>
              </a:rPr>
              <a:t> с заявками на участие в конкурсе…</a:t>
            </a:r>
          </a:p>
          <a:p>
            <a:pPr marL="365760" indent="-256032" eaLnBrk="1" fontAlgn="auto" hangingPunct="1">
              <a:lnSpc>
                <a:spcPct val="90000"/>
              </a:lnSpc>
              <a:spcAft>
                <a:spcPts val="0"/>
              </a:spcAft>
              <a:buClr>
                <a:schemeClr val="accent3"/>
              </a:buClr>
              <a:buFont typeface="Georgia"/>
              <a:buChar char="•"/>
              <a:defRPr/>
            </a:pPr>
            <a:r>
              <a:rPr lang="ru-RU" sz="1800" dirty="0" smtClean="0">
                <a:solidFill>
                  <a:schemeClr val="accent2"/>
                </a:solidFill>
                <a:latin typeface="Times New Roman" pitchFamily="18" charset="0"/>
                <a:cs typeface="Times New Roman" pitchFamily="18" charset="0"/>
              </a:rPr>
              <a:t>В случае, </a:t>
            </a:r>
            <a:r>
              <a:rPr lang="ru-RU" sz="1800" b="1" dirty="0" smtClean="0">
                <a:solidFill>
                  <a:schemeClr val="accent2"/>
                </a:solidFill>
                <a:latin typeface="Times New Roman" pitchFamily="18" charset="0"/>
                <a:cs typeface="Times New Roman" pitchFamily="18" charset="0"/>
              </a:rPr>
              <a:t>если</a:t>
            </a:r>
            <a:r>
              <a:rPr lang="ru-RU" sz="1800" dirty="0" smtClean="0">
                <a:solidFill>
                  <a:schemeClr val="accent2"/>
                </a:solidFill>
                <a:latin typeface="Times New Roman" pitchFamily="18" charset="0"/>
                <a:cs typeface="Times New Roman" pitchFamily="18" charset="0"/>
              </a:rPr>
              <a:t> </a:t>
            </a:r>
            <a:r>
              <a:rPr lang="ru-RU" sz="1800" b="1" dirty="0" smtClean="0">
                <a:solidFill>
                  <a:schemeClr val="accent2"/>
                </a:solidFill>
                <a:latin typeface="Times New Roman" pitchFamily="18" charset="0"/>
                <a:cs typeface="Times New Roman" pitchFamily="18" charset="0"/>
              </a:rPr>
              <a:t>по окончании срока подачи заявок</a:t>
            </a:r>
            <a:r>
              <a:rPr lang="ru-RU" sz="1800" dirty="0" smtClean="0">
                <a:solidFill>
                  <a:schemeClr val="accent2"/>
                </a:solidFill>
                <a:latin typeface="Times New Roman" pitchFamily="18" charset="0"/>
                <a:cs typeface="Times New Roman" pitchFamily="18" charset="0"/>
              </a:rPr>
              <a:t> на участие </a:t>
            </a:r>
            <a:br>
              <a:rPr lang="ru-RU" sz="1800" dirty="0" smtClean="0">
                <a:solidFill>
                  <a:schemeClr val="accent2"/>
                </a:solidFill>
                <a:latin typeface="Times New Roman" pitchFamily="18" charset="0"/>
                <a:cs typeface="Times New Roman" pitchFamily="18" charset="0"/>
              </a:rPr>
            </a:br>
            <a:r>
              <a:rPr lang="ru-RU" sz="1800" dirty="0" smtClean="0">
                <a:solidFill>
                  <a:schemeClr val="accent2"/>
                </a:solidFill>
                <a:latin typeface="Times New Roman" pitchFamily="18" charset="0"/>
                <a:cs typeface="Times New Roman" pitchFamily="18" charset="0"/>
              </a:rPr>
              <a:t>в конкурсе </a:t>
            </a:r>
            <a:r>
              <a:rPr lang="ru-RU" sz="1800" b="1" dirty="0" smtClean="0">
                <a:solidFill>
                  <a:schemeClr val="accent2"/>
                </a:solidFill>
                <a:latin typeface="Times New Roman" pitchFamily="18" charset="0"/>
                <a:cs typeface="Times New Roman" pitchFamily="18" charset="0"/>
              </a:rPr>
              <a:t>подана только одна заявка</a:t>
            </a:r>
            <a:r>
              <a:rPr lang="ru-RU" sz="1800" dirty="0" smtClean="0">
                <a:solidFill>
                  <a:schemeClr val="accent2"/>
                </a:solidFill>
                <a:latin typeface="Times New Roman" pitchFamily="18" charset="0"/>
                <a:cs typeface="Times New Roman" pitchFamily="18" charset="0"/>
              </a:rPr>
              <a:t> на участие в конкурсе </a:t>
            </a:r>
            <a:br>
              <a:rPr lang="ru-RU" sz="1800" dirty="0" smtClean="0">
                <a:solidFill>
                  <a:schemeClr val="accent2"/>
                </a:solidFill>
                <a:latin typeface="Times New Roman" pitchFamily="18" charset="0"/>
                <a:cs typeface="Times New Roman" pitchFamily="18" charset="0"/>
              </a:rPr>
            </a:br>
            <a:r>
              <a:rPr lang="ru-RU" sz="1800" b="1" dirty="0" smtClean="0">
                <a:solidFill>
                  <a:schemeClr val="accent2"/>
                </a:solidFill>
                <a:latin typeface="Times New Roman" pitchFamily="18" charset="0"/>
                <a:cs typeface="Times New Roman" pitchFamily="18" charset="0"/>
              </a:rPr>
              <a:t>или не подано ни одной заявки</a:t>
            </a:r>
            <a:r>
              <a:rPr lang="ru-RU" sz="1800" dirty="0" smtClean="0">
                <a:solidFill>
                  <a:schemeClr val="accent2"/>
                </a:solidFill>
                <a:latin typeface="Times New Roman" pitchFamily="18" charset="0"/>
                <a:cs typeface="Times New Roman" pitchFamily="18" charset="0"/>
              </a:rPr>
              <a:t> на участие в конкурсе, </a:t>
            </a:r>
            <a:r>
              <a:rPr lang="ru-RU" sz="1800" b="1" dirty="0" smtClean="0">
                <a:solidFill>
                  <a:schemeClr val="accent2"/>
                </a:solidFill>
                <a:latin typeface="Times New Roman" pitchFamily="18" charset="0"/>
                <a:cs typeface="Times New Roman" pitchFamily="18" charset="0"/>
              </a:rPr>
              <a:t>в указанный протокол вносится информация о признании конкурса несостоявшимся</a:t>
            </a:r>
            <a:r>
              <a:rPr lang="ru-RU" sz="1800" dirty="0" smtClean="0">
                <a:solidFill>
                  <a:schemeClr val="accent2"/>
                </a:solidFill>
                <a:latin typeface="Times New Roman" pitchFamily="18" charset="0"/>
                <a:cs typeface="Times New Roman" pitchFamily="18" charset="0"/>
              </a:rPr>
              <a:t>.</a:t>
            </a:r>
          </a:p>
          <a:p>
            <a:pPr marL="365760" indent="-256032" eaLnBrk="1" fontAlgn="auto" hangingPunct="1">
              <a:lnSpc>
                <a:spcPct val="90000"/>
              </a:lnSpc>
              <a:spcAft>
                <a:spcPts val="0"/>
              </a:spcAft>
              <a:buClr>
                <a:schemeClr val="accent3"/>
              </a:buClr>
              <a:buFont typeface="Georgia"/>
              <a:buChar char="•"/>
              <a:defRPr/>
            </a:pPr>
            <a:r>
              <a:rPr lang="ru-RU" sz="1800" dirty="0" smtClean="0">
                <a:solidFill>
                  <a:schemeClr val="accent2"/>
                </a:solidFill>
                <a:latin typeface="Times New Roman" pitchFamily="18" charset="0"/>
                <a:cs typeface="Times New Roman" pitchFamily="18" charset="0"/>
              </a:rPr>
              <a:t>Протокол размещается в ЕИС –</a:t>
            </a:r>
            <a:r>
              <a:rPr lang="ru-RU" sz="1800" dirty="0" smtClean="0">
                <a:latin typeface="Times New Roman" pitchFamily="18" charset="0"/>
                <a:cs typeface="Times New Roman" pitchFamily="18" charset="0"/>
              </a:rPr>
              <a:t>не позднее рабочего дня, следующего за датой подписания этого протокола.</a:t>
            </a:r>
            <a:endParaRPr lang="ru-RU" sz="1800" dirty="0">
              <a:solidFill>
                <a:schemeClr val="accent2"/>
              </a:solidFill>
              <a:latin typeface="Times New Roman" pitchFamily="18" charset="0"/>
              <a:cs typeface="Times New Roman" pitchFamily="18" charset="0"/>
            </a:endParaRPr>
          </a:p>
        </p:txBody>
      </p:sp>
      <p:sp>
        <p:nvSpPr>
          <p:cNvPr id="28674" name="Rectangle 2"/>
          <p:cNvSpPr>
            <a:spLocks noGrp="1" noChangeArrowheads="1"/>
          </p:cNvSpPr>
          <p:nvPr>
            <p:ph type="title"/>
          </p:nvPr>
        </p:nvSpPr>
        <p:spPr>
          <a:xfrm>
            <a:off x="500034" y="332656"/>
            <a:ext cx="8229600" cy="1152128"/>
          </a:xfrm>
        </p:spPr>
        <p:txBody>
          <a:bodyPr/>
          <a:lstStyle/>
          <a:p>
            <a:pPr algn="ctr" eaLnBrk="1" fontAlgn="auto" hangingPunct="1">
              <a:spcAft>
                <a:spcPts val="0"/>
              </a:spcAft>
              <a:defRPr/>
            </a:pPr>
            <a:r>
              <a:rPr lang="ru-RU" sz="3200" dirty="0" smtClean="0">
                <a:solidFill>
                  <a:schemeClr val="accent5"/>
                </a:solidFill>
                <a:latin typeface="Times New Roman" pitchFamily="18" charset="0"/>
                <a:cs typeface="Times New Roman" pitchFamily="18" charset="0"/>
              </a:rPr>
              <a:t>Протокол вскрытия конвертов</a:t>
            </a:r>
          </a:p>
        </p:txBody>
      </p:sp>
    </p:spTree>
    <p:extLst>
      <p:ext uri="{BB962C8B-B14F-4D97-AF65-F5344CB8AC3E}">
        <p14:creationId xmlns:p14="http://schemas.microsoft.com/office/powerpoint/2010/main" val="1085294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txBox="1">
            <a:spLocks/>
          </p:cNvSpPr>
          <p:nvPr/>
        </p:nvSpPr>
        <p:spPr bwMode="auto">
          <a:xfrm>
            <a:off x="876300" y="508000"/>
            <a:ext cx="739298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4" tIns="47892" rIns="95784" bIns="47892">
            <a:spAutoFit/>
          </a:bodyPr>
          <a:lstStyle>
            <a:lvl1pPr defTabSz="957263">
              <a:defRPr kumimoji="1" sz="2400">
                <a:solidFill>
                  <a:schemeClr val="tx1"/>
                </a:solidFill>
                <a:latin typeface="Arial" panose="020B0604020202020204" pitchFamily="34" charset="0"/>
                <a:cs typeface="Arial" panose="020B0604020202020204" pitchFamily="34" charset="0"/>
              </a:defRPr>
            </a:lvl1pPr>
            <a:lvl2pPr marL="742950" indent="-285750" defTabSz="957263">
              <a:defRPr kumimoji="1" sz="2400">
                <a:solidFill>
                  <a:schemeClr val="tx1"/>
                </a:solidFill>
                <a:latin typeface="Arial" panose="020B0604020202020204" pitchFamily="34" charset="0"/>
                <a:cs typeface="Arial" panose="020B0604020202020204" pitchFamily="34" charset="0"/>
              </a:defRPr>
            </a:lvl2pPr>
            <a:lvl3pPr marL="1143000" indent="-228600" defTabSz="957263">
              <a:defRPr kumimoji="1" sz="2400">
                <a:solidFill>
                  <a:schemeClr val="tx1"/>
                </a:solidFill>
                <a:latin typeface="Arial" panose="020B0604020202020204" pitchFamily="34" charset="0"/>
                <a:cs typeface="Arial" panose="020B0604020202020204" pitchFamily="34" charset="0"/>
              </a:defRPr>
            </a:lvl3pPr>
            <a:lvl4pPr marL="1600200" indent="-228600" defTabSz="957263">
              <a:defRPr kumimoji="1" sz="2400">
                <a:solidFill>
                  <a:schemeClr val="tx1"/>
                </a:solidFill>
                <a:latin typeface="Arial" panose="020B0604020202020204" pitchFamily="34" charset="0"/>
                <a:cs typeface="Arial" panose="020B0604020202020204" pitchFamily="34" charset="0"/>
              </a:defRPr>
            </a:lvl4pPr>
            <a:lvl5pPr marL="2057400" indent="-228600" defTabSz="957263">
              <a:defRPr kumimoji="1" sz="2400">
                <a:solidFill>
                  <a:schemeClr val="tx1"/>
                </a:solidFill>
                <a:latin typeface="Arial" panose="020B0604020202020204" pitchFamily="34" charset="0"/>
                <a:cs typeface="Arial" panose="020B0604020202020204" pitchFamily="34" charset="0"/>
              </a:defRPr>
            </a:lvl5pPr>
            <a:lvl6pPr marL="25146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lgn="ctr" eaLnBrk="0" hangingPunct="0"/>
            <a:r>
              <a:rPr kumimoji="0" lang="ru-RU" b="1">
                <a:solidFill>
                  <a:srgbClr val="C00000"/>
                </a:solidFill>
                <a:latin typeface="Times New Roman" panose="02020603050405020304" pitchFamily="18" charset="0"/>
                <a:cs typeface="Times New Roman" panose="02020603050405020304" pitchFamily="18" charset="0"/>
              </a:rPr>
              <a:t>ЕДИНАЯ ИНФОРМАЦИОННАЯ СИСТЕМА В СФЕРЕ ЗАКУПОК (ЕИС)</a:t>
            </a:r>
          </a:p>
        </p:txBody>
      </p:sp>
      <p:sp>
        <p:nvSpPr>
          <p:cNvPr id="7" name="Скругленный прямоугольник 6"/>
          <p:cNvSpPr>
            <a:spLocks noChangeArrowheads="1"/>
          </p:cNvSpPr>
          <p:nvPr/>
        </p:nvSpPr>
        <p:spPr bwMode="auto">
          <a:xfrm>
            <a:off x="1549400" y="1597025"/>
            <a:ext cx="6688138" cy="485775"/>
          </a:xfrm>
          <a:prstGeom prst="roundRect">
            <a:avLst>
              <a:gd name="adj" fmla="val 16667"/>
            </a:avLst>
          </a:prstGeom>
          <a:gradFill rotWithShape="1">
            <a:gsLst>
              <a:gs pos="0">
                <a:srgbClr val="95D4EE"/>
              </a:gs>
              <a:gs pos="64999">
                <a:srgbClr val="C9ECFD"/>
              </a:gs>
              <a:gs pos="100000">
                <a:srgbClr val="D6F3FF"/>
              </a:gs>
            </a:gsLst>
            <a:lin ang="16200000"/>
          </a:gradFill>
          <a:ln w="9525">
            <a:solidFill>
              <a:schemeClr val="accent1"/>
            </a:solidFill>
            <a:round/>
            <a:headEnd/>
            <a:tailEnd/>
          </a:ln>
          <a:effectLst>
            <a:outerShdw blurRad="63500" dist="38100" dir="5400000" rotWithShape="0">
              <a:srgbClr val="000000">
                <a:alpha val="34999"/>
              </a:srgbClr>
            </a:outerShdw>
          </a:effectLst>
        </p:spPr>
        <p:txBody>
          <a:bodyPr anchor="ctr"/>
          <a:lstStyle>
            <a:lvl1pPr defTabSz="957263">
              <a:defRPr kumimoji="1" sz="2400">
                <a:solidFill>
                  <a:schemeClr val="tx1"/>
                </a:solidFill>
                <a:latin typeface="Arial" panose="020B0604020202020204" pitchFamily="34" charset="0"/>
                <a:cs typeface="Arial" panose="020B0604020202020204" pitchFamily="34" charset="0"/>
              </a:defRPr>
            </a:lvl1pPr>
            <a:lvl2pPr marL="742950" indent="-285750" defTabSz="957263">
              <a:defRPr kumimoji="1" sz="2400">
                <a:solidFill>
                  <a:schemeClr val="tx1"/>
                </a:solidFill>
                <a:latin typeface="Arial" panose="020B0604020202020204" pitchFamily="34" charset="0"/>
                <a:cs typeface="Arial" panose="020B0604020202020204" pitchFamily="34" charset="0"/>
              </a:defRPr>
            </a:lvl2pPr>
            <a:lvl3pPr marL="1143000" indent="-228600" defTabSz="957263">
              <a:defRPr kumimoji="1" sz="2400">
                <a:solidFill>
                  <a:schemeClr val="tx1"/>
                </a:solidFill>
                <a:latin typeface="Arial" panose="020B0604020202020204" pitchFamily="34" charset="0"/>
                <a:cs typeface="Arial" panose="020B0604020202020204" pitchFamily="34" charset="0"/>
              </a:defRPr>
            </a:lvl3pPr>
            <a:lvl4pPr marL="1600200" indent="-228600" defTabSz="957263">
              <a:defRPr kumimoji="1" sz="2400">
                <a:solidFill>
                  <a:schemeClr val="tx1"/>
                </a:solidFill>
                <a:latin typeface="Arial" panose="020B0604020202020204" pitchFamily="34" charset="0"/>
                <a:cs typeface="Arial" panose="020B0604020202020204" pitchFamily="34" charset="0"/>
              </a:defRPr>
            </a:lvl4pPr>
            <a:lvl5pPr marL="2057400" indent="-228600" defTabSz="957263">
              <a:defRPr kumimoji="1" sz="2400">
                <a:solidFill>
                  <a:schemeClr val="tx1"/>
                </a:solidFill>
                <a:latin typeface="Arial" panose="020B0604020202020204" pitchFamily="34" charset="0"/>
                <a:cs typeface="Arial" panose="020B0604020202020204" pitchFamily="34" charset="0"/>
              </a:defRPr>
            </a:lvl5pPr>
            <a:lvl6pPr marL="25146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spcAft>
                <a:spcPts val="600"/>
              </a:spcAft>
            </a:pPr>
            <a:r>
              <a:rPr kumimoji="0" lang="ru-RU" sz="1600" b="1">
                <a:solidFill>
                  <a:srgbClr val="00153E"/>
                </a:solidFill>
              </a:rPr>
              <a:t>Планы закупок, планы-графики размещения заказа, информация об их исполнении</a:t>
            </a:r>
          </a:p>
        </p:txBody>
      </p:sp>
      <p:sp>
        <p:nvSpPr>
          <p:cNvPr id="10" name="Скругленный прямоугольник 9"/>
          <p:cNvSpPr>
            <a:spLocks noChangeArrowheads="1"/>
          </p:cNvSpPr>
          <p:nvPr/>
        </p:nvSpPr>
        <p:spPr bwMode="auto">
          <a:xfrm>
            <a:off x="1549400" y="2176463"/>
            <a:ext cx="6688138" cy="484187"/>
          </a:xfrm>
          <a:prstGeom prst="roundRect">
            <a:avLst>
              <a:gd name="adj" fmla="val 16667"/>
            </a:avLst>
          </a:prstGeom>
          <a:gradFill rotWithShape="1">
            <a:gsLst>
              <a:gs pos="0">
                <a:srgbClr val="95D4EE"/>
              </a:gs>
              <a:gs pos="64999">
                <a:srgbClr val="C9ECFD"/>
              </a:gs>
              <a:gs pos="100000">
                <a:srgbClr val="D6F3FF"/>
              </a:gs>
            </a:gsLst>
            <a:lin ang="16200000"/>
          </a:gradFill>
          <a:ln w="9525">
            <a:solidFill>
              <a:schemeClr val="accent1"/>
            </a:solidFill>
            <a:round/>
            <a:headEnd/>
            <a:tailEnd/>
          </a:ln>
          <a:effectLst>
            <a:outerShdw blurRad="63500" dist="38100" dir="5400000" rotWithShape="0">
              <a:srgbClr val="000000">
                <a:alpha val="34999"/>
              </a:srgbClr>
            </a:outerShdw>
          </a:effectLst>
        </p:spPr>
        <p:txBody>
          <a:bodyPr anchor="ctr"/>
          <a:lstStyle>
            <a:lvl1pPr defTabSz="957263">
              <a:defRPr kumimoji="1" sz="2400">
                <a:solidFill>
                  <a:schemeClr val="tx1"/>
                </a:solidFill>
                <a:latin typeface="Arial" panose="020B0604020202020204" pitchFamily="34" charset="0"/>
                <a:cs typeface="Arial" panose="020B0604020202020204" pitchFamily="34" charset="0"/>
              </a:defRPr>
            </a:lvl1pPr>
            <a:lvl2pPr marL="742950" indent="-285750" defTabSz="957263">
              <a:defRPr kumimoji="1" sz="2400">
                <a:solidFill>
                  <a:schemeClr val="tx1"/>
                </a:solidFill>
                <a:latin typeface="Arial" panose="020B0604020202020204" pitchFamily="34" charset="0"/>
                <a:cs typeface="Arial" panose="020B0604020202020204" pitchFamily="34" charset="0"/>
              </a:defRPr>
            </a:lvl2pPr>
            <a:lvl3pPr marL="1143000" indent="-228600" defTabSz="957263">
              <a:defRPr kumimoji="1" sz="2400">
                <a:solidFill>
                  <a:schemeClr val="tx1"/>
                </a:solidFill>
                <a:latin typeface="Arial" panose="020B0604020202020204" pitchFamily="34" charset="0"/>
                <a:cs typeface="Arial" panose="020B0604020202020204" pitchFamily="34" charset="0"/>
              </a:defRPr>
            </a:lvl3pPr>
            <a:lvl4pPr marL="1600200" indent="-228600" defTabSz="957263">
              <a:defRPr kumimoji="1" sz="2400">
                <a:solidFill>
                  <a:schemeClr val="tx1"/>
                </a:solidFill>
                <a:latin typeface="Arial" panose="020B0604020202020204" pitchFamily="34" charset="0"/>
                <a:cs typeface="Arial" panose="020B0604020202020204" pitchFamily="34" charset="0"/>
              </a:defRPr>
            </a:lvl4pPr>
            <a:lvl5pPr marL="2057400" indent="-228600" defTabSz="957263">
              <a:defRPr kumimoji="1" sz="2400">
                <a:solidFill>
                  <a:schemeClr val="tx1"/>
                </a:solidFill>
                <a:latin typeface="Arial" panose="020B0604020202020204" pitchFamily="34" charset="0"/>
                <a:cs typeface="Arial" panose="020B0604020202020204" pitchFamily="34" charset="0"/>
              </a:defRPr>
            </a:lvl5pPr>
            <a:lvl6pPr marL="25146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spcAft>
                <a:spcPts val="600"/>
              </a:spcAft>
            </a:pPr>
            <a:r>
              <a:rPr kumimoji="0" lang="ru-RU" sz="1600" b="1">
                <a:solidFill>
                  <a:srgbClr val="00153E"/>
                </a:solidFill>
              </a:rPr>
              <a:t>Информация о закупках (извещения, документация, протоколы)</a:t>
            </a:r>
          </a:p>
        </p:txBody>
      </p:sp>
      <p:sp>
        <p:nvSpPr>
          <p:cNvPr id="15" name="Скругленный прямоугольник 14"/>
          <p:cNvSpPr>
            <a:spLocks noChangeArrowheads="1"/>
          </p:cNvSpPr>
          <p:nvPr/>
        </p:nvSpPr>
        <p:spPr bwMode="auto">
          <a:xfrm>
            <a:off x="1549400" y="2800350"/>
            <a:ext cx="6688138" cy="382588"/>
          </a:xfrm>
          <a:prstGeom prst="roundRect">
            <a:avLst>
              <a:gd name="adj" fmla="val 16667"/>
            </a:avLst>
          </a:prstGeom>
          <a:gradFill rotWithShape="1">
            <a:gsLst>
              <a:gs pos="0">
                <a:srgbClr val="95D4EE"/>
              </a:gs>
              <a:gs pos="64999">
                <a:srgbClr val="C9ECFD"/>
              </a:gs>
              <a:gs pos="100000">
                <a:srgbClr val="D6F3FF"/>
              </a:gs>
            </a:gsLst>
            <a:lin ang="16200000"/>
          </a:gradFill>
          <a:ln w="9525">
            <a:solidFill>
              <a:schemeClr val="accent1"/>
            </a:solidFill>
            <a:round/>
            <a:headEnd/>
            <a:tailEnd/>
          </a:ln>
          <a:effectLst>
            <a:outerShdw blurRad="63500" dist="38100" dir="5400000" rotWithShape="0">
              <a:srgbClr val="000000">
                <a:alpha val="34999"/>
              </a:srgbClr>
            </a:outerShdw>
          </a:effectLst>
        </p:spPr>
        <p:txBody>
          <a:bodyPr anchor="ctr"/>
          <a:lstStyle>
            <a:lvl1pPr defTabSz="957263">
              <a:defRPr kumimoji="1" sz="2400">
                <a:solidFill>
                  <a:schemeClr val="tx1"/>
                </a:solidFill>
                <a:latin typeface="Arial" panose="020B0604020202020204" pitchFamily="34" charset="0"/>
                <a:cs typeface="Arial" panose="020B0604020202020204" pitchFamily="34" charset="0"/>
              </a:defRPr>
            </a:lvl1pPr>
            <a:lvl2pPr marL="742950" indent="-285750" defTabSz="957263">
              <a:defRPr kumimoji="1" sz="2400">
                <a:solidFill>
                  <a:schemeClr val="tx1"/>
                </a:solidFill>
                <a:latin typeface="Arial" panose="020B0604020202020204" pitchFamily="34" charset="0"/>
                <a:cs typeface="Arial" panose="020B0604020202020204" pitchFamily="34" charset="0"/>
              </a:defRPr>
            </a:lvl2pPr>
            <a:lvl3pPr marL="1143000" indent="-228600" defTabSz="957263">
              <a:defRPr kumimoji="1" sz="2400">
                <a:solidFill>
                  <a:schemeClr val="tx1"/>
                </a:solidFill>
                <a:latin typeface="Arial" panose="020B0604020202020204" pitchFamily="34" charset="0"/>
                <a:cs typeface="Arial" panose="020B0604020202020204" pitchFamily="34" charset="0"/>
              </a:defRPr>
            </a:lvl3pPr>
            <a:lvl4pPr marL="1600200" indent="-228600" defTabSz="957263">
              <a:defRPr kumimoji="1" sz="2400">
                <a:solidFill>
                  <a:schemeClr val="tx1"/>
                </a:solidFill>
                <a:latin typeface="Arial" panose="020B0604020202020204" pitchFamily="34" charset="0"/>
                <a:cs typeface="Arial" panose="020B0604020202020204" pitchFamily="34" charset="0"/>
              </a:defRPr>
            </a:lvl4pPr>
            <a:lvl5pPr marL="2057400" indent="-228600" defTabSz="957263">
              <a:defRPr kumimoji="1" sz="2400">
                <a:solidFill>
                  <a:schemeClr val="tx1"/>
                </a:solidFill>
                <a:latin typeface="Arial" panose="020B0604020202020204" pitchFamily="34" charset="0"/>
                <a:cs typeface="Arial" panose="020B0604020202020204" pitchFamily="34" charset="0"/>
              </a:defRPr>
            </a:lvl5pPr>
            <a:lvl6pPr marL="25146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spcAft>
                <a:spcPts val="600"/>
              </a:spcAft>
            </a:pPr>
            <a:r>
              <a:rPr kumimoji="0" lang="ru-RU" sz="1600" b="1">
                <a:solidFill>
                  <a:srgbClr val="00153E"/>
                </a:solidFill>
              </a:rPr>
              <a:t>Реестр контрактов</a:t>
            </a:r>
          </a:p>
        </p:txBody>
      </p:sp>
      <p:sp>
        <p:nvSpPr>
          <p:cNvPr id="17" name="Скругленный прямоугольник 16"/>
          <p:cNvSpPr>
            <a:spLocks noChangeArrowheads="1"/>
          </p:cNvSpPr>
          <p:nvPr/>
        </p:nvSpPr>
        <p:spPr bwMode="auto">
          <a:xfrm>
            <a:off x="1549400" y="3368675"/>
            <a:ext cx="6677025" cy="382588"/>
          </a:xfrm>
          <a:prstGeom prst="roundRect">
            <a:avLst>
              <a:gd name="adj" fmla="val 16667"/>
            </a:avLst>
          </a:prstGeom>
          <a:gradFill rotWithShape="1">
            <a:gsLst>
              <a:gs pos="0">
                <a:srgbClr val="95D4EE"/>
              </a:gs>
              <a:gs pos="64999">
                <a:srgbClr val="C9ECFD"/>
              </a:gs>
              <a:gs pos="100000">
                <a:srgbClr val="D6F3FF"/>
              </a:gs>
            </a:gsLst>
            <a:lin ang="16200000"/>
          </a:gradFill>
          <a:ln w="9525">
            <a:solidFill>
              <a:schemeClr val="accent1"/>
            </a:solidFill>
            <a:round/>
            <a:headEnd/>
            <a:tailEnd/>
          </a:ln>
          <a:effectLst>
            <a:outerShdw blurRad="63500" dist="38100" dir="5400000" rotWithShape="0">
              <a:srgbClr val="000000">
                <a:alpha val="34999"/>
              </a:srgbClr>
            </a:outerShdw>
          </a:effectLst>
        </p:spPr>
        <p:txBody>
          <a:bodyPr anchor="ctr"/>
          <a:lstStyle>
            <a:lvl1pPr defTabSz="957263">
              <a:defRPr kumimoji="1" sz="2400">
                <a:solidFill>
                  <a:schemeClr val="tx1"/>
                </a:solidFill>
                <a:latin typeface="Arial" panose="020B0604020202020204" pitchFamily="34" charset="0"/>
                <a:cs typeface="Arial" panose="020B0604020202020204" pitchFamily="34" charset="0"/>
              </a:defRPr>
            </a:lvl1pPr>
            <a:lvl2pPr marL="742950" indent="-285750" defTabSz="957263">
              <a:defRPr kumimoji="1" sz="2400">
                <a:solidFill>
                  <a:schemeClr val="tx1"/>
                </a:solidFill>
                <a:latin typeface="Arial" panose="020B0604020202020204" pitchFamily="34" charset="0"/>
                <a:cs typeface="Arial" panose="020B0604020202020204" pitchFamily="34" charset="0"/>
              </a:defRPr>
            </a:lvl2pPr>
            <a:lvl3pPr marL="1143000" indent="-228600" defTabSz="957263">
              <a:defRPr kumimoji="1" sz="2400">
                <a:solidFill>
                  <a:schemeClr val="tx1"/>
                </a:solidFill>
                <a:latin typeface="Arial" panose="020B0604020202020204" pitchFamily="34" charset="0"/>
                <a:cs typeface="Arial" panose="020B0604020202020204" pitchFamily="34" charset="0"/>
              </a:defRPr>
            </a:lvl3pPr>
            <a:lvl4pPr marL="1600200" indent="-228600" defTabSz="957263">
              <a:defRPr kumimoji="1" sz="2400">
                <a:solidFill>
                  <a:schemeClr val="tx1"/>
                </a:solidFill>
                <a:latin typeface="Arial" panose="020B0604020202020204" pitchFamily="34" charset="0"/>
                <a:cs typeface="Arial" panose="020B0604020202020204" pitchFamily="34" charset="0"/>
              </a:defRPr>
            </a:lvl4pPr>
            <a:lvl5pPr marL="2057400" indent="-228600" defTabSz="957263">
              <a:defRPr kumimoji="1" sz="2400">
                <a:solidFill>
                  <a:schemeClr val="tx1"/>
                </a:solidFill>
                <a:latin typeface="Arial" panose="020B0604020202020204" pitchFamily="34" charset="0"/>
                <a:cs typeface="Arial" panose="020B0604020202020204" pitchFamily="34" charset="0"/>
              </a:defRPr>
            </a:lvl5pPr>
            <a:lvl6pPr marL="25146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spcAft>
                <a:spcPts val="600"/>
              </a:spcAft>
            </a:pPr>
            <a:r>
              <a:rPr kumimoji="0" lang="ru-RU" sz="1600" b="1">
                <a:solidFill>
                  <a:srgbClr val="00153E"/>
                </a:solidFill>
              </a:rPr>
              <a:t>Реестр недобросовестных поставщиков </a:t>
            </a:r>
          </a:p>
        </p:txBody>
      </p:sp>
      <p:sp>
        <p:nvSpPr>
          <p:cNvPr id="19" name="Скругленный прямоугольник 18"/>
          <p:cNvSpPr>
            <a:spLocks noChangeArrowheads="1"/>
          </p:cNvSpPr>
          <p:nvPr/>
        </p:nvSpPr>
        <p:spPr bwMode="auto">
          <a:xfrm>
            <a:off x="1549400" y="3924300"/>
            <a:ext cx="6677025" cy="381000"/>
          </a:xfrm>
          <a:prstGeom prst="roundRect">
            <a:avLst>
              <a:gd name="adj" fmla="val 16667"/>
            </a:avLst>
          </a:prstGeom>
          <a:gradFill rotWithShape="1">
            <a:gsLst>
              <a:gs pos="0">
                <a:srgbClr val="95D4EE"/>
              </a:gs>
              <a:gs pos="64999">
                <a:srgbClr val="C9ECFD"/>
              </a:gs>
              <a:gs pos="100000">
                <a:srgbClr val="D6F3FF"/>
              </a:gs>
            </a:gsLst>
            <a:lin ang="16200000"/>
          </a:gradFill>
          <a:ln w="9525">
            <a:solidFill>
              <a:schemeClr val="accent1"/>
            </a:solidFill>
            <a:round/>
            <a:headEnd/>
            <a:tailEnd/>
          </a:ln>
          <a:effectLst>
            <a:outerShdw blurRad="63500" dist="38100" dir="5400000" rotWithShape="0">
              <a:srgbClr val="000000">
                <a:alpha val="34999"/>
              </a:srgbClr>
            </a:outerShdw>
          </a:effectLst>
        </p:spPr>
        <p:txBody>
          <a:bodyPr anchor="ctr"/>
          <a:lstStyle>
            <a:lvl1pPr defTabSz="957263">
              <a:defRPr kumimoji="1" sz="2400">
                <a:solidFill>
                  <a:schemeClr val="tx1"/>
                </a:solidFill>
                <a:latin typeface="Arial" panose="020B0604020202020204" pitchFamily="34" charset="0"/>
                <a:cs typeface="Arial" panose="020B0604020202020204" pitchFamily="34" charset="0"/>
              </a:defRPr>
            </a:lvl1pPr>
            <a:lvl2pPr marL="742950" indent="-285750" defTabSz="957263">
              <a:defRPr kumimoji="1" sz="2400">
                <a:solidFill>
                  <a:schemeClr val="tx1"/>
                </a:solidFill>
                <a:latin typeface="Arial" panose="020B0604020202020204" pitchFamily="34" charset="0"/>
                <a:cs typeface="Arial" panose="020B0604020202020204" pitchFamily="34" charset="0"/>
              </a:defRPr>
            </a:lvl2pPr>
            <a:lvl3pPr marL="1143000" indent="-228600" defTabSz="957263">
              <a:defRPr kumimoji="1" sz="2400">
                <a:solidFill>
                  <a:schemeClr val="tx1"/>
                </a:solidFill>
                <a:latin typeface="Arial" panose="020B0604020202020204" pitchFamily="34" charset="0"/>
                <a:cs typeface="Arial" panose="020B0604020202020204" pitchFamily="34" charset="0"/>
              </a:defRPr>
            </a:lvl3pPr>
            <a:lvl4pPr marL="1600200" indent="-228600" defTabSz="957263">
              <a:defRPr kumimoji="1" sz="2400">
                <a:solidFill>
                  <a:schemeClr val="tx1"/>
                </a:solidFill>
                <a:latin typeface="Arial" panose="020B0604020202020204" pitchFamily="34" charset="0"/>
                <a:cs typeface="Arial" panose="020B0604020202020204" pitchFamily="34" charset="0"/>
              </a:defRPr>
            </a:lvl4pPr>
            <a:lvl5pPr marL="2057400" indent="-228600" defTabSz="957263">
              <a:defRPr kumimoji="1" sz="2400">
                <a:solidFill>
                  <a:schemeClr val="tx1"/>
                </a:solidFill>
                <a:latin typeface="Arial" panose="020B0604020202020204" pitchFamily="34" charset="0"/>
                <a:cs typeface="Arial" panose="020B0604020202020204" pitchFamily="34" charset="0"/>
              </a:defRPr>
            </a:lvl5pPr>
            <a:lvl6pPr marL="25146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spcAft>
                <a:spcPts val="600"/>
              </a:spcAft>
            </a:pPr>
            <a:r>
              <a:rPr kumimoji="0" lang="ru-RU" sz="1600" b="1">
                <a:solidFill>
                  <a:srgbClr val="00153E"/>
                </a:solidFill>
              </a:rPr>
              <a:t>Библиотека типовых контрактов </a:t>
            </a:r>
          </a:p>
        </p:txBody>
      </p:sp>
      <p:sp>
        <p:nvSpPr>
          <p:cNvPr id="21" name="Скругленный прямоугольник 20"/>
          <p:cNvSpPr>
            <a:spLocks noChangeArrowheads="1"/>
          </p:cNvSpPr>
          <p:nvPr/>
        </p:nvSpPr>
        <p:spPr bwMode="auto">
          <a:xfrm>
            <a:off x="1549400" y="4456113"/>
            <a:ext cx="6688138" cy="382587"/>
          </a:xfrm>
          <a:prstGeom prst="roundRect">
            <a:avLst>
              <a:gd name="adj" fmla="val 16667"/>
            </a:avLst>
          </a:prstGeom>
          <a:gradFill rotWithShape="1">
            <a:gsLst>
              <a:gs pos="0">
                <a:srgbClr val="95D4EE"/>
              </a:gs>
              <a:gs pos="64999">
                <a:srgbClr val="C9ECFD"/>
              </a:gs>
              <a:gs pos="100000">
                <a:srgbClr val="D6F3FF"/>
              </a:gs>
            </a:gsLst>
            <a:lin ang="16200000"/>
          </a:gradFill>
          <a:ln w="9525">
            <a:solidFill>
              <a:schemeClr val="accent1"/>
            </a:solidFill>
            <a:round/>
            <a:headEnd/>
            <a:tailEnd/>
          </a:ln>
          <a:effectLst>
            <a:outerShdw blurRad="63500" dist="38100" dir="5400000" rotWithShape="0">
              <a:srgbClr val="000000">
                <a:alpha val="34999"/>
              </a:srgbClr>
            </a:outerShdw>
          </a:effectLst>
        </p:spPr>
        <p:txBody>
          <a:bodyPr anchor="ctr"/>
          <a:lstStyle>
            <a:lvl1pPr defTabSz="957263">
              <a:defRPr kumimoji="1" sz="2400">
                <a:solidFill>
                  <a:schemeClr val="tx1"/>
                </a:solidFill>
                <a:latin typeface="Arial" panose="020B0604020202020204" pitchFamily="34" charset="0"/>
                <a:cs typeface="Arial" panose="020B0604020202020204" pitchFamily="34" charset="0"/>
              </a:defRPr>
            </a:lvl1pPr>
            <a:lvl2pPr marL="742950" indent="-285750" defTabSz="957263">
              <a:defRPr kumimoji="1" sz="2400">
                <a:solidFill>
                  <a:schemeClr val="tx1"/>
                </a:solidFill>
                <a:latin typeface="Arial" panose="020B0604020202020204" pitchFamily="34" charset="0"/>
                <a:cs typeface="Arial" panose="020B0604020202020204" pitchFamily="34" charset="0"/>
              </a:defRPr>
            </a:lvl2pPr>
            <a:lvl3pPr marL="1143000" indent="-228600" defTabSz="957263">
              <a:defRPr kumimoji="1" sz="2400">
                <a:solidFill>
                  <a:schemeClr val="tx1"/>
                </a:solidFill>
                <a:latin typeface="Arial" panose="020B0604020202020204" pitchFamily="34" charset="0"/>
                <a:cs typeface="Arial" panose="020B0604020202020204" pitchFamily="34" charset="0"/>
              </a:defRPr>
            </a:lvl3pPr>
            <a:lvl4pPr marL="1600200" indent="-228600" defTabSz="957263">
              <a:defRPr kumimoji="1" sz="2400">
                <a:solidFill>
                  <a:schemeClr val="tx1"/>
                </a:solidFill>
                <a:latin typeface="Arial" panose="020B0604020202020204" pitchFamily="34" charset="0"/>
                <a:cs typeface="Arial" panose="020B0604020202020204" pitchFamily="34" charset="0"/>
              </a:defRPr>
            </a:lvl4pPr>
            <a:lvl5pPr marL="2057400" indent="-228600" defTabSz="957263">
              <a:defRPr kumimoji="1" sz="2400">
                <a:solidFill>
                  <a:schemeClr val="tx1"/>
                </a:solidFill>
                <a:latin typeface="Arial" panose="020B0604020202020204" pitchFamily="34" charset="0"/>
                <a:cs typeface="Arial" panose="020B0604020202020204" pitchFamily="34" charset="0"/>
              </a:defRPr>
            </a:lvl5pPr>
            <a:lvl6pPr marL="25146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spcAft>
                <a:spcPts val="600"/>
              </a:spcAft>
            </a:pPr>
            <a:r>
              <a:rPr kumimoji="0" lang="ru-RU" sz="1600" b="1">
                <a:solidFill>
                  <a:srgbClr val="00153E"/>
                </a:solidFill>
              </a:rPr>
              <a:t>Реестр банковских гарантий</a:t>
            </a:r>
          </a:p>
        </p:txBody>
      </p:sp>
      <p:sp>
        <p:nvSpPr>
          <p:cNvPr id="23" name="Скругленный прямоугольник 22"/>
          <p:cNvSpPr>
            <a:spLocks noChangeArrowheads="1"/>
          </p:cNvSpPr>
          <p:nvPr/>
        </p:nvSpPr>
        <p:spPr bwMode="auto">
          <a:xfrm>
            <a:off x="1549400" y="4987925"/>
            <a:ext cx="6677025" cy="460375"/>
          </a:xfrm>
          <a:prstGeom prst="roundRect">
            <a:avLst>
              <a:gd name="adj" fmla="val 16667"/>
            </a:avLst>
          </a:prstGeom>
          <a:gradFill rotWithShape="1">
            <a:gsLst>
              <a:gs pos="0">
                <a:srgbClr val="95D4EE"/>
              </a:gs>
              <a:gs pos="64999">
                <a:srgbClr val="C9ECFD"/>
              </a:gs>
              <a:gs pos="100000">
                <a:srgbClr val="D6F3FF"/>
              </a:gs>
            </a:gsLst>
            <a:lin ang="16200000"/>
          </a:gradFill>
          <a:ln w="9525">
            <a:solidFill>
              <a:schemeClr val="accent1"/>
            </a:solidFill>
            <a:round/>
            <a:headEnd/>
            <a:tailEnd/>
          </a:ln>
          <a:effectLst>
            <a:outerShdw blurRad="63500" dist="38100" dir="5400000" rotWithShape="0">
              <a:srgbClr val="000000">
                <a:alpha val="34999"/>
              </a:srgbClr>
            </a:outerShdw>
          </a:effectLst>
        </p:spPr>
        <p:txBody>
          <a:bodyPr anchor="ctr"/>
          <a:lstStyle>
            <a:lvl1pPr defTabSz="957263">
              <a:defRPr kumimoji="1" sz="2400">
                <a:solidFill>
                  <a:schemeClr val="tx1"/>
                </a:solidFill>
                <a:latin typeface="Arial" panose="020B0604020202020204" pitchFamily="34" charset="0"/>
                <a:cs typeface="Arial" panose="020B0604020202020204" pitchFamily="34" charset="0"/>
              </a:defRPr>
            </a:lvl1pPr>
            <a:lvl2pPr marL="742950" indent="-285750" defTabSz="957263">
              <a:defRPr kumimoji="1" sz="2400">
                <a:solidFill>
                  <a:schemeClr val="tx1"/>
                </a:solidFill>
                <a:latin typeface="Arial" panose="020B0604020202020204" pitchFamily="34" charset="0"/>
                <a:cs typeface="Arial" panose="020B0604020202020204" pitchFamily="34" charset="0"/>
              </a:defRPr>
            </a:lvl2pPr>
            <a:lvl3pPr marL="1143000" indent="-228600" defTabSz="957263">
              <a:defRPr kumimoji="1" sz="2400">
                <a:solidFill>
                  <a:schemeClr val="tx1"/>
                </a:solidFill>
                <a:latin typeface="Arial" panose="020B0604020202020204" pitchFamily="34" charset="0"/>
                <a:cs typeface="Arial" panose="020B0604020202020204" pitchFamily="34" charset="0"/>
              </a:defRPr>
            </a:lvl3pPr>
            <a:lvl4pPr marL="1600200" indent="-228600" defTabSz="957263">
              <a:defRPr kumimoji="1" sz="2400">
                <a:solidFill>
                  <a:schemeClr val="tx1"/>
                </a:solidFill>
                <a:latin typeface="Arial" panose="020B0604020202020204" pitchFamily="34" charset="0"/>
                <a:cs typeface="Arial" panose="020B0604020202020204" pitchFamily="34" charset="0"/>
              </a:defRPr>
            </a:lvl4pPr>
            <a:lvl5pPr marL="2057400" indent="-228600" defTabSz="957263">
              <a:defRPr kumimoji="1" sz="2400">
                <a:solidFill>
                  <a:schemeClr val="tx1"/>
                </a:solidFill>
                <a:latin typeface="Arial" panose="020B0604020202020204" pitchFamily="34" charset="0"/>
                <a:cs typeface="Arial" panose="020B0604020202020204" pitchFamily="34" charset="0"/>
              </a:defRPr>
            </a:lvl5pPr>
            <a:lvl6pPr marL="25146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defTabSz="957263"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pPr>
              <a:spcAft>
                <a:spcPts val="600"/>
              </a:spcAft>
            </a:pPr>
            <a:r>
              <a:rPr kumimoji="0" lang="ru-RU" sz="1600" b="1">
                <a:solidFill>
                  <a:srgbClr val="00153E"/>
                </a:solidFill>
              </a:rPr>
              <a:t>Реестр жалоб, проверок, их результатов и выданных предписаний</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32500" lnSpcReduction="20000"/>
          </a:bodyPr>
          <a:lstStyle/>
          <a:p>
            <a:pPr>
              <a:defRPr/>
            </a:pPr>
            <a:endParaRPr lang="ru-RU" dirty="0" smtClean="0"/>
          </a:p>
          <a:p>
            <a:pPr>
              <a:defRPr/>
            </a:pPr>
            <a:endParaRPr lang="ru-RU" dirty="0" smtClean="0"/>
          </a:p>
          <a:p>
            <a:pPr>
              <a:buFont typeface="Wingdings 3" pitchFamily="18" charset="2"/>
              <a:buNone/>
              <a:defRPr/>
            </a:pPr>
            <a:r>
              <a:rPr lang="ru-RU" sz="7200" b="1" dirty="0" smtClean="0">
                <a:latin typeface="Times New Roman" pitchFamily="18" charset="0"/>
                <a:cs typeface="Times New Roman" pitchFamily="18" charset="0"/>
              </a:rPr>
              <a:t>Критерии:</a:t>
            </a:r>
          </a:p>
          <a:p>
            <a:pPr>
              <a:buFont typeface="Wingdings 3" pitchFamily="18" charset="2"/>
              <a:buNone/>
              <a:defRPr/>
            </a:pPr>
            <a:endParaRPr lang="ru-RU" sz="4900" dirty="0" smtClean="0">
              <a:latin typeface="Times New Roman" pitchFamily="18" charset="0"/>
              <a:cs typeface="Times New Roman" pitchFamily="18" charset="0"/>
            </a:endParaRPr>
          </a:p>
          <a:p>
            <a:pPr>
              <a:defRPr/>
            </a:pPr>
            <a:r>
              <a:rPr lang="ru-RU" sz="7200" dirty="0" smtClean="0">
                <a:latin typeface="Times New Roman" pitchFamily="18" charset="0"/>
                <a:cs typeface="Times New Roman" pitchFamily="18" charset="0"/>
              </a:rPr>
              <a:t>Цена контракта;</a:t>
            </a:r>
          </a:p>
          <a:p>
            <a:pPr>
              <a:defRPr/>
            </a:pPr>
            <a:r>
              <a:rPr lang="ru-RU" sz="7200" dirty="0" smtClean="0">
                <a:latin typeface="Times New Roman" pitchFamily="18" charset="0"/>
                <a:cs typeface="Times New Roman" pitchFamily="18" charset="0"/>
              </a:rPr>
              <a:t>Расходы на эксплуатацию и ремонт товаров, использование результатов работ; </a:t>
            </a:r>
          </a:p>
          <a:p>
            <a:pPr>
              <a:defRPr/>
            </a:pPr>
            <a:r>
              <a:rPr lang="ru-RU" sz="7200" dirty="0" smtClean="0">
                <a:latin typeface="Times New Roman" pitchFamily="18" charset="0"/>
                <a:cs typeface="Times New Roman" pitchFamily="18" charset="0"/>
              </a:rPr>
              <a:t> Качественные, функциональные и экологические характеристики объекта закупки; </a:t>
            </a:r>
          </a:p>
          <a:p>
            <a:pPr>
              <a:defRPr/>
            </a:pPr>
            <a:r>
              <a:rPr lang="ru-RU" sz="7200" dirty="0" smtClean="0">
                <a:latin typeface="Times New Roman" pitchFamily="18" charset="0"/>
                <a:cs typeface="Times New Roman" pitchFamily="18" charset="0"/>
              </a:rPr>
              <a:t> Квалификация участников закупки, в том числе наличие у них финансовых ресурсов, на праве собственности или ином законном основании оборудования и других материальных ресурсов, опыта работы, связанного с предметом контракта, и деловой репутации, специалистов и иных работников определенного уровня квалификации. </a:t>
            </a:r>
          </a:p>
          <a:p>
            <a:pPr>
              <a:defRPr/>
            </a:pPr>
            <a:endParaRPr lang="ru-RU" dirty="0"/>
          </a:p>
        </p:txBody>
      </p:sp>
      <p:sp>
        <p:nvSpPr>
          <p:cNvPr id="3" name="Заголовок 2"/>
          <p:cNvSpPr>
            <a:spLocks noGrp="1"/>
          </p:cNvSpPr>
          <p:nvPr>
            <p:ph type="title"/>
          </p:nvPr>
        </p:nvSpPr>
        <p:spPr/>
        <p:txBody>
          <a:bodyPr>
            <a:noAutofit/>
          </a:bodyPr>
          <a:lstStyle/>
          <a:p>
            <a:pPr>
              <a:defRPr/>
            </a:pPr>
            <a:r>
              <a:rPr lang="ru-RU" sz="3200" dirty="0" smtClean="0">
                <a:solidFill>
                  <a:schemeClr val="tx1"/>
                </a:solidFill>
                <a:latin typeface="Times New Roman" pitchFamily="18" charset="0"/>
                <a:cs typeface="Times New Roman" pitchFamily="18" charset="0"/>
              </a:rPr>
              <a:t>Оценка заявок, окончательных предложений участников закупки и критерии этой оценки (ст.32)</a:t>
            </a:r>
            <a:endParaRPr lang="ru-RU"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21105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Содержимое 1"/>
          <p:cNvSpPr>
            <a:spLocks noGrp="1"/>
          </p:cNvSpPr>
          <p:nvPr>
            <p:ph idx="1"/>
          </p:nvPr>
        </p:nvSpPr>
        <p:spPr/>
        <p:txBody>
          <a:bodyPr/>
          <a:lstStyle/>
          <a:p>
            <a:pPr>
              <a:buFont typeface="Wingdings 3" pitchFamily="18" charset="2"/>
              <a:buNone/>
            </a:pPr>
            <a:endParaRPr lang="ru-RU" altLang="ru-RU" sz="2400" smtClean="0">
              <a:latin typeface="Times New Roman" pitchFamily="18" charset="0"/>
              <a:cs typeface="Times New Roman" pitchFamily="18" charset="0"/>
            </a:endParaRPr>
          </a:p>
          <a:p>
            <a:pPr>
              <a:buFont typeface="Wingdings 3" pitchFamily="18" charset="2"/>
              <a:buNone/>
            </a:pPr>
            <a:r>
              <a:rPr lang="ru-RU" altLang="ru-RU" sz="2400" smtClean="0">
                <a:solidFill>
                  <a:srgbClr val="C00000"/>
                </a:solidFill>
                <a:latin typeface="Times New Roman" pitchFamily="18" charset="0"/>
                <a:cs typeface="Times New Roman" pitchFamily="18" charset="0"/>
              </a:rPr>
              <a:t>Постановление Правительства РФ </a:t>
            </a:r>
          </a:p>
          <a:p>
            <a:pPr>
              <a:buFont typeface="Wingdings 3" pitchFamily="18" charset="2"/>
              <a:buNone/>
            </a:pPr>
            <a:r>
              <a:rPr lang="ru-RU" altLang="ru-RU" sz="2400" smtClean="0">
                <a:solidFill>
                  <a:srgbClr val="C00000"/>
                </a:solidFill>
                <a:latin typeface="Times New Roman" pitchFamily="18" charset="0"/>
                <a:cs typeface="Times New Roman" pitchFamily="18" charset="0"/>
              </a:rPr>
              <a:t>от 28 ноября 2013 г. № 1085 </a:t>
            </a:r>
          </a:p>
          <a:p>
            <a:pPr>
              <a:buFont typeface="Wingdings 3" pitchFamily="18" charset="2"/>
              <a:buNone/>
            </a:pPr>
            <a:r>
              <a:rPr lang="ru-RU" altLang="ru-RU" sz="2400" b="1" smtClean="0">
                <a:latin typeface="Times New Roman" pitchFamily="18" charset="0"/>
                <a:cs typeface="Times New Roman" pitchFamily="18" charset="0"/>
              </a:rPr>
              <a:t>«Об утверждении Правил оценки заявок, окончательных предложений участников закупки товаров, работ, услуг для обеспечения государственных и муниципальных нужд» </a:t>
            </a:r>
            <a:endParaRPr lang="ru-RU" altLang="ru-RU" sz="2400" smtClean="0">
              <a:latin typeface="Times New Roman" pitchFamily="18" charset="0"/>
              <a:cs typeface="Times New Roman" pitchFamily="18" charset="0"/>
            </a:endParaRPr>
          </a:p>
        </p:txBody>
      </p:sp>
      <p:sp>
        <p:nvSpPr>
          <p:cNvPr id="3" name="Заголовок 2"/>
          <p:cNvSpPr>
            <a:spLocks noGrp="1"/>
          </p:cNvSpPr>
          <p:nvPr>
            <p:ph type="title"/>
          </p:nvPr>
        </p:nvSpPr>
        <p:spPr/>
        <p:txBody>
          <a:bodyPr>
            <a:noAutofit/>
          </a:bodyPr>
          <a:lstStyle/>
          <a:p>
            <a:pPr>
              <a:defRPr/>
            </a:pPr>
            <a:r>
              <a:rPr lang="ru-RU" sz="3200" dirty="0" smtClean="0">
                <a:solidFill>
                  <a:schemeClr val="tx1"/>
                </a:solidFill>
                <a:latin typeface="Times New Roman" pitchFamily="18" charset="0"/>
                <a:cs typeface="Times New Roman" pitchFamily="18" charset="0"/>
              </a:rPr>
              <a:t>Оценка заявок, окончательных предложений участников закупки и критерии этой оценки </a:t>
            </a:r>
            <a:endParaRPr lang="ru-RU" sz="3200" dirty="0">
              <a:solidFill>
                <a:schemeClr val="tx1"/>
              </a:solidFill>
            </a:endParaRPr>
          </a:p>
        </p:txBody>
      </p:sp>
    </p:spTree>
    <p:extLst>
      <p:ext uri="{BB962C8B-B14F-4D97-AF65-F5344CB8AC3E}">
        <p14:creationId xmlns:p14="http://schemas.microsoft.com/office/powerpoint/2010/main" val="3364964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1"/>
          <p:cNvSpPr>
            <a:spLocks noGrp="1"/>
          </p:cNvSpPr>
          <p:nvPr>
            <p:ph idx="1"/>
          </p:nvPr>
        </p:nvSpPr>
        <p:spPr/>
        <p:txBody>
          <a:bodyPr/>
          <a:lstStyle/>
          <a:p>
            <a:r>
              <a:rPr lang="ru-RU" altLang="ru-RU" sz="2400" smtClean="0">
                <a:latin typeface="Times New Roman" pitchFamily="18" charset="0"/>
                <a:cs typeface="Times New Roman" pitchFamily="18" charset="0"/>
              </a:rPr>
              <a:t>Цена контракта</a:t>
            </a:r>
          </a:p>
          <a:p>
            <a:r>
              <a:rPr lang="ru-RU" altLang="ru-RU" sz="2400" smtClean="0">
                <a:latin typeface="Times New Roman" pitchFamily="18" charset="0"/>
                <a:cs typeface="Times New Roman" pitchFamily="18" charset="0"/>
              </a:rPr>
              <a:t>Расходы на эксплуатацию и ремонт товаров (объектов), использование результатов работ; </a:t>
            </a:r>
          </a:p>
          <a:p>
            <a:r>
              <a:rPr lang="ru-RU" altLang="ru-RU" sz="2400" smtClean="0">
                <a:latin typeface="Times New Roman" pitchFamily="18" charset="0"/>
                <a:cs typeface="Times New Roman" pitchFamily="18" charset="0"/>
              </a:rPr>
              <a:t>Стоимость жизненного цикла товара (объекта), созданного в результате выполнения работы в случаях, предусмотренных п. 5 настоящих Правил</a:t>
            </a:r>
          </a:p>
          <a:p>
            <a:r>
              <a:rPr lang="ru-RU" altLang="ru-RU" sz="2400" smtClean="0">
                <a:latin typeface="Times New Roman" pitchFamily="18" charset="0"/>
                <a:cs typeface="Times New Roman" pitchFamily="18" charset="0"/>
              </a:rPr>
              <a:t>Предложение о сумме соответствующих расходов заказчика, которые заказчик осуществит или понесет по энергосервисному контракту; </a:t>
            </a:r>
          </a:p>
        </p:txBody>
      </p:sp>
      <p:sp>
        <p:nvSpPr>
          <p:cNvPr id="3" name="Заголовок 2"/>
          <p:cNvSpPr>
            <a:spLocks noGrp="1"/>
          </p:cNvSpPr>
          <p:nvPr>
            <p:ph type="title"/>
          </p:nvPr>
        </p:nvSpPr>
        <p:spPr/>
        <p:txBody>
          <a:bodyPr>
            <a:normAutofit fontScale="90000"/>
          </a:bodyPr>
          <a:lstStyle/>
          <a:p>
            <a:pPr>
              <a:defRPr/>
            </a:pPr>
            <a:r>
              <a:rPr lang="ru-RU" dirty="0" smtClean="0">
                <a:latin typeface="Times New Roman" pitchFamily="18" charset="0"/>
                <a:cs typeface="Times New Roman" pitchFamily="18" charset="0"/>
              </a:rPr>
              <a:t>Стоимостные критерии оценки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(ПП №1085)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70465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1"/>
          <p:cNvSpPr>
            <a:spLocks noGrp="1"/>
          </p:cNvSpPr>
          <p:nvPr>
            <p:ph idx="1"/>
          </p:nvPr>
        </p:nvSpPr>
        <p:spPr/>
        <p:txBody>
          <a:bodyPr/>
          <a:lstStyle/>
          <a:p>
            <a:r>
              <a:rPr lang="ru-RU" altLang="ru-RU" smtClean="0">
                <a:latin typeface="Times New Roman" pitchFamily="18" charset="0"/>
                <a:cs typeface="Times New Roman" pitchFamily="18" charset="0"/>
              </a:rPr>
              <a:t>Качественные, функциональные и экологические характеристики объекта закупки; </a:t>
            </a:r>
          </a:p>
          <a:p>
            <a:r>
              <a:rPr lang="ru-RU" altLang="ru-RU" smtClean="0">
                <a:latin typeface="Times New Roman" pitchFamily="18" charset="0"/>
                <a:cs typeface="Times New Roman" pitchFamily="18" charset="0"/>
              </a:rPr>
              <a:t>Квалификация участников закупки, в том числе наличие у них финансовых ресурсов, оборудования и других материальных ресурсов, принадлежащих им на праве собственности или на ином законном основании, опыта работы, связанного с предметом контракта, и деловой репутации, специалистов и иных работников определенного уровня квалификации. </a:t>
            </a:r>
          </a:p>
        </p:txBody>
      </p:sp>
      <p:sp>
        <p:nvSpPr>
          <p:cNvPr id="3" name="Заголовок 2"/>
          <p:cNvSpPr>
            <a:spLocks noGrp="1"/>
          </p:cNvSpPr>
          <p:nvPr>
            <p:ph type="title"/>
          </p:nvPr>
        </p:nvSpPr>
        <p:spPr/>
        <p:txBody>
          <a:bodyPr>
            <a:normAutofit fontScale="90000"/>
          </a:bodyPr>
          <a:lstStyle/>
          <a:p>
            <a:pPr>
              <a:defRPr/>
            </a:pPr>
            <a:r>
              <a:rPr lang="ru-RU" dirty="0" smtClean="0">
                <a:latin typeface="Times New Roman" pitchFamily="18" charset="0"/>
                <a:cs typeface="Times New Roman" pitchFamily="18" charset="0"/>
              </a:rPr>
              <a:t>Нестоимостные критерии оценки (ПП №1085)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988744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Содержимое 1"/>
          <p:cNvSpPr>
            <a:spLocks noGrp="1"/>
          </p:cNvSpPr>
          <p:nvPr>
            <p:ph idx="1"/>
          </p:nvPr>
        </p:nvSpPr>
        <p:spPr/>
        <p:txBody>
          <a:bodyPr/>
          <a:lstStyle/>
          <a:p>
            <a:pPr>
              <a:buFont typeface="Wingdings 3" pitchFamily="18" charset="2"/>
              <a:buNone/>
            </a:pPr>
            <a:r>
              <a:rPr lang="ru-RU" altLang="ru-RU" sz="2400" smtClean="0">
                <a:latin typeface="Times New Roman" pitchFamily="18" charset="0"/>
                <a:cs typeface="Times New Roman" pitchFamily="18" charset="0"/>
              </a:rPr>
              <a:t>а) квалификация трудовых ресурсов (руководителей и ключевых специалистов), предлагаемых для выполнения работ, оказания услуг; </a:t>
            </a:r>
          </a:p>
          <a:p>
            <a:pPr>
              <a:buFont typeface="Wingdings 3" pitchFamily="18" charset="2"/>
              <a:buNone/>
            </a:pPr>
            <a:r>
              <a:rPr lang="ru-RU" altLang="ru-RU" sz="2400" smtClean="0">
                <a:latin typeface="Times New Roman" pitchFamily="18" charset="0"/>
                <a:cs typeface="Times New Roman" pitchFamily="18" charset="0"/>
              </a:rPr>
              <a:t>б) опыт участника по успешной поставке ТРУ; </a:t>
            </a:r>
          </a:p>
          <a:p>
            <a:pPr>
              <a:buFont typeface="Wingdings 3" pitchFamily="18" charset="2"/>
              <a:buNone/>
            </a:pPr>
            <a:r>
              <a:rPr lang="ru-RU" altLang="ru-RU" sz="2400" smtClean="0">
                <a:latin typeface="Times New Roman" pitchFamily="18" charset="0"/>
                <a:cs typeface="Times New Roman" pitchFamily="18" charset="0"/>
              </a:rPr>
              <a:t>в) обеспеченность участника закупки материально-техническими ресурсами в части наличия у участника закупки собственных или арендованных производственных мощностей, технологического оборудования, необходимых для выполнения работ, оказания услуг; </a:t>
            </a:r>
          </a:p>
          <a:p>
            <a:pPr>
              <a:buFont typeface="Wingdings 3" pitchFamily="18" charset="2"/>
              <a:buNone/>
            </a:pPr>
            <a:r>
              <a:rPr lang="ru-RU" altLang="ru-RU" sz="2400" smtClean="0">
                <a:latin typeface="Times New Roman" pitchFamily="18" charset="0"/>
                <a:cs typeface="Times New Roman" pitchFamily="18" charset="0"/>
              </a:rPr>
              <a:t>г) обеспеченность участника трудовыми ресурсами; </a:t>
            </a:r>
          </a:p>
          <a:p>
            <a:pPr>
              <a:buFont typeface="Wingdings 3" pitchFamily="18" charset="2"/>
              <a:buNone/>
            </a:pPr>
            <a:r>
              <a:rPr lang="ru-RU" altLang="ru-RU" sz="2400" smtClean="0">
                <a:latin typeface="Times New Roman" pitchFamily="18" charset="0"/>
                <a:cs typeface="Times New Roman" pitchFamily="18" charset="0"/>
              </a:rPr>
              <a:t>д) деловая репутация участника закупки</a:t>
            </a:r>
            <a:r>
              <a:rPr lang="ru-RU" altLang="ru-RU" smtClean="0"/>
              <a:t>.</a:t>
            </a:r>
          </a:p>
        </p:txBody>
      </p:sp>
      <p:sp>
        <p:nvSpPr>
          <p:cNvPr id="3" name="Заголовок 2"/>
          <p:cNvSpPr>
            <a:spLocks noGrp="1"/>
          </p:cNvSpPr>
          <p:nvPr>
            <p:ph type="title"/>
          </p:nvPr>
        </p:nvSpPr>
        <p:spPr/>
        <p:txBody>
          <a:bodyPr>
            <a:normAutofit fontScale="90000"/>
          </a:bodyPr>
          <a:lstStyle/>
          <a:p>
            <a:pPr>
              <a:defRPr/>
            </a:pPr>
            <a:r>
              <a:rPr lang="ru-RU" dirty="0" smtClean="0">
                <a:latin typeface="Times New Roman" pitchFamily="18" charset="0"/>
                <a:cs typeface="Times New Roman" pitchFamily="18" charset="0"/>
              </a:rPr>
              <a:t>Критерий «квалификация участников закупки»</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639071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11188" y="7938"/>
          <a:ext cx="8137524" cy="6126464"/>
        </p:xfrm>
        <a:graphic>
          <a:graphicData uri="http://schemas.openxmlformats.org/drawingml/2006/table">
            <a:tbl>
              <a:tblPr firstRow="1" bandRow="1">
                <a:tableStyleId>{5C22544A-7EE6-4342-B048-85BDC9FD1C3A}</a:tableStyleId>
              </a:tblPr>
              <a:tblGrid>
                <a:gridCol w="2712508"/>
                <a:gridCol w="2712508"/>
                <a:gridCol w="2712508"/>
              </a:tblGrid>
              <a:tr h="1737270">
                <a:tc>
                  <a:txBody>
                    <a:bodyPr/>
                    <a:lstStyle/>
                    <a:p>
                      <a:endParaRPr lang="ru-RU" sz="1800" dirty="0"/>
                    </a:p>
                  </a:txBody>
                  <a:tcPr marL="91447" marR="91447" marT="45718" marB="45718"/>
                </a:tc>
                <a:tc>
                  <a:txBody>
                    <a:bodyPr/>
                    <a:lstStyle/>
                    <a:p>
                      <a:endParaRPr kumimoji="0" lang="ru-RU" sz="1800" b="1" kern="1200" baseline="0" dirty="0" smtClean="0">
                        <a:solidFill>
                          <a:schemeClr val="lt1"/>
                        </a:solidFill>
                        <a:latin typeface="+mn-lt"/>
                        <a:ea typeface="+mn-ea"/>
                        <a:cs typeface="+mn-cs"/>
                      </a:endParaRPr>
                    </a:p>
                    <a:p>
                      <a:r>
                        <a:rPr kumimoji="0" lang="en-US" sz="1800" b="1" kern="1200" baseline="0" dirty="0" smtClean="0">
                          <a:solidFill>
                            <a:schemeClr val="lt1"/>
                          </a:solidFill>
                          <a:latin typeface="+mn-lt"/>
                          <a:ea typeface="+mn-ea"/>
                          <a:cs typeface="+mn-cs"/>
                        </a:rPr>
                        <a:t>MIN</a:t>
                      </a:r>
                      <a:r>
                        <a:rPr kumimoji="0" lang="ru-RU" sz="1800" b="1" kern="1200" baseline="0" dirty="0" smtClean="0">
                          <a:solidFill>
                            <a:schemeClr val="lt1"/>
                          </a:solidFill>
                          <a:latin typeface="+mn-lt"/>
                          <a:ea typeface="+mn-ea"/>
                          <a:cs typeface="+mn-cs"/>
                        </a:rPr>
                        <a:t> значимость стоимостных критериев оценки ,%</a:t>
                      </a:r>
                    </a:p>
                    <a:p>
                      <a:endParaRPr lang="ru-RU" sz="1800" dirty="0"/>
                    </a:p>
                  </a:txBody>
                  <a:tcPr marL="91447" marR="91447" marT="45718" marB="45718"/>
                </a:tc>
                <a:tc>
                  <a:txBody>
                    <a:bodyPr/>
                    <a:lstStyle/>
                    <a:p>
                      <a:endParaRPr kumimoji="0" lang="ru-RU" sz="1800" b="1" kern="1200" baseline="0" dirty="0" smtClean="0">
                        <a:solidFill>
                          <a:schemeClr val="lt1"/>
                        </a:solidFill>
                        <a:latin typeface="+mn-lt"/>
                        <a:ea typeface="+mn-ea"/>
                        <a:cs typeface="+mn-cs"/>
                      </a:endParaRPr>
                    </a:p>
                    <a:p>
                      <a:r>
                        <a:rPr kumimoji="0" lang="en-US" sz="1800" b="1" kern="1200" baseline="0" dirty="0" smtClean="0">
                          <a:solidFill>
                            <a:schemeClr val="lt1"/>
                          </a:solidFill>
                          <a:latin typeface="+mn-lt"/>
                          <a:ea typeface="+mn-ea"/>
                          <a:cs typeface="+mn-cs"/>
                        </a:rPr>
                        <a:t>MAX </a:t>
                      </a:r>
                      <a:r>
                        <a:rPr kumimoji="0" lang="ru-RU" sz="1800" b="1" kern="1200" baseline="0" dirty="0" smtClean="0">
                          <a:solidFill>
                            <a:schemeClr val="lt1"/>
                          </a:solidFill>
                          <a:latin typeface="+mn-lt"/>
                          <a:ea typeface="+mn-ea"/>
                          <a:cs typeface="+mn-cs"/>
                        </a:rPr>
                        <a:t>значимость нестоимостных критериев оценки , %	</a:t>
                      </a:r>
                    </a:p>
                    <a:p>
                      <a:endParaRPr lang="ru-RU" sz="1800" dirty="0"/>
                    </a:p>
                  </a:txBody>
                  <a:tcPr marL="91447" marR="91447" marT="45718" marB="45718"/>
                </a:tc>
              </a:tr>
              <a:tr h="1462964">
                <a:tc>
                  <a:txBody>
                    <a:bodyPr/>
                    <a:lstStyle/>
                    <a:p>
                      <a:endParaRPr kumimoji="0" lang="ru-RU" sz="1800" kern="1200" baseline="0" dirty="0" smtClean="0">
                        <a:solidFill>
                          <a:schemeClr val="dk1"/>
                        </a:solidFill>
                        <a:latin typeface="+mn-lt"/>
                        <a:ea typeface="+mn-ea"/>
                        <a:cs typeface="+mn-cs"/>
                      </a:endParaRPr>
                    </a:p>
                    <a:p>
                      <a:r>
                        <a:rPr kumimoji="0" lang="ru-RU" sz="1800" kern="1200" baseline="0" dirty="0" smtClean="0">
                          <a:solidFill>
                            <a:schemeClr val="dk1"/>
                          </a:solidFill>
                          <a:latin typeface="Times New Roman" pitchFamily="18" charset="0"/>
                          <a:ea typeface="+mn-ea"/>
                          <a:cs typeface="Times New Roman" pitchFamily="18" charset="0"/>
                        </a:rPr>
                        <a:t>Товары, за исключением отдельных видов товаров 	</a:t>
                      </a:r>
                    </a:p>
                    <a:p>
                      <a:endParaRPr lang="ru-RU" sz="1800" dirty="0"/>
                    </a:p>
                  </a:txBody>
                  <a:tcPr marL="91447" marR="91447" marT="45718" marB="45718"/>
                </a:tc>
                <a:tc>
                  <a:txBody>
                    <a:bodyPr/>
                    <a:lstStyle/>
                    <a:p>
                      <a:r>
                        <a:rPr lang="en-US" sz="1800" dirty="0" smtClean="0"/>
                        <a:t>70</a:t>
                      </a:r>
                      <a:endParaRPr lang="ru-RU" sz="1800" dirty="0"/>
                    </a:p>
                  </a:txBody>
                  <a:tcPr marL="91447" marR="91447" marT="45718" marB="45718"/>
                </a:tc>
                <a:tc>
                  <a:txBody>
                    <a:bodyPr/>
                    <a:lstStyle/>
                    <a:p>
                      <a:r>
                        <a:rPr lang="en-US" sz="1800" dirty="0" smtClean="0"/>
                        <a:t>30</a:t>
                      </a:r>
                      <a:endParaRPr lang="ru-RU" sz="1800" dirty="0"/>
                    </a:p>
                  </a:txBody>
                  <a:tcPr marL="91447" marR="91447" marT="45718" marB="45718"/>
                </a:tc>
              </a:tr>
              <a:tr h="1737270">
                <a:tc>
                  <a:txBody>
                    <a:bodyPr/>
                    <a:lstStyle/>
                    <a:p>
                      <a:endParaRPr kumimoji="0" lang="ru-RU" sz="1800" kern="1200" baseline="0" dirty="0" smtClean="0">
                        <a:solidFill>
                          <a:schemeClr val="dk1"/>
                        </a:solidFill>
                        <a:latin typeface="+mn-lt"/>
                        <a:ea typeface="+mn-ea"/>
                        <a:cs typeface="+mn-cs"/>
                      </a:endParaRPr>
                    </a:p>
                    <a:p>
                      <a:r>
                        <a:rPr kumimoji="0" lang="ru-RU" sz="1800" kern="1200" baseline="0" dirty="0" smtClean="0">
                          <a:solidFill>
                            <a:schemeClr val="dk1"/>
                          </a:solidFill>
                          <a:latin typeface="Times New Roman" pitchFamily="18" charset="0"/>
                          <a:ea typeface="+mn-ea"/>
                          <a:cs typeface="Times New Roman" pitchFamily="18" charset="0"/>
                        </a:rPr>
                        <a:t>Работы, услуги за исключением отдельных видов работ, услуг </a:t>
                      </a:r>
                      <a:r>
                        <a:rPr kumimoji="0" lang="ru-RU" sz="1800" kern="1200" baseline="0" dirty="0" smtClean="0">
                          <a:solidFill>
                            <a:schemeClr val="dk1"/>
                          </a:solidFill>
                          <a:latin typeface="+mn-lt"/>
                          <a:ea typeface="+mn-ea"/>
                          <a:cs typeface="+mn-cs"/>
                        </a:rPr>
                        <a:t>	</a:t>
                      </a:r>
                    </a:p>
                    <a:p>
                      <a:endParaRPr lang="ru-RU" sz="1800" dirty="0"/>
                    </a:p>
                  </a:txBody>
                  <a:tcPr marL="91447" marR="91447" marT="45718" marB="45718"/>
                </a:tc>
                <a:tc>
                  <a:txBody>
                    <a:bodyPr/>
                    <a:lstStyle/>
                    <a:p>
                      <a:r>
                        <a:rPr lang="en-US" sz="1800" dirty="0" smtClean="0"/>
                        <a:t>60</a:t>
                      </a:r>
                      <a:endParaRPr lang="ru-RU" sz="1800" dirty="0"/>
                    </a:p>
                  </a:txBody>
                  <a:tcPr marL="91447" marR="91447" marT="45718" marB="45718"/>
                </a:tc>
                <a:tc>
                  <a:txBody>
                    <a:bodyPr/>
                    <a:lstStyle/>
                    <a:p>
                      <a:r>
                        <a:rPr lang="en-US" sz="1800" dirty="0" smtClean="0"/>
                        <a:t>40</a:t>
                      </a:r>
                      <a:endParaRPr lang="ru-RU" sz="1800" dirty="0"/>
                    </a:p>
                  </a:txBody>
                  <a:tcPr marL="91447" marR="91447" marT="45718" marB="45718"/>
                </a:tc>
              </a:tr>
              <a:tr h="1188658">
                <a:tc>
                  <a:txBody>
                    <a:bodyPr/>
                    <a:lstStyle/>
                    <a:p>
                      <a:endParaRPr kumimoji="0" lang="ru-RU" sz="1800" kern="1200" baseline="0" dirty="0" smtClean="0">
                        <a:solidFill>
                          <a:schemeClr val="dk1"/>
                        </a:solidFill>
                        <a:latin typeface="+mn-lt"/>
                        <a:ea typeface="+mn-ea"/>
                        <a:cs typeface="+mn-cs"/>
                      </a:endParaRPr>
                    </a:p>
                    <a:p>
                      <a:r>
                        <a:rPr kumimoji="0" lang="ru-RU" sz="1800" kern="1200" baseline="0" dirty="0" smtClean="0">
                          <a:solidFill>
                            <a:schemeClr val="dk1"/>
                          </a:solidFill>
                          <a:latin typeface="Times New Roman" pitchFamily="18" charset="0"/>
                          <a:ea typeface="+mn-ea"/>
                          <a:cs typeface="Times New Roman" pitchFamily="18" charset="0"/>
                        </a:rPr>
                        <a:t>Отдельные виды товаров, работ, услуг: 	</a:t>
                      </a:r>
                    </a:p>
                    <a:p>
                      <a:endParaRPr lang="ru-RU" sz="1800" dirty="0"/>
                    </a:p>
                  </a:txBody>
                  <a:tcPr marL="91447" marR="91447" marT="45718" marB="45718"/>
                </a:tc>
                <a:tc>
                  <a:txBody>
                    <a:bodyPr/>
                    <a:lstStyle/>
                    <a:p>
                      <a:r>
                        <a:rPr lang="en-US" sz="1800" dirty="0" smtClean="0"/>
                        <a:t>30-40</a:t>
                      </a:r>
                      <a:endParaRPr lang="ru-RU" sz="1800" dirty="0"/>
                    </a:p>
                  </a:txBody>
                  <a:tcPr marL="91447" marR="91447" marT="45718" marB="45718"/>
                </a:tc>
                <a:tc>
                  <a:txBody>
                    <a:bodyPr/>
                    <a:lstStyle/>
                    <a:p>
                      <a:r>
                        <a:rPr lang="en-US" sz="1800" dirty="0" smtClean="0"/>
                        <a:t>70-</a:t>
                      </a:r>
                      <a:r>
                        <a:rPr lang="ru-RU" sz="1800" dirty="0" smtClean="0"/>
                        <a:t>60</a:t>
                      </a:r>
                      <a:endParaRPr lang="ru-RU" sz="1800" dirty="0"/>
                    </a:p>
                  </a:txBody>
                  <a:tcPr marL="91447" marR="91447" marT="45718" marB="45718"/>
                </a:tc>
              </a:tr>
            </a:tbl>
          </a:graphicData>
        </a:graphic>
      </p:graphicFrame>
    </p:spTree>
    <p:extLst>
      <p:ext uri="{BB962C8B-B14F-4D97-AF65-F5344CB8AC3E}">
        <p14:creationId xmlns:p14="http://schemas.microsoft.com/office/powerpoint/2010/main" val="2000299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1"/>
          <p:cNvSpPr>
            <a:spLocks noGrp="1"/>
          </p:cNvSpPr>
          <p:nvPr>
            <p:ph idx="1"/>
          </p:nvPr>
        </p:nvSpPr>
        <p:spPr/>
        <p:txBody>
          <a:bodyPr/>
          <a:lstStyle/>
          <a:p>
            <a:pPr>
              <a:buFont typeface="Wingdings 3" pitchFamily="18" charset="2"/>
              <a:buNone/>
            </a:pPr>
            <a:r>
              <a:rPr lang="ru-RU" altLang="ru-RU" sz="1800" smtClean="0">
                <a:latin typeface="Times New Roman" pitchFamily="18" charset="0"/>
                <a:cs typeface="Times New Roman" pitchFamily="18" charset="0"/>
              </a:rPr>
              <a:t>1) место, дата, время проведения рассмотрения и оценки таких заявок;</a:t>
            </a:r>
          </a:p>
          <a:p>
            <a:pPr>
              <a:buFont typeface="Wingdings 3" pitchFamily="18" charset="2"/>
              <a:buNone/>
            </a:pPr>
            <a:r>
              <a:rPr lang="ru-RU" altLang="ru-RU" sz="1800" smtClean="0">
                <a:latin typeface="Times New Roman" pitchFamily="18" charset="0"/>
                <a:cs typeface="Times New Roman" pitchFamily="18" charset="0"/>
              </a:rPr>
              <a:t>2) информация об участниках конкурса, заявки на участие в конкурсе которых были рассмотрены;</a:t>
            </a:r>
          </a:p>
          <a:p>
            <a:pPr>
              <a:buFont typeface="Wingdings 3" pitchFamily="18" charset="2"/>
              <a:buNone/>
            </a:pPr>
            <a:r>
              <a:rPr lang="ru-RU" altLang="ru-RU" sz="1800" smtClean="0">
                <a:latin typeface="Times New Roman" pitchFamily="18" charset="0"/>
                <a:cs typeface="Times New Roman" pitchFamily="18" charset="0"/>
              </a:rPr>
              <a:t>3) информация об участниках конкурса, заявки на участие в конкурсе которых были отклонены, с указанием причин их отклонения, в том числе положений настоящего Федерального закона и положений конкурсной документации, которым не соответствуют такие заявки, предложений, содержащихся в заявках на участие в конкурсе и не соответствующих требованиям конкурсной документации;</a:t>
            </a:r>
          </a:p>
          <a:p>
            <a:pPr>
              <a:buFont typeface="Wingdings 3" pitchFamily="18" charset="2"/>
              <a:buNone/>
            </a:pPr>
            <a:r>
              <a:rPr lang="ru-RU" altLang="ru-RU" sz="1800" smtClean="0">
                <a:latin typeface="Times New Roman" pitchFamily="18" charset="0"/>
                <a:cs typeface="Times New Roman" pitchFamily="18" charset="0"/>
              </a:rPr>
              <a:t>4) решение каждого члена комиссии об отклонении заявок на участие в конкурсе;</a:t>
            </a:r>
          </a:p>
          <a:p>
            <a:pPr>
              <a:buFont typeface="Wingdings 3" pitchFamily="18" charset="2"/>
              <a:buNone/>
            </a:pPr>
            <a:r>
              <a:rPr lang="ru-RU" altLang="ru-RU" sz="1800" smtClean="0">
                <a:latin typeface="Times New Roman" pitchFamily="18" charset="0"/>
                <a:cs typeface="Times New Roman" pitchFamily="18" charset="0"/>
              </a:rPr>
              <a:t>5) порядок оценки заявок на участие в конкурсе;</a:t>
            </a:r>
          </a:p>
          <a:p>
            <a:pPr>
              <a:buFont typeface="Wingdings 3" pitchFamily="18" charset="2"/>
              <a:buNone/>
            </a:pPr>
            <a:r>
              <a:rPr lang="ru-RU" altLang="ru-RU" sz="1800" smtClean="0">
                <a:latin typeface="Times New Roman" pitchFamily="18" charset="0"/>
                <a:cs typeface="Times New Roman" pitchFamily="18" charset="0"/>
              </a:rPr>
              <a:t>6) присвоенные заявкам на участие в конкурсе значения по каждому из предусмотренных критериев оценки заявок на участие в конкурсе;</a:t>
            </a:r>
          </a:p>
          <a:p>
            <a:pPr>
              <a:buFont typeface="Wingdings 3" pitchFamily="18" charset="2"/>
              <a:buNone/>
            </a:pPr>
            <a:r>
              <a:rPr lang="ru-RU" altLang="ru-RU" sz="1800" smtClean="0">
                <a:latin typeface="Times New Roman" pitchFamily="18" charset="0"/>
                <a:cs typeface="Times New Roman" pitchFamily="18" charset="0"/>
              </a:rPr>
              <a:t>7) принятое на основании результатов оценки заявок на участие в конкурсе решение о присвоении таким заявкам порядковых номеров;</a:t>
            </a:r>
          </a:p>
          <a:p>
            <a:endParaRPr lang="ru-RU" altLang="ru-RU" sz="1800" smtClean="0">
              <a:latin typeface="Times New Roman" pitchFamily="18" charset="0"/>
              <a:cs typeface="Times New Roman" pitchFamily="18" charset="0"/>
            </a:endParaRPr>
          </a:p>
        </p:txBody>
      </p:sp>
      <p:sp>
        <p:nvSpPr>
          <p:cNvPr id="3" name="Заголовок 2"/>
          <p:cNvSpPr>
            <a:spLocks noGrp="1"/>
          </p:cNvSpPr>
          <p:nvPr>
            <p:ph type="title"/>
          </p:nvPr>
        </p:nvSpPr>
        <p:spPr>
          <a:xfrm>
            <a:off x="467544" y="260648"/>
            <a:ext cx="8229600" cy="1143000"/>
          </a:xfrm>
        </p:spPr>
        <p:txBody>
          <a:bodyPr>
            <a:normAutofit fontScale="90000"/>
          </a:bodyPr>
          <a:lstStyle/>
          <a:p>
            <a:pPr>
              <a:defRPr/>
            </a:pPr>
            <a:r>
              <a:rPr lang="ru-RU" dirty="0" smtClean="0">
                <a:latin typeface="Times New Roman" pitchFamily="18" charset="0"/>
                <a:cs typeface="Times New Roman" pitchFamily="18" charset="0"/>
              </a:rPr>
              <a:t>Протокол рассмотрения и оценки  заявок (ч.10 ст.53)</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765775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Содержимое 1"/>
          <p:cNvSpPr>
            <a:spLocks noGrp="1"/>
          </p:cNvSpPr>
          <p:nvPr>
            <p:ph idx="1"/>
          </p:nvPr>
        </p:nvSpPr>
        <p:spPr/>
        <p:txBody>
          <a:bodyPr/>
          <a:lstStyle/>
          <a:p>
            <a:pPr>
              <a:buFont typeface="Wingdings 3" pitchFamily="18" charset="2"/>
              <a:buNone/>
            </a:pPr>
            <a:r>
              <a:rPr lang="ru-RU" altLang="ru-RU" smtClean="0"/>
              <a:t> </a:t>
            </a:r>
            <a:r>
              <a:rPr lang="ru-RU" altLang="ru-RU" sz="2000" smtClean="0">
                <a:solidFill>
                  <a:srgbClr val="C00000"/>
                </a:solidFill>
                <a:latin typeface="Times New Roman" pitchFamily="18" charset="0"/>
                <a:cs typeface="Times New Roman" pitchFamily="18" charset="0"/>
              </a:rPr>
              <a:t>Результаты рассмотрения единственной заявки на участие в конкурсе на предмет ее соответствия требованиям конкурсной документации фиксируются в протоколе рассмотрения единственной заявки на участие в конкурсе, в котором должна содержаться следующая информация:</a:t>
            </a:r>
          </a:p>
          <a:p>
            <a:pPr>
              <a:buFont typeface="Wingdings 3" pitchFamily="18" charset="2"/>
              <a:buNone/>
            </a:pPr>
            <a:r>
              <a:rPr lang="ru-RU" altLang="ru-RU" sz="2000" smtClean="0">
                <a:latin typeface="Times New Roman" pitchFamily="18" charset="0"/>
                <a:cs typeface="Times New Roman" pitchFamily="18" charset="0"/>
              </a:rPr>
              <a:t>1) место, дата, время проведения рассмотрения такой заявки;</a:t>
            </a:r>
          </a:p>
          <a:p>
            <a:pPr>
              <a:buFont typeface="Wingdings 3" pitchFamily="18" charset="2"/>
              <a:buNone/>
            </a:pPr>
            <a:r>
              <a:rPr lang="ru-RU" altLang="ru-RU" sz="2000" smtClean="0">
                <a:latin typeface="Times New Roman" pitchFamily="18" charset="0"/>
                <a:cs typeface="Times New Roman" pitchFamily="18" charset="0"/>
              </a:rPr>
              <a:t>2) наименование (для юридического лица), фамилия, имя, отчество (при наличии) (для физического лица), почтовый адрес участника конкурса, подавшего единственную заявку на участие в конкурсе;</a:t>
            </a:r>
          </a:p>
          <a:p>
            <a:pPr>
              <a:buFont typeface="Wingdings 3" pitchFamily="18" charset="2"/>
              <a:buNone/>
            </a:pPr>
            <a:r>
              <a:rPr lang="ru-RU" altLang="ru-RU" sz="2000" smtClean="0">
                <a:latin typeface="Times New Roman" pitchFamily="18" charset="0"/>
                <a:cs typeface="Times New Roman" pitchFamily="18" charset="0"/>
              </a:rPr>
              <a:t>3) решение каждого члена комиссии о соответствии такой заявки требованиям настоящего Федерального закона и конкурсной документации;</a:t>
            </a:r>
          </a:p>
          <a:p>
            <a:pPr>
              <a:buFont typeface="Wingdings 3" pitchFamily="18" charset="2"/>
              <a:buNone/>
            </a:pPr>
            <a:r>
              <a:rPr lang="ru-RU" altLang="ru-RU" sz="2000" smtClean="0">
                <a:latin typeface="Times New Roman" pitchFamily="18" charset="0"/>
                <a:cs typeface="Times New Roman" pitchFamily="18" charset="0"/>
              </a:rPr>
              <a:t>4) решение о возможности заключения контракта с участником конкурса, подавшим единственную заявку на участие в конкурсе.</a:t>
            </a:r>
          </a:p>
          <a:p>
            <a:pPr>
              <a:buFont typeface="Wingdings 3" pitchFamily="18" charset="2"/>
              <a:buNone/>
            </a:pPr>
            <a:endParaRPr lang="ru-RU" altLang="ru-RU" smtClean="0"/>
          </a:p>
        </p:txBody>
      </p:sp>
      <p:sp>
        <p:nvSpPr>
          <p:cNvPr id="3" name="Заголовок 2"/>
          <p:cNvSpPr>
            <a:spLocks noGrp="1"/>
          </p:cNvSpPr>
          <p:nvPr>
            <p:ph type="title"/>
          </p:nvPr>
        </p:nvSpPr>
        <p:spPr/>
        <p:txBody>
          <a:bodyPr>
            <a:normAutofit fontScale="90000"/>
          </a:bodyPr>
          <a:lstStyle/>
          <a:p>
            <a:pPr>
              <a:defRPr/>
            </a:pPr>
            <a:r>
              <a:rPr lang="ru-RU" dirty="0" smtClean="0">
                <a:latin typeface="Times New Roman" pitchFamily="18" charset="0"/>
                <a:cs typeface="Times New Roman" pitchFamily="18" charset="0"/>
              </a:rPr>
              <a:t>Протокол рассмотрения и оценки  заявок (ч.11 ст.53)</a:t>
            </a:r>
            <a:endParaRPr lang="ru-RU" dirty="0"/>
          </a:p>
        </p:txBody>
      </p:sp>
    </p:spTree>
    <p:extLst>
      <p:ext uri="{BB962C8B-B14F-4D97-AF65-F5344CB8AC3E}">
        <p14:creationId xmlns:p14="http://schemas.microsoft.com/office/powerpoint/2010/main" val="1031223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Содержимое 1"/>
          <p:cNvSpPr>
            <a:spLocks noGrp="1"/>
          </p:cNvSpPr>
          <p:nvPr>
            <p:ph idx="1"/>
          </p:nvPr>
        </p:nvSpPr>
        <p:spPr/>
        <p:txBody>
          <a:bodyPr/>
          <a:lstStyle/>
          <a:p>
            <a:r>
              <a:rPr lang="ru-RU" altLang="ru-RU" smtClean="0">
                <a:latin typeface="Times New Roman" pitchFamily="18" charset="0"/>
                <a:cs typeface="Times New Roman" pitchFamily="18" charset="0"/>
              </a:rPr>
              <a:t>Протокол рассмотрения и оценки заявок на участие в конкурсе, протокол рассмотрения единственной заявки на участие в конкурсе с указанными приложениями размещаются заказчиком в единой информационной системе </a:t>
            </a:r>
            <a:r>
              <a:rPr lang="ru-RU" altLang="ru-RU" smtClean="0">
                <a:solidFill>
                  <a:srgbClr val="C00000"/>
                </a:solidFill>
                <a:latin typeface="Times New Roman" pitchFamily="18" charset="0"/>
                <a:cs typeface="Times New Roman" pitchFamily="18" charset="0"/>
              </a:rPr>
              <a:t>не позднее рабочего дня, следующего за датой подписания указанных протоколов.</a:t>
            </a:r>
          </a:p>
          <a:p>
            <a:endParaRPr lang="ru-RU" altLang="ru-RU" smtClean="0"/>
          </a:p>
        </p:txBody>
      </p:sp>
      <p:sp>
        <p:nvSpPr>
          <p:cNvPr id="3" name="Заголовок 2"/>
          <p:cNvSpPr>
            <a:spLocks noGrp="1"/>
          </p:cNvSpPr>
          <p:nvPr>
            <p:ph type="title"/>
          </p:nvPr>
        </p:nvSpPr>
        <p:spPr/>
        <p:txBody>
          <a:bodyPr>
            <a:normAutofit fontScale="90000"/>
          </a:bodyPr>
          <a:lstStyle/>
          <a:p>
            <a:pPr>
              <a:defRPr/>
            </a:pPr>
            <a:r>
              <a:rPr lang="ru-RU" dirty="0" smtClean="0">
                <a:latin typeface="Times New Roman" pitchFamily="18" charset="0"/>
                <a:cs typeface="Times New Roman" pitchFamily="18" charset="0"/>
              </a:rPr>
              <a:t>Протокол рассмотрения и оценки  заявок (ч.12 ст.53)</a:t>
            </a:r>
            <a:endParaRPr lang="ru-RU" dirty="0"/>
          </a:p>
        </p:txBody>
      </p:sp>
    </p:spTree>
    <p:extLst>
      <p:ext uri="{BB962C8B-B14F-4D97-AF65-F5344CB8AC3E}">
        <p14:creationId xmlns:p14="http://schemas.microsoft.com/office/powerpoint/2010/main" val="67450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1"/>
          <p:cNvSpPr>
            <a:spLocks noGrp="1"/>
          </p:cNvSpPr>
          <p:nvPr>
            <p:ph idx="1"/>
          </p:nvPr>
        </p:nvSpPr>
        <p:spPr/>
        <p:txBody>
          <a:bodyPr/>
          <a:lstStyle/>
          <a:p>
            <a:r>
              <a:rPr lang="ru-RU" altLang="ru-RU" sz="2400" smtClean="0">
                <a:latin typeface="Times New Roman" pitchFamily="18" charset="0"/>
                <a:cs typeface="Times New Roman" pitchFamily="18" charset="0"/>
              </a:rPr>
              <a:t>Контракт заключается </a:t>
            </a:r>
            <a:r>
              <a:rPr lang="ru-RU" altLang="ru-RU" sz="2400" smtClean="0">
                <a:solidFill>
                  <a:srgbClr val="C00000"/>
                </a:solidFill>
                <a:latin typeface="Times New Roman" pitchFamily="18" charset="0"/>
                <a:cs typeface="Times New Roman" pitchFamily="18" charset="0"/>
              </a:rPr>
              <a:t>не ранее чем через десять дней и не позднее чем через двадцать дней</a:t>
            </a:r>
            <a:r>
              <a:rPr lang="ru-RU" altLang="ru-RU" sz="2400" smtClean="0">
                <a:latin typeface="Times New Roman" pitchFamily="18" charset="0"/>
                <a:cs typeface="Times New Roman" pitchFamily="18" charset="0"/>
              </a:rPr>
              <a:t> с даты размещения в ЕИС протокола рассмотрения и оценки заявок на участие в конкурсе или при проведении закрытого конкурса с даты подписания такого протокола.</a:t>
            </a:r>
          </a:p>
          <a:p>
            <a:r>
              <a:rPr lang="ru-RU" altLang="ru-RU" sz="2400" smtClean="0">
                <a:solidFill>
                  <a:srgbClr val="C00000"/>
                </a:solidFill>
                <a:latin typeface="Times New Roman" pitchFamily="18" charset="0"/>
                <a:cs typeface="Times New Roman" pitchFamily="18" charset="0"/>
              </a:rPr>
              <a:t>В течение десяти дней с даты получения от заказчика проекта контракта</a:t>
            </a:r>
            <a:r>
              <a:rPr lang="ru-RU" altLang="ru-RU" sz="2400" smtClean="0">
                <a:latin typeface="Times New Roman" pitchFamily="18" charset="0"/>
                <a:cs typeface="Times New Roman" pitchFamily="18" charset="0"/>
              </a:rPr>
              <a:t> (без подписи заказчика) победитель конкурса обязан подписать контракт и представить все экземпляры контракта заказчику. При этом победитель конкурса одновременно с контрактом обязан представить заказчику документы, подтверждающие предоставление обеспечения исполнения контракта.</a:t>
            </a:r>
          </a:p>
          <a:p>
            <a:r>
              <a:rPr lang="ru-RU" altLang="ru-RU" sz="2400" smtClean="0">
                <a:latin typeface="Times New Roman" pitchFamily="18" charset="0"/>
                <a:cs typeface="Times New Roman" pitchFamily="18" charset="0"/>
              </a:rPr>
              <a:t> </a:t>
            </a:r>
          </a:p>
        </p:txBody>
      </p:sp>
      <p:sp>
        <p:nvSpPr>
          <p:cNvPr id="3" name="Заголовок 2"/>
          <p:cNvSpPr>
            <a:spLocks noGrp="1"/>
          </p:cNvSpPr>
          <p:nvPr>
            <p:ph type="title"/>
          </p:nvPr>
        </p:nvSpPr>
        <p:spPr/>
        <p:txBody>
          <a:bodyPr>
            <a:normAutofit fontScale="90000"/>
          </a:bodyPr>
          <a:lstStyle/>
          <a:p>
            <a:pPr>
              <a:defRPr/>
            </a:pPr>
            <a:r>
              <a:rPr lang="ru-RU" dirty="0" smtClean="0">
                <a:latin typeface="Times New Roman" pitchFamily="18" charset="0"/>
                <a:cs typeface="Times New Roman" pitchFamily="18" charset="0"/>
              </a:rPr>
              <a:t>Заключение контракта по результатам конкурса (ст. 54)</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2188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1"/>
          <p:cNvSpPr>
            <a:spLocks noGrp="1"/>
          </p:cNvSpPr>
          <p:nvPr>
            <p:ph idx="1"/>
          </p:nvPr>
        </p:nvSpPr>
        <p:spPr/>
        <p:txBody>
          <a:bodyPr/>
          <a:lstStyle/>
          <a:p>
            <a:pPr eaLnBrk="1" hangingPunct="1"/>
            <a:endParaRPr kumimoji="0" lang="ru-RU" smtClean="0">
              <a:cs typeface="Arial" panose="020B0604020202020204" pitchFamily="34" charset="0"/>
            </a:endParaRPr>
          </a:p>
          <a:p>
            <a:pPr eaLnBrk="1" hangingPunct="1"/>
            <a:endParaRPr kumimoji="0" lang="ru-RU" sz="3200" smtClean="0">
              <a:latin typeface="Times New Roman" panose="02020603050405020304" pitchFamily="18" charset="0"/>
              <a:cs typeface="Times New Roman" panose="02020603050405020304" pitchFamily="18" charset="0"/>
            </a:endParaRPr>
          </a:p>
          <a:p>
            <a:pPr eaLnBrk="1" hangingPunct="1"/>
            <a:endParaRPr kumimoji="0" lang="ru-RU" smtClean="0">
              <a:cs typeface="Arial" panose="020B0604020202020204" pitchFamily="34" charset="0"/>
            </a:endParaRPr>
          </a:p>
        </p:txBody>
      </p:sp>
      <p:sp>
        <p:nvSpPr>
          <p:cNvPr id="3" name="Заголовок 2"/>
          <p:cNvSpPr>
            <a:spLocks noGrp="1"/>
          </p:cNvSpPr>
          <p:nvPr>
            <p:ph type="title"/>
          </p:nvPr>
        </p:nvSpPr>
        <p:spPr>
          <a:xfrm>
            <a:off x="395536" y="332656"/>
            <a:ext cx="8229600" cy="1224136"/>
          </a:xfrm>
        </p:spPr>
        <p:txBody>
          <a:bodyPr>
            <a:normAutofit fontScale="90000"/>
            <a:scene3d>
              <a:camera prst="orthographicFront"/>
              <a:lightRig rig="soft" dir="t"/>
            </a:scene3d>
          </a:bodyPr>
          <a:lstStyle/>
          <a:p>
            <a:pPr eaLnBrk="1" fontAlgn="auto" hangingPunct="1">
              <a:spcAft>
                <a:spcPts val="0"/>
              </a:spcAft>
              <a:defRPr/>
            </a:pPr>
            <a:r>
              <a:rPr lang="ru-RU" sz="2200" dirty="0" smtClean="0">
                <a:latin typeface="Times New Roman" pitchFamily="18" charset="0"/>
                <a:ea typeface="+mj-ea"/>
                <a:cs typeface="Times New Roman" pitchFamily="18" charset="0"/>
              </a:rPr>
              <a:t> </a:t>
            </a:r>
            <a:r>
              <a:rPr lang="ru-RU" sz="2700" dirty="0" smtClean="0">
                <a:latin typeface="Times New Roman" pitchFamily="18" charset="0"/>
                <a:ea typeface="+mj-ea"/>
                <a:cs typeface="Times New Roman" pitchFamily="18" charset="0"/>
              </a:rPr>
              <a:t>Особенности закупок, осуществляемых бюджетным, автономным учреждениями, государственным, муниципальным унитарными предприятиями и иными юридическими лицами (ст.15)</a:t>
            </a:r>
            <a:br>
              <a:rPr lang="ru-RU" sz="2700" dirty="0" smtClean="0">
                <a:latin typeface="Times New Roman" pitchFamily="18" charset="0"/>
                <a:ea typeface="+mj-ea"/>
                <a:cs typeface="Times New Roman" pitchFamily="18" charset="0"/>
              </a:rPr>
            </a:br>
            <a:endParaRPr lang="ru-RU" sz="2700" dirty="0">
              <a:latin typeface="Times New Roman" pitchFamily="18" charset="0"/>
              <a:ea typeface="+mj-ea"/>
              <a:cs typeface="Times New Roman" pitchFamily="18" charset="0"/>
            </a:endParaRPr>
          </a:p>
        </p:txBody>
      </p:sp>
      <p:sp>
        <p:nvSpPr>
          <p:cNvPr id="30723" name="Прямоугольник 3"/>
          <p:cNvSpPr>
            <a:spLocks noChangeArrowheads="1"/>
          </p:cNvSpPr>
          <p:nvPr/>
        </p:nvSpPr>
        <p:spPr bwMode="auto">
          <a:xfrm>
            <a:off x="468313" y="1773238"/>
            <a:ext cx="8351837"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cs typeface="Arial" panose="020B0604020202020204" pitchFamily="34" charset="0"/>
              </a:defRPr>
            </a:lvl1pPr>
            <a:lvl2pPr marL="742950" indent="-285750">
              <a:defRPr kumimoji="1" sz="2400">
                <a:solidFill>
                  <a:schemeClr val="tx1"/>
                </a:solidFill>
                <a:latin typeface="Arial" panose="020B0604020202020204" pitchFamily="34" charset="0"/>
                <a:cs typeface="Arial" panose="020B0604020202020204" pitchFamily="34" charset="0"/>
              </a:defRPr>
            </a:lvl2pPr>
            <a:lvl3pPr marL="1143000" indent="-228600">
              <a:defRPr kumimoji="1" sz="2400">
                <a:solidFill>
                  <a:schemeClr val="tx1"/>
                </a:solidFill>
                <a:latin typeface="Arial" panose="020B0604020202020204" pitchFamily="34" charset="0"/>
                <a:cs typeface="Arial" panose="020B0604020202020204" pitchFamily="34" charset="0"/>
              </a:defRPr>
            </a:lvl3pPr>
            <a:lvl4pPr marL="1600200" indent="-228600">
              <a:defRPr kumimoji="1" sz="2400">
                <a:solidFill>
                  <a:schemeClr val="tx1"/>
                </a:solidFill>
                <a:latin typeface="Arial" panose="020B0604020202020204" pitchFamily="34" charset="0"/>
                <a:cs typeface="Arial" panose="020B0604020202020204" pitchFamily="34" charset="0"/>
              </a:defRPr>
            </a:lvl4pPr>
            <a:lvl5pPr marL="2057400" indent="-228600">
              <a:defRPr kumimoji="1" sz="2400">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kumimoji="1" sz="2400">
                <a:solidFill>
                  <a:schemeClr val="tx1"/>
                </a:solidFill>
                <a:latin typeface="Arial" panose="020B0604020202020204" pitchFamily="34" charset="0"/>
                <a:cs typeface="Arial" panose="020B0604020202020204" pitchFamily="34" charset="0"/>
              </a:defRPr>
            </a:lvl9pPr>
          </a:lstStyle>
          <a:p>
            <a:endParaRPr kumimoji="0" lang="ru-RU" sz="1800">
              <a:latin typeface="Lucida Sans Unicode" panose="020B0602030504020204" pitchFamily="34" charset="0"/>
            </a:endParaRPr>
          </a:p>
          <a:p>
            <a:r>
              <a:rPr kumimoji="0" lang="ru-RU">
                <a:latin typeface="Times New Roman" panose="02020603050405020304" pitchFamily="18" charset="0"/>
                <a:cs typeface="Times New Roman" panose="02020603050405020304" pitchFamily="18" charset="0"/>
              </a:rPr>
              <a:t>Закупки бюджетных учреждений:   </a:t>
            </a:r>
          </a:p>
          <a:p>
            <a:pPr>
              <a:buFont typeface="Arial" panose="020B0604020202020204" pitchFamily="34" charset="0"/>
              <a:buChar char="•"/>
            </a:pPr>
            <a:r>
              <a:rPr kumimoji="0" lang="ru-RU">
                <a:latin typeface="Times New Roman" panose="02020603050405020304" pitchFamily="18" charset="0"/>
                <a:cs typeface="Times New Roman" panose="02020603050405020304" pitchFamily="18" charset="0"/>
              </a:rPr>
              <a:t> за счет субсидий </a:t>
            </a:r>
            <a:r>
              <a:rPr kumimoji="0" lang="ru-RU">
                <a:solidFill>
                  <a:srgbClr val="C00000"/>
                </a:solidFill>
                <a:latin typeface="Times New Roman" panose="02020603050405020304" pitchFamily="18" charset="0"/>
                <a:cs typeface="Times New Roman" panose="02020603050405020304" pitchFamily="18" charset="0"/>
              </a:rPr>
              <a:t>– Закон №44-ФЗ, </a:t>
            </a:r>
          </a:p>
          <a:p>
            <a:pPr>
              <a:buFont typeface="Arial" panose="020B0604020202020204" pitchFamily="34" charset="0"/>
              <a:buChar char="•"/>
            </a:pPr>
            <a:r>
              <a:rPr kumimoji="0" lang="ru-RU">
                <a:latin typeface="Times New Roman" panose="02020603050405020304" pitchFamily="18" charset="0"/>
                <a:cs typeface="Times New Roman" panose="02020603050405020304" pitchFamily="18" charset="0"/>
              </a:rPr>
              <a:t> за счет «заработанных» средств (кроме средств ОМС), грантов – </a:t>
            </a:r>
            <a:r>
              <a:rPr kumimoji="0" lang="ru-RU">
                <a:solidFill>
                  <a:srgbClr val="C00000"/>
                </a:solidFill>
                <a:latin typeface="Times New Roman" panose="02020603050405020304" pitchFamily="18" charset="0"/>
                <a:cs typeface="Times New Roman" panose="02020603050405020304" pitchFamily="18" charset="0"/>
              </a:rPr>
              <a:t>Закон № 223-ФЗ </a:t>
            </a:r>
            <a:r>
              <a:rPr kumimoji="0" lang="ru-RU">
                <a:latin typeface="Times New Roman" panose="02020603050405020304" pitchFamily="18" charset="0"/>
                <a:cs typeface="Times New Roman" panose="02020603050405020304" pitchFamily="18" charset="0"/>
              </a:rPr>
              <a:t>(в случае, если у  БУ есть соответствующее положение о закупке);</a:t>
            </a:r>
          </a:p>
          <a:p>
            <a:endParaRPr kumimoji="0" lang="ru-RU">
              <a:solidFill>
                <a:srgbClr val="C00000"/>
              </a:solidFill>
              <a:latin typeface="Times New Roman" panose="02020603050405020304" pitchFamily="18" charset="0"/>
              <a:cs typeface="Times New Roman" panose="02020603050405020304" pitchFamily="18" charset="0"/>
            </a:endParaRPr>
          </a:p>
          <a:p>
            <a:r>
              <a:rPr kumimoji="0" lang="ru-RU">
                <a:solidFill>
                  <a:srgbClr val="C00000"/>
                </a:solidFill>
                <a:latin typeface="Times New Roman" panose="02020603050405020304" pitchFamily="18" charset="0"/>
                <a:cs typeface="Times New Roman" panose="02020603050405020304" pitchFamily="18" charset="0"/>
              </a:rPr>
              <a:t>До 1 апреля 2014 г</a:t>
            </a:r>
            <a:r>
              <a:rPr kumimoji="0" lang="ru-RU">
                <a:latin typeface="Times New Roman" panose="02020603050405020304" pitchFamily="18" charset="0"/>
                <a:cs typeface="Times New Roman" panose="02020603050405020304" pitchFamily="18" charset="0"/>
              </a:rPr>
              <a:t>. бюджетные учреждения вправе принять правовой акт в отношении закупок (ст.112 ч.25)</a:t>
            </a:r>
          </a:p>
          <a:p>
            <a:r>
              <a:rPr kumimoji="0" lang="ru-RU">
                <a:latin typeface="Times New Roman" panose="02020603050405020304" pitchFamily="18" charset="0"/>
                <a:cs typeface="Times New Roman" panose="02020603050405020304" pitchFamily="18" charset="0"/>
              </a:rPr>
              <a:t>Принятое  бюджетным учреждением об осуществлении закупок решение, в порядке, установленном Законом №44-ФЗ не может быть изменено в текущем году (ст.15 ч.3).  </a:t>
            </a:r>
            <a:r>
              <a:rPr kumimoji="0" lang="ru-RU" sz="1800">
                <a:latin typeface="Lucida Sans Unicode" panose="020B0602030504020204" pitchFamily="34"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1"/>
          <p:cNvSpPr>
            <a:spLocks noGrp="1"/>
          </p:cNvSpPr>
          <p:nvPr>
            <p:ph idx="1"/>
          </p:nvPr>
        </p:nvSpPr>
        <p:spPr/>
        <p:txBody>
          <a:bodyPr/>
          <a:lstStyle/>
          <a:p>
            <a:pPr>
              <a:buFont typeface="Wingdings 3" pitchFamily="18" charset="2"/>
              <a:buNone/>
            </a:pPr>
            <a:r>
              <a:rPr lang="ru-RU" altLang="ru-RU" sz="1800" smtClean="0">
                <a:latin typeface="Times New Roman" pitchFamily="18" charset="0"/>
                <a:cs typeface="Times New Roman" pitchFamily="18" charset="0"/>
              </a:rPr>
              <a:t>Проект контракта подлежит направлению заказчиком этому участнику в срок, </a:t>
            </a:r>
            <a:r>
              <a:rPr lang="ru-RU" altLang="ru-RU" sz="1800" smtClean="0">
                <a:solidFill>
                  <a:srgbClr val="C00000"/>
                </a:solidFill>
                <a:latin typeface="Times New Roman" pitchFamily="18" charset="0"/>
                <a:cs typeface="Times New Roman" pitchFamily="18" charset="0"/>
              </a:rPr>
              <a:t>не превышающий десяти дней с даты признания победителя конкурса уклонившимся от заключения контракта.</a:t>
            </a:r>
            <a:r>
              <a:rPr lang="ru-RU" altLang="ru-RU" sz="1800" smtClean="0">
                <a:latin typeface="Times New Roman" pitchFamily="18" charset="0"/>
                <a:cs typeface="Times New Roman" pitchFamily="18" charset="0"/>
              </a:rPr>
              <a:t> </a:t>
            </a:r>
          </a:p>
          <a:p>
            <a:pPr>
              <a:buFont typeface="Wingdings 3" pitchFamily="18" charset="2"/>
              <a:buNone/>
            </a:pPr>
            <a:r>
              <a:rPr lang="ru-RU" altLang="ru-RU" sz="1800" smtClean="0">
                <a:latin typeface="Times New Roman" pitchFamily="18" charset="0"/>
                <a:cs typeface="Times New Roman" pitchFamily="18" charset="0"/>
              </a:rPr>
              <a:t>Данный участник  </a:t>
            </a:r>
            <a:r>
              <a:rPr lang="ru-RU" altLang="ru-RU" sz="1800" smtClean="0">
                <a:solidFill>
                  <a:srgbClr val="C00000"/>
                </a:solidFill>
                <a:latin typeface="Times New Roman" pitchFamily="18" charset="0"/>
                <a:cs typeface="Times New Roman" pitchFamily="18" charset="0"/>
              </a:rPr>
              <a:t>вправе</a:t>
            </a:r>
            <a:r>
              <a:rPr lang="ru-RU" altLang="ru-RU" sz="1800" smtClean="0">
                <a:latin typeface="Times New Roman" pitchFamily="18" charset="0"/>
                <a:cs typeface="Times New Roman" pitchFamily="18" charset="0"/>
              </a:rPr>
              <a:t> </a:t>
            </a:r>
            <a:r>
              <a:rPr lang="ru-RU" altLang="ru-RU" sz="1800" smtClean="0">
                <a:solidFill>
                  <a:srgbClr val="C00000"/>
                </a:solidFill>
                <a:latin typeface="Times New Roman" pitchFamily="18" charset="0"/>
                <a:cs typeface="Times New Roman" pitchFamily="18" charset="0"/>
              </a:rPr>
              <a:t>(!!!)</a:t>
            </a:r>
            <a:r>
              <a:rPr lang="ru-RU" altLang="ru-RU" sz="1800" smtClean="0">
                <a:latin typeface="Times New Roman" pitchFamily="18" charset="0"/>
                <a:cs typeface="Times New Roman" pitchFamily="18" charset="0"/>
              </a:rPr>
              <a:t>подписать контракт и передать его заказчику в порядке и в сроки, которые предусмотрены частью 3 настоящей статьи, или отказаться от заключения контракта.</a:t>
            </a:r>
          </a:p>
          <a:p>
            <a:pPr>
              <a:buFont typeface="Wingdings 3" pitchFamily="18" charset="2"/>
              <a:buNone/>
            </a:pPr>
            <a:r>
              <a:rPr lang="ru-RU" altLang="ru-RU" sz="1800" smtClean="0">
                <a:latin typeface="Times New Roman" pitchFamily="18" charset="0"/>
                <a:cs typeface="Times New Roman" pitchFamily="18" charset="0"/>
              </a:rPr>
              <a:t>В течение десяти дней с даты получения от победителя конкурса или участника конкурса, заявке на участие в конкурсе которого присвоен второй номер, подписанного контракта с приложением документов, подтверждающих предоставление обеспечения исполнения контракта, </a:t>
            </a:r>
            <a:r>
              <a:rPr lang="ru-RU" altLang="ru-RU" sz="1800" smtClean="0">
                <a:solidFill>
                  <a:srgbClr val="C00000"/>
                </a:solidFill>
                <a:latin typeface="Times New Roman" pitchFamily="18" charset="0"/>
                <a:cs typeface="Times New Roman" pitchFamily="18" charset="0"/>
              </a:rPr>
              <a:t>заказчик обязан подписать контракт </a:t>
            </a:r>
            <a:r>
              <a:rPr lang="ru-RU" altLang="ru-RU" sz="1800" smtClean="0">
                <a:latin typeface="Times New Roman" pitchFamily="18" charset="0"/>
                <a:cs typeface="Times New Roman" pitchFamily="18" charset="0"/>
              </a:rPr>
              <a:t>и передать один экземпляр победителю. </a:t>
            </a:r>
          </a:p>
          <a:p>
            <a:pPr>
              <a:buFont typeface="Wingdings 3" pitchFamily="18" charset="2"/>
              <a:buNone/>
            </a:pPr>
            <a:r>
              <a:rPr lang="ru-RU" altLang="ru-RU" sz="1800" smtClean="0">
                <a:latin typeface="Times New Roman" pitchFamily="18" charset="0"/>
                <a:cs typeface="Times New Roman" pitchFamily="18" charset="0"/>
              </a:rPr>
              <a:t>В случае, если заказчик не совершил данные </a:t>
            </a:r>
            <a:r>
              <a:rPr lang="ru-RU" altLang="ru-RU" sz="1800" smtClean="0">
                <a:solidFill>
                  <a:srgbClr val="C00000"/>
                </a:solidFill>
                <a:latin typeface="Times New Roman" pitchFamily="18" charset="0"/>
                <a:cs typeface="Times New Roman" pitchFamily="18" charset="0"/>
              </a:rPr>
              <a:t>действия, он признается уклонившимся от заключения контракта</a:t>
            </a:r>
            <a:r>
              <a:rPr lang="ru-RU" altLang="ru-RU" sz="1800" smtClean="0">
                <a:latin typeface="Times New Roman" pitchFamily="18" charset="0"/>
                <a:cs typeface="Times New Roman" pitchFamily="18" charset="0"/>
              </a:rPr>
              <a:t>. При уклонении заказчика от заключения контракта с победителем конкурса или участником конкурса, заявке на участие в конкурсе которого присвоен второй номер, этот победитель или этот участник вправе обратиться в суд с иском о понуждении заказчика заключить контракт и о взыскании с заказчика убытков, причиненных уклонением заказчика от заключения контракта.</a:t>
            </a:r>
          </a:p>
          <a:p>
            <a:endParaRPr lang="ru-RU" altLang="ru-RU" sz="1800" smtClean="0"/>
          </a:p>
        </p:txBody>
      </p:sp>
      <p:sp>
        <p:nvSpPr>
          <p:cNvPr id="3" name="Заголовок 2"/>
          <p:cNvSpPr>
            <a:spLocks noGrp="1"/>
          </p:cNvSpPr>
          <p:nvPr>
            <p:ph type="title"/>
          </p:nvPr>
        </p:nvSpPr>
        <p:spPr/>
        <p:txBody>
          <a:bodyPr>
            <a:normAutofit fontScale="90000"/>
          </a:bodyPr>
          <a:lstStyle/>
          <a:p>
            <a:pPr>
              <a:defRPr/>
            </a:pPr>
            <a:r>
              <a:rPr lang="ru-RU" dirty="0" smtClean="0">
                <a:latin typeface="Times New Roman" pitchFamily="18" charset="0"/>
                <a:cs typeface="Times New Roman" pitchFamily="18" charset="0"/>
              </a:rPr>
              <a:t>Заключение контракта с участником №2 (ст. 54 ч. 5-7)</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115112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20000"/>
          </a:bodyPr>
          <a:lstStyle/>
          <a:p>
            <a:pPr>
              <a:buFont typeface="Wingdings 3" pitchFamily="18" charset="2"/>
              <a:buNone/>
              <a:defRPr/>
            </a:pPr>
            <a:r>
              <a:rPr lang="ru-RU" sz="2600" dirty="0" smtClean="0">
                <a:solidFill>
                  <a:srgbClr val="C00000"/>
                </a:solidFill>
                <a:latin typeface="Times New Roman" pitchFamily="18" charset="0"/>
                <a:cs typeface="Times New Roman" pitchFamily="18" charset="0"/>
              </a:rPr>
              <a:t>Заказчик заключает контракт с единственным поставщиком в случаях, если конкурс признан не состоявшимся по основаниям:</a:t>
            </a:r>
          </a:p>
          <a:p>
            <a:pPr>
              <a:defRPr/>
            </a:pPr>
            <a:r>
              <a:rPr lang="ru-RU" sz="2600" dirty="0" smtClean="0">
                <a:latin typeface="Times New Roman" pitchFamily="18" charset="0"/>
                <a:cs typeface="Times New Roman" pitchFamily="18" charset="0"/>
              </a:rPr>
              <a:t> по окончании срока подачи заявок на участие в конкурсе подана только одна заявка, при этом такая заявка признана соответствующей требованиям настоящего Федерального закона и конкурсной документации;</a:t>
            </a:r>
          </a:p>
          <a:p>
            <a:pPr>
              <a:defRPr/>
            </a:pPr>
            <a:r>
              <a:rPr lang="ru-RU" sz="2600" dirty="0" smtClean="0">
                <a:latin typeface="Times New Roman" pitchFamily="18" charset="0"/>
                <a:cs typeface="Times New Roman" pitchFamily="18" charset="0"/>
              </a:rPr>
              <a:t> по результатам рассмотрения заявок на участие в конкурсе только одна заявка признана соответствующей требованиям настоящего Федерального закона и конкурсной документации;</a:t>
            </a:r>
          </a:p>
          <a:p>
            <a:pPr>
              <a:defRPr/>
            </a:pPr>
            <a:r>
              <a:rPr lang="ru-RU" sz="2600" dirty="0" smtClean="0">
                <a:latin typeface="Times New Roman" pitchFamily="18" charset="0"/>
                <a:cs typeface="Times New Roman" pitchFamily="18" charset="0"/>
              </a:rPr>
              <a:t>по результатам предквалификационного отбора только один участник закупки признан соответствующим установленным единым требованиям, дополнительным требованиям и заявка такого участника признана соответствующей требованиям настоящего Федерального закона, конкурсной документации.</a:t>
            </a:r>
          </a:p>
          <a:p>
            <a:pPr>
              <a:defRPr/>
            </a:pPr>
            <a:endParaRPr lang="ru-RU" dirty="0"/>
          </a:p>
        </p:txBody>
      </p:sp>
      <p:sp>
        <p:nvSpPr>
          <p:cNvPr id="3" name="Заголовок 2"/>
          <p:cNvSpPr>
            <a:spLocks noGrp="1"/>
          </p:cNvSpPr>
          <p:nvPr>
            <p:ph type="title"/>
          </p:nvPr>
        </p:nvSpPr>
        <p:spPr/>
        <p:txBody>
          <a:bodyPr>
            <a:normAutofit fontScale="90000"/>
          </a:bodyPr>
          <a:lstStyle/>
          <a:p>
            <a:pPr>
              <a:defRPr/>
            </a:pPr>
            <a:r>
              <a:rPr lang="ru-RU" dirty="0" smtClean="0">
                <a:solidFill>
                  <a:srgbClr val="C00000"/>
                </a:solidFill>
                <a:latin typeface="Times New Roman" pitchFamily="18" charset="0"/>
                <a:cs typeface="Times New Roman" pitchFamily="18" charset="0"/>
              </a:rPr>
              <a:t>Последствия признания конкурса несостоявшимся (ч.1ст.55)</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986936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Содержимое 1"/>
          <p:cNvSpPr>
            <a:spLocks noGrp="1"/>
          </p:cNvSpPr>
          <p:nvPr>
            <p:ph idx="1"/>
          </p:nvPr>
        </p:nvSpPr>
        <p:spPr/>
        <p:txBody>
          <a:bodyPr/>
          <a:lstStyle/>
          <a:p>
            <a:pPr marL="623887" indent="-514350">
              <a:buFont typeface="Wingdings 3" pitchFamily="18" charset="2"/>
              <a:buAutoNum type="arabicPeriod"/>
              <a:defRPr/>
            </a:pPr>
            <a:r>
              <a:rPr lang="ru-RU" dirty="0" smtClean="0">
                <a:latin typeface="Times New Roman" pitchFamily="18" charset="0"/>
                <a:cs typeface="Times New Roman" pitchFamily="18" charset="0"/>
              </a:rPr>
              <a:t>По окончании срока подачи заявок на участие в конкурсе не подано ни одной такой заявки;</a:t>
            </a:r>
          </a:p>
          <a:p>
            <a:pPr marL="623887" indent="-514350">
              <a:buFont typeface="Wingdings 3" pitchFamily="18" charset="2"/>
              <a:buAutoNum type="arabicPeriod"/>
              <a:defRPr/>
            </a:pPr>
            <a:r>
              <a:rPr lang="ru-RU" dirty="0" smtClean="0">
                <a:latin typeface="Times New Roman" pitchFamily="18" charset="0"/>
                <a:cs typeface="Times New Roman" pitchFamily="18" charset="0"/>
              </a:rPr>
              <a:t>По результатам рассмотрения заявок на участие в конкурсе конкурсная комиссия отклонила все такие заявки; </a:t>
            </a:r>
          </a:p>
          <a:p>
            <a:pPr marL="623887" indent="-514350">
              <a:buFont typeface="Wingdings 3" pitchFamily="18" charset="2"/>
              <a:buAutoNum type="arabicPeriod"/>
              <a:defRPr/>
            </a:pPr>
            <a:r>
              <a:rPr lang="ru-RU" dirty="0" smtClean="0">
                <a:latin typeface="Times New Roman" pitchFamily="18" charset="0"/>
                <a:cs typeface="Times New Roman" pitchFamily="18" charset="0"/>
              </a:rPr>
              <a:t>По результатам предквалификационного отбора ни один участник закупки не признан соответствующим установленным единым требованиям и дополнительным требованиям.</a:t>
            </a:r>
          </a:p>
          <a:p>
            <a:pPr>
              <a:defRPr/>
            </a:pPr>
            <a:endParaRPr lang="ru-RU" dirty="0" smtClean="0"/>
          </a:p>
        </p:txBody>
      </p:sp>
      <p:sp>
        <p:nvSpPr>
          <p:cNvPr id="3" name="Заголовок 2"/>
          <p:cNvSpPr>
            <a:spLocks noGrp="1"/>
          </p:cNvSpPr>
          <p:nvPr>
            <p:ph type="title"/>
          </p:nvPr>
        </p:nvSpPr>
        <p:spPr/>
        <p:txBody>
          <a:bodyPr>
            <a:normAutofit fontScale="90000"/>
          </a:bodyPr>
          <a:lstStyle/>
          <a:p>
            <a:pPr>
              <a:defRPr/>
            </a:pPr>
            <a:r>
              <a:rPr lang="ru-RU" dirty="0" smtClean="0">
                <a:solidFill>
                  <a:srgbClr val="C00000"/>
                </a:solidFill>
                <a:latin typeface="Times New Roman" pitchFamily="18" charset="0"/>
                <a:cs typeface="Times New Roman" pitchFamily="18" charset="0"/>
              </a:rPr>
              <a:t>Случаи проведения повторного конкурса (ст.55 ч.2)</a:t>
            </a:r>
            <a:endParaRPr lang="ru-RU"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3694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10000"/>
          </a:bodyPr>
          <a:lstStyle/>
          <a:p>
            <a:pPr>
              <a:defRPr/>
            </a:pPr>
            <a:r>
              <a:rPr lang="ru-RU" dirty="0" smtClean="0">
                <a:latin typeface="Times New Roman" pitchFamily="18" charset="0"/>
                <a:cs typeface="Times New Roman" pitchFamily="18" charset="0"/>
              </a:rPr>
              <a:t>Заказчик размещает извещение о проведении повторного конкурса в ЕИС </a:t>
            </a:r>
            <a:r>
              <a:rPr lang="ru-RU" dirty="0" smtClean="0">
                <a:solidFill>
                  <a:srgbClr val="C00000"/>
                </a:solidFill>
                <a:latin typeface="Times New Roman" pitchFamily="18" charset="0"/>
                <a:cs typeface="Times New Roman" pitchFamily="18" charset="0"/>
              </a:rPr>
              <a:t>не менее чем за десять дней до даты вскрытия конвертов с заявками на участие в этом конкурсе.</a:t>
            </a:r>
          </a:p>
          <a:p>
            <a:pPr>
              <a:defRPr/>
            </a:pPr>
            <a:r>
              <a:rPr lang="ru-RU" dirty="0" smtClean="0">
                <a:latin typeface="Times New Roman" pitchFamily="18" charset="0"/>
                <a:cs typeface="Times New Roman" pitchFamily="18" charset="0"/>
              </a:rPr>
              <a:t>В случае, если повторный конкурс признан не состоявшимся по основаниям, предусмотренным пунктами 1 - 3 части 2 настоящей статьи, заказчик вносит изменения в план-график (при необходимости также в план закупок) и осуществляет данную закупку </a:t>
            </a:r>
            <a:r>
              <a:rPr lang="ru-RU" dirty="0" smtClean="0">
                <a:solidFill>
                  <a:srgbClr val="C00000"/>
                </a:solidFill>
                <a:latin typeface="Times New Roman" pitchFamily="18" charset="0"/>
                <a:cs typeface="Times New Roman" pitchFamily="18" charset="0"/>
              </a:rPr>
              <a:t>путем проведения запроса предложений</a:t>
            </a:r>
            <a:r>
              <a:rPr lang="ru-RU" dirty="0" smtClean="0">
                <a:latin typeface="Times New Roman" pitchFamily="18" charset="0"/>
                <a:cs typeface="Times New Roman" pitchFamily="18" charset="0"/>
              </a:rPr>
              <a:t> (при этом объект закупки не может быть изменен) или иным образом в соответствии с настоящим ФЗ.</a:t>
            </a:r>
          </a:p>
          <a:p>
            <a:pPr>
              <a:defRPr/>
            </a:pP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defRPr/>
            </a:pPr>
            <a:r>
              <a:rPr lang="ru-RU" dirty="0" smtClean="0">
                <a:latin typeface="Times New Roman" pitchFamily="18" charset="0"/>
                <a:cs typeface="Times New Roman" pitchFamily="18" charset="0"/>
              </a:rPr>
              <a:t>Проведение повторного конкурса (ст.55 ч.3)</a:t>
            </a:r>
            <a:endParaRPr lang="ru-RU" dirty="0"/>
          </a:p>
        </p:txBody>
      </p:sp>
    </p:spTree>
    <p:extLst>
      <p:ext uri="{BB962C8B-B14F-4D97-AF65-F5344CB8AC3E}">
        <p14:creationId xmlns:p14="http://schemas.microsoft.com/office/powerpoint/2010/main" val="810777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Содержимое 1"/>
          <p:cNvSpPr>
            <a:spLocks noGrp="1"/>
          </p:cNvSpPr>
          <p:nvPr>
            <p:ph idx="1"/>
          </p:nvPr>
        </p:nvSpPr>
        <p:spPr/>
        <p:txBody>
          <a:bodyPr/>
          <a:lstStyle/>
          <a:p>
            <a:pPr>
              <a:buFont typeface="Wingdings 3" pitchFamily="18" charset="2"/>
              <a:buNone/>
            </a:pPr>
            <a:r>
              <a:rPr lang="ru-RU" altLang="ru-RU" sz="2400" smtClean="0">
                <a:latin typeface="Times New Roman" pitchFamily="18" charset="0"/>
                <a:cs typeface="Times New Roman" pitchFamily="18" charset="0"/>
              </a:rPr>
              <a:t>Конкурс, при котором информация о закупке сообщается заказчиком неограниченному кругу лиц путем размещения в единой информационной системе извещения о проведении такого конкурса и конкурсной документации, к участникам закупки предъявляются единые требования и дополнительные требования и победитель такого конкурса определяется из числа участников закупки, прошедших предквалификационный отбор.</a:t>
            </a:r>
          </a:p>
        </p:txBody>
      </p:sp>
      <p:sp>
        <p:nvSpPr>
          <p:cNvPr id="3" name="Заголовок 2"/>
          <p:cNvSpPr>
            <a:spLocks noGrp="1"/>
          </p:cNvSpPr>
          <p:nvPr>
            <p:ph type="title"/>
          </p:nvPr>
        </p:nvSpPr>
        <p:spPr>
          <a:xfrm>
            <a:off x="467544" y="332656"/>
            <a:ext cx="8229600" cy="1143000"/>
          </a:xfrm>
        </p:spPr>
        <p:txBody>
          <a:bodyPr>
            <a:normAutofit fontScale="90000"/>
          </a:bodyPr>
          <a:lstStyle/>
          <a:p>
            <a:pPr>
              <a:defRPr/>
            </a:pPr>
            <a:r>
              <a:rPr lang="ru-RU" dirty="0" smtClean="0">
                <a:solidFill>
                  <a:srgbClr val="C00000"/>
                </a:solidFill>
                <a:latin typeface="Times New Roman" pitchFamily="18" charset="0"/>
                <a:cs typeface="Times New Roman" pitchFamily="18" charset="0"/>
              </a:rPr>
              <a:t>Конкурс с ограниченным участием (ст.56)</a:t>
            </a:r>
            <a:endParaRPr lang="ru-RU"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8536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Содержимое 1"/>
          <p:cNvSpPr>
            <a:spLocks noGrp="1"/>
          </p:cNvSpPr>
          <p:nvPr>
            <p:ph idx="1"/>
          </p:nvPr>
        </p:nvSpPr>
        <p:spPr/>
        <p:txBody>
          <a:bodyPr/>
          <a:lstStyle/>
          <a:p>
            <a:pPr>
              <a:buFont typeface="Wingdings 3" pitchFamily="18" charset="2"/>
              <a:buNone/>
            </a:pPr>
            <a:r>
              <a:rPr lang="ru-RU" altLang="ru-RU" sz="2000" smtClean="0">
                <a:latin typeface="Times New Roman" pitchFamily="18" charset="0"/>
                <a:cs typeface="Times New Roman" pitchFamily="18" charset="0"/>
              </a:rPr>
              <a:t>1) если поставки ТРУ по причине их технической и (или) технологической сложности, инновационного, высокотехнологичного или специализированного характера способны осуществить только поставщики , имеющие необходимый уровень квалификации. </a:t>
            </a:r>
          </a:p>
          <a:p>
            <a:pPr>
              <a:buFont typeface="Wingdings 3" pitchFamily="18" charset="2"/>
              <a:buNone/>
            </a:pPr>
            <a:r>
              <a:rPr lang="ru-RU" altLang="ru-RU" sz="2000" smtClean="0">
                <a:latin typeface="Times New Roman" pitchFamily="18" charset="0"/>
                <a:cs typeface="Times New Roman" pitchFamily="18" charset="0"/>
              </a:rPr>
              <a:t>2) выполнения работ по сохранению объектов культурного наследия (памятников истории и культуры) народов РФ, реставрации музейных предметов и музейных коллекций, включенных в состав Музейного фонда РФ, документов Архивного фонда РФ, особо ценных и редких документов, входящих в состав библиотечных фондов, выполнения работ, оказания услуг, связанных с необходимостью допуска подрядчиков, исполнителей к учетным базам данных музеев, архивов, библиотек, к хранилищам (депозитариям) музея, к системам обеспечения безопасности музейных п</a:t>
            </a:r>
            <a:r>
              <a:rPr lang="ru-RU" altLang="ru-RU" sz="1800" smtClean="0">
                <a:latin typeface="Times New Roman" pitchFamily="18" charset="0"/>
                <a:cs typeface="Times New Roman" pitchFamily="18" charset="0"/>
              </a:rPr>
              <a:t>редметов и музейных коллекций, архивных документов, библиотечного фонда.</a:t>
            </a:r>
          </a:p>
          <a:p>
            <a:r>
              <a:rPr lang="ru-RU" altLang="ru-RU" sz="1800" smtClean="0">
                <a:latin typeface="Times New Roman" pitchFamily="18" charset="0"/>
                <a:cs typeface="Times New Roman" pitchFamily="18" charset="0"/>
              </a:rPr>
              <a:t>Перечень случаев устанавливается Правительством РФ.</a:t>
            </a:r>
          </a:p>
          <a:p>
            <a:endParaRPr lang="ru-RU" altLang="ru-RU" sz="1800" smtClean="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defRPr/>
            </a:pPr>
            <a:r>
              <a:rPr lang="ru-RU" dirty="0" smtClean="0">
                <a:solidFill>
                  <a:srgbClr val="C00000"/>
                </a:solidFill>
                <a:latin typeface="Times New Roman" pitchFamily="18" charset="0"/>
                <a:cs typeface="Times New Roman" pitchFamily="18" charset="0"/>
              </a:rPr>
              <a:t>Конкурс с ограниченным участием (ст.56)</a:t>
            </a:r>
            <a:endParaRPr lang="ru-RU" dirty="0"/>
          </a:p>
        </p:txBody>
      </p:sp>
    </p:spTree>
    <p:extLst>
      <p:ext uri="{BB962C8B-B14F-4D97-AF65-F5344CB8AC3E}">
        <p14:creationId xmlns:p14="http://schemas.microsoft.com/office/powerpoint/2010/main" val="1623344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Содержимое 1"/>
          <p:cNvSpPr>
            <a:spLocks noGrp="1"/>
          </p:cNvSpPr>
          <p:nvPr>
            <p:ph idx="1"/>
          </p:nvPr>
        </p:nvSpPr>
        <p:spPr/>
        <p:txBody>
          <a:bodyPr/>
          <a:lstStyle/>
          <a:p>
            <a:pPr>
              <a:buFont typeface="Wingdings 3" pitchFamily="18" charset="2"/>
              <a:buNone/>
            </a:pPr>
            <a:r>
              <a:rPr lang="ru-RU" altLang="ru-RU" sz="3200" smtClean="0">
                <a:solidFill>
                  <a:srgbClr val="C00000"/>
                </a:solidFill>
                <a:latin typeface="Times New Roman" pitchFamily="18" charset="0"/>
                <a:cs typeface="Times New Roman" pitchFamily="18" charset="0"/>
              </a:rPr>
              <a:t>Постановление от 28 ноября 2013 г. № 1089 </a:t>
            </a:r>
          </a:p>
          <a:p>
            <a:pPr>
              <a:buFont typeface="Wingdings 3" pitchFamily="18" charset="2"/>
              <a:buNone/>
            </a:pPr>
            <a:r>
              <a:rPr lang="ru-RU" altLang="ru-RU" sz="2800" smtClean="0">
                <a:latin typeface="Times New Roman" pitchFamily="18" charset="0"/>
                <a:cs typeface="Times New Roman" pitchFamily="18" charset="0"/>
              </a:rPr>
              <a:t>Об условиях проведения процедуры конкурса  </a:t>
            </a:r>
          </a:p>
          <a:p>
            <a:pPr>
              <a:buFont typeface="Wingdings 3" pitchFamily="18" charset="2"/>
              <a:buNone/>
            </a:pPr>
            <a:r>
              <a:rPr lang="ru-RU" altLang="ru-RU" sz="2800" smtClean="0">
                <a:latin typeface="Times New Roman" pitchFamily="18" charset="0"/>
                <a:cs typeface="Times New Roman" pitchFamily="18" charset="0"/>
              </a:rPr>
              <a:t>с ограниченным участием при закупке товаров, работ, услуг для обеспечения государственных и муниципальных нужд. </a:t>
            </a:r>
          </a:p>
        </p:txBody>
      </p:sp>
      <p:sp>
        <p:nvSpPr>
          <p:cNvPr id="3" name="Заголовок 2"/>
          <p:cNvSpPr>
            <a:spLocks noGrp="1"/>
          </p:cNvSpPr>
          <p:nvPr>
            <p:ph type="title"/>
          </p:nvPr>
        </p:nvSpPr>
        <p:spPr/>
        <p:txBody>
          <a:bodyPr>
            <a:normAutofit fontScale="90000"/>
          </a:bodyPr>
          <a:lstStyle/>
          <a:p>
            <a:pPr>
              <a:defRPr/>
            </a:pPr>
            <a:r>
              <a:rPr lang="ru-RU" dirty="0" smtClean="0">
                <a:solidFill>
                  <a:srgbClr val="C00000"/>
                </a:solidFill>
                <a:latin typeface="Times New Roman" pitchFamily="18" charset="0"/>
                <a:cs typeface="Times New Roman" pitchFamily="18" charset="0"/>
              </a:rPr>
              <a:t>Конкурс с ограниченным участием </a:t>
            </a:r>
            <a:endParaRPr lang="ru-RU" dirty="0"/>
          </a:p>
        </p:txBody>
      </p:sp>
    </p:spTree>
    <p:extLst>
      <p:ext uri="{BB962C8B-B14F-4D97-AF65-F5344CB8AC3E}">
        <p14:creationId xmlns:p14="http://schemas.microsoft.com/office/powerpoint/2010/main" val="1996074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Содержимое 1"/>
          <p:cNvSpPr>
            <a:spLocks noGrp="1"/>
          </p:cNvSpPr>
          <p:nvPr>
            <p:ph idx="1"/>
          </p:nvPr>
        </p:nvSpPr>
        <p:spPr/>
        <p:txBody>
          <a:bodyPr/>
          <a:lstStyle/>
          <a:p>
            <a:pPr>
              <a:buFont typeface="Wingdings 3" pitchFamily="18" charset="2"/>
              <a:buNone/>
            </a:pPr>
            <a:r>
              <a:rPr lang="ru-RU" altLang="ru-RU" sz="1800" smtClean="0">
                <a:latin typeface="Times New Roman" pitchFamily="18" charset="0"/>
                <a:cs typeface="Times New Roman" pitchFamily="18" charset="0"/>
              </a:rPr>
              <a:t>1.</a:t>
            </a:r>
            <a:r>
              <a:rPr lang="ru-RU" altLang="ru-RU" smtClean="0"/>
              <a:t> </a:t>
            </a:r>
            <a:r>
              <a:rPr lang="ru-RU" altLang="ru-RU" sz="1800" smtClean="0">
                <a:latin typeface="Times New Roman" pitchFamily="18" charset="0"/>
                <a:cs typeface="Times New Roman" pitchFamily="18" charset="0"/>
              </a:rPr>
              <a:t>Выполнение работ по проектированию, сооружению и выводу из эксплуатации объектов использования атомной энергии. </a:t>
            </a:r>
          </a:p>
          <a:p>
            <a:pPr>
              <a:buFont typeface="Wingdings 3" pitchFamily="18" charset="2"/>
              <a:buNone/>
            </a:pPr>
            <a:r>
              <a:rPr lang="ru-RU" altLang="ru-RU" sz="1800" smtClean="0">
                <a:latin typeface="Times New Roman" pitchFamily="18" charset="0"/>
                <a:cs typeface="Times New Roman" pitchFamily="18" charset="0"/>
              </a:rPr>
              <a:t>2. Выполнение работ по обращению с ядерными материалами, отработавшим ядерным топливом, радиоактивными веществами и радиоактивными отходами, в том числе при их использовании, переработке, транспортировании, хранении, захоронении и утилизации. </a:t>
            </a:r>
          </a:p>
          <a:p>
            <a:pPr>
              <a:buFont typeface="Wingdings 3" pitchFamily="18" charset="2"/>
              <a:buNone/>
            </a:pPr>
            <a:r>
              <a:rPr lang="ru-RU" altLang="ru-RU" sz="1800" smtClean="0">
                <a:latin typeface="Times New Roman" pitchFamily="18" charset="0"/>
                <a:cs typeface="Times New Roman" pitchFamily="18" charset="0"/>
              </a:rPr>
              <a:t>3. Выполнение работ по конструированию и изготовлению оборудования, применяемого на объектах использования атомной энергии. </a:t>
            </a:r>
          </a:p>
          <a:p>
            <a:pPr>
              <a:buFont typeface="Wingdings 3" pitchFamily="18" charset="2"/>
              <a:buNone/>
            </a:pPr>
            <a:r>
              <a:rPr lang="ru-RU" altLang="ru-RU" sz="1800" smtClean="0">
                <a:latin typeface="Times New Roman" pitchFamily="18" charset="0"/>
                <a:cs typeface="Times New Roman" pitchFamily="18" charset="0"/>
              </a:rPr>
              <a:t>4. Выполнение работ по ремонту вооружения и военной техники ядерного оружейного комплекса. </a:t>
            </a:r>
          </a:p>
          <a:p>
            <a:pPr>
              <a:buFont typeface="Wingdings 3" pitchFamily="18" charset="2"/>
              <a:buNone/>
            </a:pPr>
            <a:r>
              <a:rPr lang="ru-RU" altLang="ru-RU" sz="1800" smtClean="0">
                <a:latin typeface="Times New Roman" pitchFamily="18" charset="0"/>
                <a:cs typeface="Times New Roman" pitchFamily="18" charset="0"/>
              </a:rPr>
              <a:t>5. </a:t>
            </a:r>
            <a:r>
              <a:rPr lang="ru-RU" altLang="ru-RU" sz="1800" smtClean="0">
                <a:solidFill>
                  <a:srgbClr val="C00000"/>
                </a:solidFill>
                <a:latin typeface="Times New Roman" pitchFamily="18" charset="0"/>
                <a:cs typeface="Times New Roman" pitchFamily="18" charset="0"/>
              </a:rPr>
              <a:t>Оказание услуг общественного питания и (или) поставки пищевых продуктов, закупаемых для дошкольных образовательных учреждений, общеобразовательных учреждений, образовательных учреждений начального профессионального, среднего профессионального и высшего профессионального образования, специальных (коррекционных) образовательных учреждений для обучающихся, воспитанников с ограниченными возможностями здоровья и т.д.</a:t>
            </a:r>
          </a:p>
        </p:txBody>
      </p:sp>
      <p:sp>
        <p:nvSpPr>
          <p:cNvPr id="3" name="Заголовок 2"/>
          <p:cNvSpPr>
            <a:spLocks noGrp="1"/>
          </p:cNvSpPr>
          <p:nvPr>
            <p:ph type="title"/>
          </p:nvPr>
        </p:nvSpPr>
        <p:spPr/>
        <p:txBody>
          <a:bodyPr/>
          <a:lstStyle/>
          <a:p>
            <a:pPr>
              <a:defRPr/>
            </a:pPr>
            <a:r>
              <a:rPr lang="ru-RU" dirty="0" smtClean="0">
                <a:latin typeface="Times New Roman" pitchFamily="18" charset="0"/>
                <a:cs typeface="Times New Roman" pitchFamily="18" charset="0"/>
              </a:rPr>
              <a:t>Перечень случаев (ПП №1089)</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665348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Содержимое 1"/>
          <p:cNvSpPr>
            <a:spLocks noGrp="1"/>
          </p:cNvSpPr>
          <p:nvPr>
            <p:ph idx="1"/>
          </p:nvPr>
        </p:nvSpPr>
        <p:spPr/>
        <p:txBody>
          <a:bodyPr/>
          <a:lstStyle/>
          <a:p>
            <a:pPr>
              <a:buFont typeface="Wingdings 3" pitchFamily="18" charset="2"/>
              <a:buNone/>
            </a:pPr>
            <a:r>
              <a:rPr lang="ru-RU" altLang="ru-RU" sz="2400" smtClean="0">
                <a:latin typeface="Times New Roman" pitchFamily="18" charset="0"/>
                <a:cs typeface="Times New Roman" pitchFamily="18" charset="0"/>
              </a:rPr>
              <a:t>6. Выполнение работ по строительству, реконструкции, капитальному ремонту особо опасных, технически сложных объектов капитального строительства, а также искусственных дорожных сооружений, включенных в состав автомобильных дорог федерального, регионального или межмуниципального, местного значения, а также работ, включенных в эту группировку, в случае если НМЦК при осуществлении закупок для обеспечения государственных нужд превышает 150 млн. рублей, для обеспечения муниципальных нужд превышает 50 млн. рублей. </a:t>
            </a:r>
          </a:p>
        </p:txBody>
      </p:sp>
      <p:sp>
        <p:nvSpPr>
          <p:cNvPr id="3" name="Заголовок 2"/>
          <p:cNvSpPr>
            <a:spLocks noGrp="1"/>
          </p:cNvSpPr>
          <p:nvPr>
            <p:ph type="title"/>
          </p:nvPr>
        </p:nvSpPr>
        <p:spPr/>
        <p:txBody>
          <a:bodyPr/>
          <a:lstStyle/>
          <a:p>
            <a:pPr>
              <a:defRPr/>
            </a:pPr>
            <a:r>
              <a:rPr lang="ru-RU" dirty="0" smtClean="0">
                <a:latin typeface="Times New Roman" pitchFamily="18" charset="0"/>
                <a:cs typeface="Times New Roman" pitchFamily="18" charset="0"/>
              </a:rPr>
              <a:t>Перечень случаев (ПП №1089)</a:t>
            </a:r>
            <a:endParaRPr lang="ru-RU" dirty="0"/>
          </a:p>
        </p:txBody>
      </p:sp>
    </p:spTree>
    <p:extLst>
      <p:ext uri="{BB962C8B-B14F-4D97-AF65-F5344CB8AC3E}">
        <p14:creationId xmlns:p14="http://schemas.microsoft.com/office/powerpoint/2010/main" val="2617380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233700" y="719919"/>
          <a:ext cx="6676599" cy="5418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5952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Содержимое 1"/>
          <p:cNvSpPr>
            <a:spLocks noGrp="1"/>
          </p:cNvSpPr>
          <p:nvPr>
            <p:ph idx="1"/>
          </p:nvPr>
        </p:nvSpPr>
        <p:spPr/>
        <p:txBody>
          <a:bodyPr/>
          <a:lstStyle/>
          <a:p>
            <a:pPr eaLnBrk="1" hangingPunct="1">
              <a:buFont typeface="Wingdings 3" panose="05040102010807070707" pitchFamily="18" charset="2"/>
              <a:buNone/>
            </a:pPr>
            <a:r>
              <a:rPr kumimoji="0" lang="ru-RU" smtClean="0">
                <a:latin typeface="Times New Roman" panose="02020603050405020304" pitchFamily="18" charset="0"/>
                <a:cs typeface="Times New Roman" panose="02020603050405020304" pitchFamily="18" charset="0"/>
              </a:rPr>
              <a:t>Контрактная служба создается одним из способов:</a:t>
            </a:r>
          </a:p>
          <a:p>
            <a:pPr eaLnBrk="1" hangingPunct="1">
              <a:buFont typeface="Wingdings 3" panose="05040102010807070707" pitchFamily="18" charset="2"/>
              <a:buNone/>
            </a:pPr>
            <a:endParaRPr kumimoji="0" lang="ru-RU" smtClean="0">
              <a:latin typeface="Times New Roman" panose="02020603050405020304" pitchFamily="18" charset="0"/>
              <a:cs typeface="Times New Roman" panose="02020603050405020304" pitchFamily="18" charset="0"/>
            </a:endParaRPr>
          </a:p>
          <a:p>
            <a:pPr eaLnBrk="1" hangingPunct="1">
              <a:buFont typeface="Wingdings 3" panose="05040102010807070707" pitchFamily="18" charset="2"/>
              <a:buNone/>
            </a:pPr>
            <a:r>
              <a:rPr kumimoji="0" lang="ru-RU" smtClean="0">
                <a:latin typeface="Times New Roman" panose="02020603050405020304" pitchFamily="18" charset="0"/>
                <a:cs typeface="Times New Roman" panose="02020603050405020304" pitchFamily="18" charset="0"/>
              </a:rPr>
              <a:t>1) создание отдельного структурного подразделения;</a:t>
            </a:r>
          </a:p>
          <a:p>
            <a:pPr eaLnBrk="1" hangingPunct="1">
              <a:buFont typeface="Wingdings 3" panose="05040102010807070707" pitchFamily="18" charset="2"/>
              <a:buNone/>
            </a:pPr>
            <a:endParaRPr kumimoji="0" lang="ru-RU" smtClean="0">
              <a:latin typeface="Times New Roman" panose="02020603050405020304" pitchFamily="18" charset="0"/>
              <a:cs typeface="Times New Roman" panose="02020603050405020304" pitchFamily="18" charset="0"/>
            </a:endParaRPr>
          </a:p>
          <a:p>
            <a:pPr eaLnBrk="1" hangingPunct="1">
              <a:buFont typeface="Wingdings 3" panose="05040102010807070707" pitchFamily="18" charset="2"/>
              <a:buNone/>
            </a:pPr>
            <a:r>
              <a:rPr kumimoji="0" lang="ru-RU" smtClean="0">
                <a:latin typeface="Times New Roman" panose="02020603050405020304" pitchFamily="18" charset="0"/>
                <a:cs typeface="Times New Roman" panose="02020603050405020304" pitchFamily="18" charset="0"/>
              </a:rPr>
              <a:t>2) утверждение Заказчиком постоянного состава работников Заказчика без образования подразделения.</a:t>
            </a:r>
          </a:p>
          <a:p>
            <a:pPr eaLnBrk="1" hangingPunct="1"/>
            <a:endParaRPr kumimoji="0" lang="ru-RU" smtClean="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Autofit/>
            <a:scene3d>
              <a:camera prst="orthographicFront"/>
              <a:lightRig rig="soft" dir="t"/>
            </a:scene3d>
          </a:bodyPr>
          <a:lstStyle/>
          <a:p>
            <a:pPr eaLnBrk="1" fontAlgn="auto" hangingPunct="1">
              <a:spcAft>
                <a:spcPts val="0"/>
              </a:spcAft>
              <a:defRPr/>
            </a:pPr>
            <a:r>
              <a:rPr lang="ru-RU" sz="3600" dirty="0" smtClean="0">
                <a:latin typeface="Times New Roman" pitchFamily="18" charset="0"/>
                <a:ea typeface="+mj-ea"/>
                <a:cs typeface="Times New Roman" pitchFamily="18" charset="0"/>
              </a:rPr>
              <a:t>Контрактная служба </a:t>
            </a:r>
            <a:br>
              <a:rPr lang="ru-RU" sz="3600" dirty="0" smtClean="0">
                <a:latin typeface="Times New Roman" pitchFamily="18" charset="0"/>
                <a:ea typeface="+mj-ea"/>
                <a:cs typeface="Times New Roman" pitchFamily="18" charset="0"/>
              </a:rPr>
            </a:br>
            <a:r>
              <a:rPr lang="ru-RU" sz="3200" i="1" dirty="0" smtClean="0">
                <a:latin typeface="Times New Roman" pitchFamily="18" charset="0"/>
                <a:ea typeface="+mj-ea"/>
                <a:cs typeface="Times New Roman" pitchFamily="18" charset="0"/>
              </a:rPr>
              <a:t>(Приказ МЭРТ №631) </a:t>
            </a:r>
            <a:endParaRPr lang="ru-RU" sz="3200" i="1" dirty="0">
              <a:ea typeface="+mj-ea"/>
              <a:cs typeface="+mj-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Содержимое 1"/>
          <p:cNvSpPr>
            <a:spLocks noGrp="1"/>
          </p:cNvSpPr>
          <p:nvPr>
            <p:ph idx="1"/>
          </p:nvPr>
        </p:nvSpPr>
        <p:spPr/>
        <p:txBody>
          <a:bodyPr/>
          <a:lstStyle/>
          <a:p>
            <a:r>
              <a:rPr lang="ru-RU" altLang="ru-RU" sz="2400" smtClean="0">
                <a:latin typeface="Times New Roman" pitchFamily="18" charset="0"/>
                <a:cs typeface="Times New Roman" pitchFamily="18" charset="0"/>
              </a:rPr>
              <a:t>Если по окончании срока подачи заявок подана только одна заявка, которая соответствует всем требованиям;</a:t>
            </a:r>
          </a:p>
          <a:p>
            <a:r>
              <a:rPr lang="ru-RU" altLang="ru-RU" sz="2400" smtClean="0">
                <a:latin typeface="Times New Roman" pitchFamily="18" charset="0"/>
                <a:cs typeface="Times New Roman" pitchFamily="18" charset="0"/>
              </a:rPr>
              <a:t>Если по результатам рассмотрения заявок только одна заявка признана соответствующей требованиям  документации;</a:t>
            </a:r>
          </a:p>
          <a:p>
            <a:r>
              <a:rPr lang="ru-RU" altLang="ru-RU" sz="2400" smtClean="0">
                <a:latin typeface="Times New Roman" pitchFamily="18" charset="0"/>
                <a:cs typeface="Times New Roman" pitchFamily="18" charset="0"/>
              </a:rPr>
              <a:t>Если по результатам предквалификационного отбора ни один участник закупки не признан соответствующим требованиям, или только один участник признан соответствующим.</a:t>
            </a:r>
          </a:p>
        </p:txBody>
      </p:sp>
      <p:sp>
        <p:nvSpPr>
          <p:cNvPr id="3" name="Заголовок 2"/>
          <p:cNvSpPr>
            <a:spLocks noGrp="1"/>
          </p:cNvSpPr>
          <p:nvPr>
            <p:ph type="title"/>
          </p:nvPr>
        </p:nvSpPr>
        <p:spPr/>
        <p:txBody>
          <a:bodyPr>
            <a:normAutofit fontScale="90000"/>
          </a:bodyPr>
          <a:lstStyle/>
          <a:p>
            <a:pPr>
              <a:defRPr/>
            </a:pPr>
            <a:r>
              <a:rPr lang="ru-RU" dirty="0" smtClean="0">
                <a:solidFill>
                  <a:srgbClr val="C00000"/>
                </a:solidFill>
                <a:latin typeface="Times New Roman" pitchFamily="18" charset="0"/>
                <a:cs typeface="Times New Roman" pitchFamily="18" charset="0"/>
              </a:rPr>
              <a:t>Конкурс с ограниченным участием признан несостоявшимся:</a:t>
            </a:r>
            <a:endParaRPr lang="ru-RU" dirty="0"/>
          </a:p>
        </p:txBody>
      </p:sp>
    </p:spTree>
    <p:extLst>
      <p:ext uri="{BB962C8B-B14F-4D97-AF65-F5344CB8AC3E}">
        <p14:creationId xmlns:p14="http://schemas.microsoft.com/office/powerpoint/2010/main" val="2376244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Содержимое 1"/>
          <p:cNvSpPr>
            <a:spLocks noGrp="1"/>
          </p:cNvSpPr>
          <p:nvPr>
            <p:ph idx="1"/>
          </p:nvPr>
        </p:nvSpPr>
        <p:spPr/>
        <p:txBody>
          <a:bodyPr/>
          <a:lstStyle/>
          <a:p>
            <a:pPr>
              <a:buFont typeface="Wingdings 3" pitchFamily="18" charset="2"/>
              <a:buNone/>
            </a:pPr>
            <a:r>
              <a:rPr lang="ru-RU" altLang="ru-RU" sz="2400" smtClean="0">
                <a:latin typeface="Times New Roman" pitchFamily="18" charset="0"/>
                <a:cs typeface="Times New Roman" pitchFamily="18" charset="0"/>
              </a:rPr>
              <a:t>Заказчик проводит повторный конкурс или закупку:</a:t>
            </a:r>
          </a:p>
          <a:p>
            <a:r>
              <a:rPr lang="ru-RU" altLang="ru-RU" sz="2400" smtClean="0">
                <a:latin typeface="Times New Roman" pitchFamily="18" charset="0"/>
                <a:cs typeface="Times New Roman" pitchFamily="18" charset="0"/>
              </a:rPr>
              <a:t>Если по окончании срока подачи заявок не подано ни одной заявки;</a:t>
            </a:r>
          </a:p>
          <a:p>
            <a:r>
              <a:rPr lang="ru-RU" altLang="ru-RU" sz="2400" smtClean="0">
                <a:latin typeface="Times New Roman" pitchFamily="18" charset="0"/>
                <a:cs typeface="Times New Roman" pitchFamily="18" charset="0"/>
              </a:rPr>
              <a:t>Если по результатам рассмотрения заявок конкурсная комиссия отклонила все заявки.</a:t>
            </a:r>
          </a:p>
        </p:txBody>
      </p:sp>
      <p:sp>
        <p:nvSpPr>
          <p:cNvPr id="3" name="Заголовок 2"/>
          <p:cNvSpPr>
            <a:spLocks noGrp="1"/>
          </p:cNvSpPr>
          <p:nvPr>
            <p:ph type="title"/>
          </p:nvPr>
        </p:nvSpPr>
        <p:spPr/>
        <p:txBody>
          <a:bodyPr>
            <a:normAutofit fontScale="90000"/>
          </a:bodyPr>
          <a:lstStyle/>
          <a:p>
            <a:pPr>
              <a:defRPr/>
            </a:pPr>
            <a:r>
              <a:rPr lang="ru-RU" dirty="0" smtClean="0">
                <a:solidFill>
                  <a:srgbClr val="C00000"/>
                </a:solidFill>
                <a:latin typeface="Times New Roman" pitchFamily="18" charset="0"/>
                <a:cs typeface="Times New Roman" pitchFamily="18" charset="0"/>
              </a:rPr>
              <a:t>Конкурс с ограниченным участием признан несостоявшимся:</a:t>
            </a:r>
            <a:endParaRPr lang="ru-RU" dirty="0"/>
          </a:p>
        </p:txBody>
      </p:sp>
    </p:spTree>
    <p:extLst>
      <p:ext uri="{BB962C8B-B14F-4D97-AF65-F5344CB8AC3E}">
        <p14:creationId xmlns:p14="http://schemas.microsoft.com/office/powerpoint/2010/main" val="2884080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10000"/>
          </a:bodyPr>
          <a:lstStyle/>
          <a:p>
            <a:pPr>
              <a:buFont typeface="Wingdings 3" pitchFamily="18" charset="2"/>
              <a:buNone/>
              <a:defRPr/>
            </a:pPr>
            <a:r>
              <a:rPr lang="ru-RU" sz="2400" dirty="0" smtClean="0">
                <a:latin typeface="Times New Roman" pitchFamily="18" charset="0"/>
                <a:cs typeface="Times New Roman" pitchFamily="18" charset="0"/>
              </a:rPr>
              <a:t>Заказчик вправе провести двухэтапный конкурс в соответствии с настоящим Федеральным законом при одновременном соблюдении следующих условий:</a:t>
            </a:r>
          </a:p>
          <a:p>
            <a:pPr>
              <a:buFont typeface="Wingdings 3" pitchFamily="18" charset="2"/>
              <a:buNone/>
              <a:defRPr/>
            </a:pPr>
            <a:r>
              <a:rPr lang="ru-RU" sz="2400" dirty="0" smtClean="0">
                <a:latin typeface="Times New Roman" pitchFamily="18" charset="0"/>
                <a:cs typeface="Times New Roman" pitchFamily="18" charset="0"/>
              </a:rPr>
              <a:t>1) конкурс проводится для заключения контракта на проведение научных исследований, проектных работ (в том числе архитектурно-строительного проектирования), экспериментов, изысканий, на поставку инновационной и высокотехнологичной продукции, энергосервисного контракта, а также в целях создания произведения литературы или искусства, исполнения (как результата интеллектуальной деятельности);</a:t>
            </a:r>
          </a:p>
          <a:p>
            <a:pPr>
              <a:buFont typeface="Wingdings 3" pitchFamily="18" charset="2"/>
              <a:buNone/>
              <a:defRPr/>
            </a:pPr>
            <a:r>
              <a:rPr lang="ru-RU" sz="2400" dirty="0" smtClean="0">
                <a:latin typeface="Times New Roman" pitchFamily="18" charset="0"/>
                <a:cs typeface="Times New Roman" pitchFamily="18" charset="0"/>
              </a:rPr>
              <a:t>2) для уточнения характеристик объекта закупки необходимо провести его обсуждение с участниками закупки.</a:t>
            </a:r>
          </a:p>
          <a:p>
            <a:pPr>
              <a:defRPr/>
            </a:pPr>
            <a:endParaRPr lang="ru-RU" dirty="0"/>
          </a:p>
        </p:txBody>
      </p:sp>
      <p:sp>
        <p:nvSpPr>
          <p:cNvPr id="3" name="Заголовок 2"/>
          <p:cNvSpPr>
            <a:spLocks noGrp="1"/>
          </p:cNvSpPr>
          <p:nvPr>
            <p:ph type="title"/>
          </p:nvPr>
        </p:nvSpPr>
        <p:spPr/>
        <p:txBody>
          <a:bodyPr/>
          <a:lstStyle/>
          <a:p>
            <a:pPr>
              <a:defRPr/>
            </a:pPr>
            <a:r>
              <a:rPr lang="ru-RU" dirty="0" smtClean="0">
                <a:solidFill>
                  <a:srgbClr val="C00000"/>
                </a:solidFill>
                <a:latin typeface="Times New Roman" pitchFamily="18" charset="0"/>
                <a:cs typeface="Times New Roman" pitchFamily="18" charset="0"/>
              </a:rPr>
              <a:t>Двухэтапный конкурс (ст.57) </a:t>
            </a:r>
            <a:endParaRPr lang="ru-RU"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550239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pPr>
              <a:defRPr/>
            </a:pPr>
            <a:r>
              <a:rPr lang="ru-RU" dirty="0" smtClean="0">
                <a:latin typeface="Times New Roman" pitchFamily="18" charset="0"/>
                <a:cs typeface="Times New Roman" pitchFamily="18" charset="0"/>
              </a:rPr>
              <a:t>На первом  этапе участники двухэтапного конкурса обязаны представить первоначальные заявки на участие в конкурсе, содержащие предложения в отношении объекта закупки без указания предложений о цене контракта. При этом предоставление обеспечения заявки на участие в таком конкурсе на первом этапе не требуется.</a:t>
            </a:r>
          </a:p>
          <a:p>
            <a:pPr>
              <a:defRPr/>
            </a:pPr>
            <a:r>
              <a:rPr lang="ru-RU" dirty="0" smtClean="0">
                <a:latin typeface="Times New Roman" pitchFamily="18" charset="0"/>
                <a:cs typeface="Times New Roman" pitchFamily="18" charset="0"/>
              </a:rPr>
              <a:t>Срок проведения первого этапа двухэтапного конкурса </a:t>
            </a:r>
            <a:r>
              <a:rPr lang="ru-RU" dirty="0" smtClean="0">
                <a:solidFill>
                  <a:srgbClr val="C00000"/>
                </a:solidFill>
                <a:latin typeface="Times New Roman" pitchFamily="18" charset="0"/>
                <a:cs typeface="Times New Roman" pitchFamily="18" charset="0"/>
              </a:rPr>
              <a:t>не может превышать двадцать дней с даты вскрытия конвертов с первоначальными заявками на участие в таком конкурсе</a:t>
            </a:r>
            <a:r>
              <a:rPr lang="ru-RU" dirty="0" smtClean="0">
                <a:latin typeface="Times New Roman" pitchFamily="18" charset="0"/>
                <a:cs typeface="Times New Roman" pitchFamily="18" charset="0"/>
              </a:rPr>
              <a:t> и открытия доступа к поданным в форме электронных документов первоначальным заявкам на участие в таком конкурсе</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a:defRPr/>
            </a:pPr>
            <a:r>
              <a:rPr lang="ru-RU" dirty="0" smtClean="0">
                <a:solidFill>
                  <a:schemeClr val="tx1"/>
                </a:solidFill>
                <a:latin typeface="Times New Roman" pitchFamily="18" charset="0"/>
                <a:cs typeface="Times New Roman" pitchFamily="18" charset="0"/>
              </a:rPr>
              <a:t>Двухэтапный конкурс (ст.57 ч.4) </a:t>
            </a:r>
            <a:endParaRPr lang="ru-RU" dirty="0">
              <a:solidFill>
                <a:schemeClr val="tx1"/>
              </a:solidFill>
            </a:endParaRPr>
          </a:p>
        </p:txBody>
      </p:sp>
    </p:spTree>
    <p:extLst>
      <p:ext uri="{BB962C8B-B14F-4D97-AF65-F5344CB8AC3E}">
        <p14:creationId xmlns:p14="http://schemas.microsoft.com/office/powerpoint/2010/main" val="1054373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233700" y="719919"/>
          <a:ext cx="6676599" cy="5418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1827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0000" lnSpcReduction="20000"/>
          </a:bodyPr>
          <a:lstStyle/>
          <a:p>
            <a:pPr>
              <a:buFont typeface="Wingdings 3" pitchFamily="18" charset="2"/>
              <a:buNone/>
              <a:defRPr/>
            </a:pPr>
            <a:r>
              <a:rPr lang="ru-RU" sz="3100" dirty="0" smtClean="0">
                <a:solidFill>
                  <a:srgbClr val="C00000"/>
                </a:solidFill>
                <a:latin typeface="Times New Roman" pitchFamily="18" charset="0"/>
                <a:cs typeface="Times New Roman" pitchFamily="18" charset="0"/>
              </a:rPr>
              <a:t>Заказчик вправе уточнить условия закупки, а именно:</a:t>
            </a:r>
          </a:p>
          <a:p>
            <a:pPr>
              <a:buFont typeface="Wingdings 3" pitchFamily="18" charset="2"/>
              <a:buNone/>
              <a:defRPr/>
            </a:pPr>
            <a:r>
              <a:rPr lang="ru-RU" sz="3100" dirty="0" smtClean="0">
                <a:latin typeface="Times New Roman" pitchFamily="18" charset="0"/>
                <a:cs typeface="Times New Roman" pitchFamily="18" charset="0"/>
              </a:rPr>
              <a:t>1) любое требование к указанным в конкурсной документации функциональным, техническим, качественным или эксплуатационным характеристикам объекта закупки. При этом заказчик вправе дополнить указанные характеристики новыми характеристиками, которые соответствуют требованиям настоящего ФЗ;</a:t>
            </a:r>
          </a:p>
          <a:p>
            <a:pPr>
              <a:defRPr/>
            </a:pPr>
            <a:r>
              <a:rPr lang="ru-RU" sz="3100" dirty="0" smtClean="0">
                <a:latin typeface="Times New Roman" pitchFamily="18" charset="0"/>
                <a:cs typeface="Times New Roman" pitchFamily="18" charset="0"/>
              </a:rPr>
              <a:t>2) любой указанный в конкурсной документации критерий оценки заявок на участие в таком конкурсе. При этом заказчик вправе дополнить указанные критерии новыми критериями, отвечающими требованиям настоящего Федерального закона, только в той мере, в какой данное дополнение требуется в результате изменения функциональных, технических, качественных или эксплуатационных характеристик объекта закупки.</a:t>
            </a:r>
          </a:p>
          <a:p>
            <a:pPr>
              <a:defRPr/>
            </a:pPr>
            <a:endParaRPr lang="ru-RU" sz="3100" dirty="0" smtClean="0">
              <a:latin typeface="Times New Roman" pitchFamily="18" charset="0"/>
              <a:cs typeface="Times New Roman" pitchFamily="18" charset="0"/>
            </a:endParaRPr>
          </a:p>
          <a:p>
            <a:pPr>
              <a:defRPr/>
            </a:pPr>
            <a:endParaRPr lang="ru-RU" dirty="0"/>
          </a:p>
        </p:txBody>
      </p:sp>
      <p:sp>
        <p:nvSpPr>
          <p:cNvPr id="3" name="Заголовок 2"/>
          <p:cNvSpPr>
            <a:spLocks noGrp="1"/>
          </p:cNvSpPr>
          <p:nvPr>
            <p:ph type="title"/>
          </p:nvPr>
        </p:nvSpPr>
        <p:spPr/>
        <p:txBody>
          <a:bodyPr>
            <a:normAutofit fontScale="90000"/>
          </a:bodyPr>
          <a:lstStyle/>
          <a:p>
            <a:pPr>
              <a:defRPr/>
            </a:pPr>
            <a:r>
              <a:rPr lang="ru-RU" dirty="0" smtClean="0">
                <a:solidFill>
                  <a:schemeClr val="tx1"/>
                </a:solidFill>
                <a:latin typeface="Times New Roman" pitchFamily="18" charset="0"/>
                <a:cs typeface="Times New Roman" pitchFamily="18" charset="0"/>
              </a:rPr>
              <a:t>Результаты первого этапа двухэтапного конкурса (ст. 57 ч.9)</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11773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Содержимое 1"/>
          <p:cNvSpPr>
            <a:spLocks noGrp="1"/>
          </p:cNvSpPr>
          <p:nvPr>
            <p:ph idx="1"/>
          </p:nvPr>
        </p:nvSpPr>
        <p:spPr/>
        <p:txBody>
          <a:bodyPr/>
          <a:lstStyle/>
          <a:p>
            <a:r>
              <a:rPr lang="ru-RU" altLang="ru-RU" smtClean="0">
                <a:latin typeface="Times New Roman" pitchFamily="18" charset="0"/>
                <a:cs typeface="Times New Roman" pitchFamily="18" charset="0"/>
              </a:rPr>
              <a:t>1. Если по истечении срока подачи заявок не подано ни одной заявки;</a:t>
            </a:r>
          </a:p>
          <a:p>
            <a:r>
              <a:rPr lang="ru-RU" altLang="ru-RU" smtClean="0">
                <a:latin typeface="Times New Roman" pitchFamily="18" charset="0"/>
                <a:cs typeface="Times New Roman" pitchFamily="18" charset="0"/>
              </a:rPr>
              <a:t>Если по результатам рассмотрения заявок конкурсная комиссия отклонила все заявки.</a:t>
            </a:r>
          </a:p>
          <a:p>
            <a:r>
              <a:rPr lang="ru-RU" altLang="ru-RU" smtClean="0">
                <a:latin typeface="Times New Roman" pitchFamily="18" charset="0"/>
                <a:cs typeface="Times New Roman" pitchFamily="18" charset="0"/>
              </a:rPr>
              <a:t>3. В случае, если повторный конкурс не состоялся, заказчик осуществляет закупку путем запроса котировок</a:t>
            </a:r>
          </a:p>
        </p:txBody>
      </p:sp>
      <p:sp>
        <p:nvSpPr>
          <p:cNvPr id="3" name="Заголовок 2"/>
          <p:cNvSpPr>
            <a:spLocks noGrp="1"/>
          </p:cNvSpPr>
          <p:nvPr>
            <p:ph type="title"/>
          </p:nvPr>
        </p:nvSpPr>
        <p:spPr/>
        <p:txBody>
          <a:bodyPr>
            <a:normAutofit fontScale="90000"/>
          </a:bodyPr>
          <a:lstStyle/>
          <a:p>
            <a:pPr algn="ctr">
              <a:defRPr/>
            </a:pPr>
            <a:r>
              <a:rPr lang="ru-RU" sz="3600" dirty="0" smtClean="0">
                <a:solidFill>
                  <a:srgbClr val="C00000"/>
                </a:solidFill>
                <a:latin typeface="Times New Roman" pitchFamily="18" charset="0"/>
                <a:cs typeface="Times New Roman" pitchFamily="18" charset="0"/>
              </a:rPr>
              <a:t>Заказчик осуществляет проведение повторного конкурса или новую закупку:</a:t>
            </a:r>
            <a:r>
              <a:rPr lang="ru-RU" dirty="0" smtClean="0">
                <a:solidFill>
                  <a:srgbClr val="C00000"/>
                </a:solidFill>
                <a:latin typeface="Times New Roman" pitchFamily="18" charset="0"/>
                <a:cs typeface="Times New Roman" pitchFamily="18" charset="0"/>
              </a:rPr>
              <a:t/>
            </a:r>
            <a:br>
              <a:rPr lang="ru-RU" dirty="0" smtClean="0">
                <a:solidFill>
                  <a:srgbClr val="C00000"/>
                </a:solidFill>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9758702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Содержимое 1"/>
          <p:cNvSpPr>
            <a:spLocks noGrp="1"/>
          </p:cNvSpPr>
          <p:nvPr>
            <p:ph idx="1"/>
          </p:nvPr>
        </p:nvSpPr>
        <p:spPr/>
        <p:txBody>
          <a:bodyPr/>
          <a:lstStyle/>
          <a:p>
            <a:r>
              <a:rPr lang="ru-RU" altLang="ru-RU" smtClean="0">
                <a:latin typeface="Times New Roman" pitchFamily="18" charset="0"/>
                <a:cs typeface="Times New Roman" pitchFamily="18" charset="0"/>
              </a:rPr>
              <a:t>Заказчик заключает контракт с единственным поставщиком </a:t>
            </a:r>
            <a:r>
              <a:rPr lang="en-US" altLang="ru-RU" smtClean="0">
                <a:latin typeface="Times New Roman" pitchFamily="18" charset="0"/>
                <a:cs typeface="Times New Roman" pitchFamily="18" charset="0"/>
              </a:rPr>
              <a:t>(</a:t>
            </a:r>
            <a:r>
              <a:rPr lang="ru-RU" altLang="ru-RU" smtClean="0">
                <a:latin typeface="Times New Roman" pitchFamily="18" charset="0"/>
                <a:cs typeface="Times New Roman" pitchFamily="18" charset="0"/>
              </a:rPr>
              <a:t>п.25 ст.93) в случаях:</a:t>
            </a:r>
          </a:p>
          <a:p>
            <a:r>
              <a:rPr lang="ru-RU" altLang="ru-RU" smtClean="0">
                <a:latin typeface="Times New Roman" pitchFamily="18" charset="0"/>
                <a:cs typeface="Times New Roman" pitchFamily="18" charset="0"/>
              </a:rPr>
              <a:t>1. Если по окончании срока подачи заявок подана только одна заявка, которая признана соответствующей всем требованиям;</a:t>
            </a:r>
          </a:p>
          <a:p>
            <a:r>
              <a:rPr lang="ru-RU" altLang="ru-RU" smtClean="0">
                <a:latin typeface="Times New Roman" pitchFamily="18" charset="0"/>
                <a:cs typeface="Times New Roman" pitchFamily="18" charset="0"/>
              </a:rPr>
              <a:t>Если по результатам рассмотрения заявок только одна заявка признана соответствующей всем требованиям. </a:t>
            </a:r>
          </a:p>
        </p:txBody>
      </p:sp>
      <p:sp>
        <p:nvSpPr>
          <p:cNvPr id="3" name="Заголовок 2"/>
          <p:cNvSpPr>
            <a:spLocks noGrp="1"/>
          </p:cNvSpPr>
          <p:nvPr>
            <p:ph type="title"/>
          </p:nvPr>
        </p:nvSpPr>
        <p:spPr/>
        <p:txBody>
          <a:bodyPr/>
          <a:lstStyle/>
          <a:p>
            <a:pPr>
              <a:defRPr/>
            </a:pPr>
            <a:r>
              <a:rPr lang="ru-RU" dirty="0" smtClean="0">
                <a:latin typeface="Times New Roman" pitchFamily="18" charset="0"/>
                <a:cs typeface="Times New Roman" pitchFamily="18" charset="0"/>
              </a:rPr>
              <a:t>Конкурс не состоялся:</a:t>
            </a:r>
            <a:endParaRPr lang="ru-RU" dirty="0"/>
          </a:p>
        </p:txBody>
      </p:sp>
    </p:spTree>
    <p:extLst>
      <p:ext uri="{BB962C8B-B14F-4D97-AF65-F5344CB8AC3E}">
        <p14:creationId xmlns:p14="http://schemas.microsoft.com/office/powerpoint/2010/main" val="1530340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700808"/>
            <a:ext cx="7772400" cy="1829761"/>
          </a:xfrm>
        </p:spPr>
        <p:txBody>
          <a:bodyPr>
            <a:noAutofit/>
          </a:bodyPr>
          <a:lstStyle/>
          <a:p>
            <a:pPr eaLnBrk="1" fontAlgn="auto" hangingPunct="1">
              <a:spcAft>
                <a:spcPts val="0"/>
              </a:spcAft>
              <a:defRPr/>
            </a:pPr>
            <a:r>
              <a:rPr lang="ru-RU" sz="2800" dirty="0" smtClean="0">
                <a:latin typeface="Times New Roman" pitchFamily="18" charset="0"/>
                <a:cs typeface="Times New Roman" pitchFamily="18" charset="0"/>
              </a:rPr>
              <a:t> Аукцион в электронной форме (электронный аукцион)</a:t>
            </a:r>
            <a:br>
              <a:rPr lang="ru-RU" sz="28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 контрактной системе в сфере закупок товаров, работ, услуг для обеспечения государственных и муниципальных нужд » 44-ФЗ</a:t>
            </a:r>
            <a:endParaRPr lang="ru-RU" sz="2400" dirty="0">
              <a:latin typeface="Times New Roman" pitchFamily="18" charset="0"/>
              <a:cs typeface="Times New Roman" pitchFamily="18" charset="0"/>
            </a:endParaRPr>
          </a:p>
        </p:txBody>
      </p:sp>
      <p:sp>
        <p:nvSpPr>
          <p:cNvPr id="10243" name="Подзаголовок 2"/>
          <p:cNvSpPr>
            <a:spLocks noGrp="1"/>
          </p:cNvSpPr>
          <p:nvPr>
            <p:ph type="subTitle" idx="1"/>
          </p:nvPr>
        </p:nvSpPr>
        <p:spPr>
          <a:xfrm>
            <a:off x="685800" y="3611563"/>
            <a:ext cx="7772400" cy="1200150"/>
          </a:xfrm>
        </p:spPr>
        <p:txBody>
          <a:bodyPr/>
          <a:lstStyle/>
          <a:p>
            <a:pPr marR="0" eaLnBrk="1" hangingPunct="1"/>
            <a:endParaRPr lang="ru-RU" altLang="ru-RU" sz="3100" smtClean="0">
              <a:solidFill>
                <a:srgbClr val="FF0000"/>
              </a:solidFill>
              <a:latin typeface="Times New Roman" pitchFamily="18" charset="0"/>
              <a:cs typeface="Times New Roman" pitchFamily="18" charset="0"/>
            </a:endParaRPr>
          </a:p>
          <a:p>
            <a:pPr marR="0" eaLnBrk="1" hangingPunct="1"/>
            <a:endParaRPr lang="ru-RU" altLang="ru-RU" smtClean="0">
              <a:solidFill>
                <a:srgbClr val="39639D"/>
              </a:solidFill>
              <a:latin typeface="Times New Roman" pitchFamily="18" charset="0"/>
              <a:cs typeface="Times New Roman" pitchFamily="18" charset="0"/>
            </a:endParaRPr>
          </a:p>
          <a:p>
            <a:pPr marR="0" eaLnBrk="1" hangingPunct="1"/>
            <a:endParaRPr lang="ru-RU" altLang="ru-RU" sz="2600" smtClean="0">
              <a:solidFill>
                <a:srgbClr val="39639D"/>
              </a:solidFill>
              <a:latin typeface="Times New Roman" pitchFamily="18" charset="0"/>
              <a:cs typeface="Times New Roman" pitchFamily="18" charset="0"/>
            </a:endParaRPr>
          </a:p>
        </p:txBody>
      </p:sp>
    </p:spTree>
    <p:extLst>
      <p:ext uri="{BB962C8B-B14F-4D97-AF65-F5344CB8AC3E}">
        <p14:creationId xmlns:p14="http://schemas.microsoft.com/office/powerpoint/2010/main" val="3887815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1"/>
          <p:cNvSpPr>
            <a:spLocks noGrp="1"/>
          </p:cNvSpPr>
          <p:nvPr>
            <p:ph idx="1"/>
          </p:nvPr>
        </p:nvSpPr>
        <p:spPr/>
        <p:txBody>
          <a:bodyPr/>
          <a:lstStyle/>
          <a:p>
            <a:pPr eaLnBrk="1" hangingPunct="1"/>
            <a:r>
              <a:rPr lang="ru-RU" altLang="ru-RU" sz="2400" smtClean="0">
                <a:latin typeface="Times New Roman" pitchFamily="18" charset="0"/>
                <a:cs typeface="Times New Roman" pitchFamily="18" charset="0"/>
              </a:rPr>
              <a:t>Под аукционом в электронной форме (электронным аукционом) понимается аукцион, при котором информация о закупке сообщается заказчиком неограниченному кругу лиц путем размещения в единой информационной системе извещения о проведении такого аукциона и документации о нем, к участникам закупки предъявляются единые требования и дополнительные требования, проведение такого аукциона обеспечивается на электронной площадке ее оператором.</a:t>
            </a:r>
          </a:p>
          <a:p>
            <a:pPr eaLnBrk="1" hangingPunct="1"/>
            <a:endParaRPr lang="ru-RU" altLang="ru-RU" sz="2400" smtClean="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eaLnBrk="1" fontAlgn="auto" hangingPunct="1">
              <a:spcAft>
                <a:spcPts val="0"/>
              </a:spcAft>
              <a:defRPr/>
            </a:pPr>
            <a:r>
              <a:rPr lang="ru-RU" dirty="0" smtClean="0">
                <a:latin typeface="Times New Roman" pitchFamily="18" charset="0"/>
                <a:cs typeface="Times New Roman" pitchFamily="18" charset="0"/>
              </a:rPr>
              <a:t>Электронный аукцион</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10291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Содержимое 1"/>
          <p:cNvSpPr>
            <a:spLocks noGrp="1"/>
          </p:cNvSpPr>
          <p:nvPr>
            <p:ph idx="1"/>
          </p:nvPr>
        </p:nvSpPr>
        <p:spPr/>
        <p:txBody>
          <a:bodyPr/>
          <a:lstStyle/>
          <a:p>
            <a:pPr eaLnBrk="1" hangingPunct="1">
              <a:lnSpc>
                <a:spcPct val="80000"/>
              </a:lnSpc>
              <a:buFont typeface="Wingdings 3" panose="05040102010807070707" pitchFamily="18" charset="2"/>
              <a:buNone/>
            </a:pPr>
            <a:r>
              <a:rPr kumimoji="0" lang="ru-RU" sz="3200" b="1" smtClean="0">
                <a:solidFill>
                  <a:srgbClr val="C00000"/>
                </a:solidFill>
                <a:latin typeface="Times New Roman" panose="02020603050405020304" pitchFamily="18" charset="0"/>
                <a:cs typeface="Times New Roman" panose="02020603050405020304" pitchFamily="18" charset="0"/>
              </a:rPr>
              <a:t>Не менее 5 человек:</a:t>
            </a:r>
          </a:p>
          <a:p>
            <a:pPr eaLnBrk="1" hangingPunct="1">
              <a:lnSpc>
                <a:spcPct val="80000"/>
              </a:lnSpc>
              <a:buFont typeface="Wingdings 3" panose="05040102010807070707" pitchFamily="18" charset="2"/>
              <a:buNone/>
            </a:pPr>
            <a:r>
              <a:rPr kumimoji="0" lang="ru-RU" sz="3200" smtClean="0">
                <a:latin typeface="Times New Roman" panose="02020603050405020304" pitchFamily="18" charset="0"/>
                <a:cs typeface="Times New Roman" panose="02020603050405020304" pitchFamily="18" charset="0"/>
              </a:rPr>
              <a:t>Для конкурсной, аукционной, единой комиссии; </a:t>
            </a:r>
          </a:p>
          <a:p>
            <a:pPr eaLnBrk="1" hangingPunct="1">
              <a:lnSpc>
                <a:spcPct val="80000"/>
              </a:lnSpc>
              <a:buFont typeface="Wingdings 3" panose="05040102010807070707" pitchFamily="18" charset="2"/>
              <a:buNone/>
            </a:pPr>
            <a:r>
              <a:rPr kumimoji="0" lang="ru-RU" sz="3200" b="1" smtClean="0">
                <a:solidFill>
                  <a:srgbClr val="C00000"/>
                </a:solidFill>
                <a:latin typeface="Times New Roman" panose="02020603050405020304" pitchFamily="18" charset="0"/>
                <a:cs typeface="Times New Roman" panose="02020603050405020304" pitchFamily="18" charset="0"/>
              </a:rPr>
              <a:t>Не менее чем 3 человека:</a:t>
            </a:r>
          </a:p>
          <a:p>
            <a:pPr eaLnBrk="1" hangingPunct="1">
              <a:lnSpc>
                <a:spcPct val="80000"/>
              </a:lnSpc>
              <a:buFont typeface="Wingdings 3" panose="05040102010807070707" pitchFamily="18" charset="2"/>
              <a:buNone/>
            </a:pPr>
            <a:r>
              <a:rPr kumimoji="0" lang="ru-RU" sz="3200" smtClean="0">
                <a:latin typeface="Times New Roman" panose="02020603050405020304" pitchFamily="18" charset="0"/>
                <a:cs typeface="Times New Roman" panose="02020603050405020304" pitchFamily="18" charset="0"/>
              </a:rPr>
              <a:t>Для котировочной комиссии, комиссии по рассмотрению заявок на участие в запросе предложений и окончательных предложений.</a:t>
            </a:r>
            <a:endParaRPr kumimoji="0" lang="ru-RU" sz="3200" b="1" smtClean="0">
              <a:latin typeface="Times New Roman" panose="02020603050405020304" pitchFamily="18" charset="0"/>
              <a:cs typeface="Times New Roman" panose="02020603050405020304" pitchFamily="18" charset="0"/>
            </a:endParaRPr>
          </a:p>
          <a:p>
            <a:pPr eaLnBrk="1" hangingPunct="1">
              <a:lnSpc>
                <a:spcPct val="80000"/>
              </a:lnSpc>
            </a:pPr>
            <a:endParaRPr kumimoji="0" lang="ru-RU" sz="3200" smtClean="0">
              <a:latin typeface="Times New Roman" panose="02020603050405020304" pitchFamily="18" charset="0"/>
              <a:cs typeface="Times New Roman" panose="02020603050405020304" pitchFamily="18" charset="0"/>
            </a:endParaRPr>
          </a:p>
          <a:p>
            <a:pPr eaLnBrk="1" hangingPunct="1">
              <a:lnSpc>
                <a:spcPct val="80000"/>
              </a:lnSpc>
              <a:buFont typeface="Wingdings 3" panose="05040102010807070707" pitchFamily="18" charset="2"/>
              <a:buNone/>
            </a:pPr>
            <a:r>
              <a:rPr kumimoji="0" lang="ru-RU" sz="3200" smtClean="0">
                <a:latin typeface="Times New Roman" panose="02020603050405020304" pitchFamily="18" charset="0"/>
                <a:cs typeface="Times New Roman" panose="02020603050405020304" pitchFamily="18" charset="0"/>
              </a:rPr>
              <a:t>	</a:t>
            </a:r>
          </a:p>
          <a:p>
            <a:pPr eaLnBrk="1" hangingPunct="1">
              <a:lnSpc>
                <a:spcPct val="80000"/>
              </a:lnSpc>
            </a:pPr>
            <a:endParaRPr kumimoji="0" lang="ru-RU" sz="2300" smtClean="0">
              <a:cs typeface="Arial" panose="020B0604020202020204" pitchFamily="34" charset="0"/>
            </a:endParaRPr>
          </a:p>
        </p:txBody>
      </p:sp>
      <p:sp>
        <p:nvSpPr>
          <p:cNvPr id="3" name="Заголовок 2"/>
          <p:cNvSpPr>
            <a:spLocks noGrp="1"/>
          </p:cNvSpPr>
          <p:nvPr>
            <p:ph type="title"/>
          </p:nvPr>
        </p:nvSpPr>
        <p:spPr/>
        <p:txBody>
          <a:bodyPr>
            <a:normAutofit fontScale="90000"/>
            <a:scene3d>
              <a:camera prst="orthographicFront"/>
              <a:lightRig rig="soft" dir="t"/>
            </a:scene3d>
          </a:bodyPr>
          <a:lstStyle/>
          <a:p>
            <a:pPr eaLnBrk="1" fontAlgn="auto" hangingPunct="1">
              <a:spcAft>
                <a:spcPts val="0"/>
              </a:spcAft>
              <a:defRPr/>
            </a:pPr>
            <a:r>
              <a:rPr lang="ru-RU" dirty="0" smtClean="0">
                <a:latin typeface="Times New Roman" pitchFamily="18" charset="0"/>
                <a:ea typeface="+mj-ea"/>
                <a:cs typeface="Times New Roman" pitchFamily="18" charset="0"/>
              </a:rPr>
              <a:t>Комиссия по осуществлению закупок (Ст.39)</a:t>
            </a:r>
            <a:endParaRPr lang="ru-RU"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1"/>
          <p:cNvSpPr>
            <a:spLocks noGrp="1"/>
          </p:cNvSpPr>
          <p:nvPr>
            <p:ph idx="1"/>
          </p:nvPr>
        </p:nvSpPr>
        <p:spPr/>
        <p:txBody>
          <a:bodyPr/>
          <a:lstStyle/>
          <a:p>
            <a:pPr eaLnBrk="1" hangingPunct="1">
              <a:buFont typeface="Wingdings 3" pitchFamily="18" charset="2"/>
              <a:buNone/>
            </a:pPr>
            <a:r>
              <a:rPr lang="ru-RU" altLang="ru-RU" sz="2000" smtClean="0">
                <a:latin typeface="Times New Roman" pitchFamily="18" charset="0"/>
                <a:cs typeface="Times New Roman" pitchFamily="18" charset="0"/>
              </a:rPr>
              <a:t>Заказчик обязан проводить электронный аукцион в случае, если осуществляются закупки ТРУ, </a:t>
            </a:r>
            <a:r>
              <a:rPr lang="ru-RU" altLang="ru-RU" sz="2000" smtClean="0">
                <a:solidFill>
                  <a:srgbClr val="C00000"/>
                </a:solidFill>
                <a:latin typeface="Times New Roman" pitchFamily="18" charset="0"/>
                <a:cs typeface="Times New Roman" pitchFamily="18" charset="0"/>
              </a:rPr>
              <a:t>включенных в перечень, установленный Правительством РФ</a:t>
            </a:r>
            <a:r>
              <a:rPr lang="ru-RU" altLang="ru-RU" sz="2000" smtClean="0">
                <a:latin typeface="Times New Roman" pitchFamily="18" charset="0"/>
                <a:cs typeface="Times New Roman" pitchFamily="18" charset="0"/>
              </a:rPr>
              <a:t>, либо в </a:t>
            </a:r>
            <a:r>
              <a:rPr lang="ru-RU" altLang="ru-RU" sz="2000" smtClean="0">
                <a:solidFill>
                  <a:srgbClr val="C00000"/>
                </a:solidFill>
                <a:latin typeface="Times New Roman" pitchFamily="18" charset="0"/>
                <a:cs typeface="Times New Roman" pitchFamily="18" charset="0"/>
              </a:rPr>
              <a:t>дополнительный перечень,</a:t>
            </a:r>
            <a:r>
              <a:rPr lang="ru-RU" altLang="ru-RU" sz="2000" smtClean="0">
                <a:latin typeface="Times New Roman" pitchFamily="18" charset="0"/>
                <a:cs typeface="Times New Roman" pitchFamily="18" charset="0"/>
              </a:rPr>
              <a:t> установленный высшим исполнительным органом государственной власти субъекта РФ при осуществлении закупок ТРУ для обеспечения нужд субъекта Российской Федерации. (ч.2Включение товаров, работ, услуг в указанные перечни осуществляется в случае одновременного выполнения следующих условий:</a:t>
            </a:r>
          </a:p>
          <a:p>
            <a:pPr eaLnBrk="1" hangingPunct="1">
              <a:buFont typeface="Wingdings 3" pitchFamily="18" charset="2"/>
              <a:buNone/>
            </a:pPr>
            <a:r>
              <a:rPr lang="ru-RU" altLang="ru-RU" sz="2000" smtClean="0">
                <a:latin typeface="Times New Roman" pitchFamily="18" charset="0"/>
                <a:cs typeface="Times New Roman" pitchFamily="18" charset="0"/>
              </a:rPr>
              <a:t>1) существует возможность сформулировать подробное и точное описание объекта закупки;</a:t>
            </a:r>
          </a:p>
          <a:p>
            <a:pPr eaLnBrk="1" hangingPunct="1">
              <a:buFont typeface="Wingdings 3" pitchFamily="18" charset="2"/>
              <a:buNone/>
            </a:pPr>
            <a:r>
              <a:rPr lang="ru-RU" altLang="ru-RU" sz="2000" smtClean="0">
                <a:latin typeface="Times New Roman" pitchFamily="18" charset="0"/>
                <a:cs typeface="Times New Roman" pitchFamily="18" charset="0"/>
              </a:rPr>
              <a:t>2) критерии определения победителя такого аукциона имеют количественную и денежную оценку.</a:t>
            </a:r>
          </a:p>
          <a:p>
            <a:pPr eaLnBrk="1" hangingPunct="1">
              <a:buFont typeface="Wingdings 3" pitchFamily="18" charset="2"/>
              <a:buNone/>
            </a:pPr>
            <a:r>
              <a:rPr lang="ru-RU" altLang="ru-RU" sz="2000" smtClean="0">
                <a:latin typeface="Times New Roman" pitchFamily="18" charset="0"/>
                <a:cs typeface="Times New Roman" pitchFamily="18" charset="0"/>
              </a:rPr>
              <a:t>Заказчик может проводить электронный аукцион в случаях закупки продукции, не включенной в обязательные перечни. (ч.3 ст. 59)</a:t>
            </a:r>
          </a:p>
        </p:txBody>
      </p:sp>
      <p:sp>
        <p:nvSpPr>
          <p:cNvPr id="3" name="Заголовок 2"/>
          <p:cNvSpPr>
            <a:spLocks noGrp="1"/>
          </p:cNvSpPr>
          <p:nvPr>
            <p:ph type="title"/>
          </p:nvPr>
        </p:nvSpPr>
        <p:spPr/>
        <p:txBody>
          <a:bodyPr/>
          <a:lstStyle/>
          <a:p>
            <a:pPr eaLnBrk="1" fontAlgn="auto" hangingPunct="1">
              <a:spcAft>
                <a:spcPts val="0"/>
              </a:spcAft>
              <a:defRPr/>
            </a:pPr>
            <a:r>
              <a:rPr lang="ru-RU" dirty="0" smtClean="0">
                <a:latin typeface="Times New Roman" pitchFamily="18" charset="0"/>
                <a:cs typeface="Times New Roman" pitchFamily="18" charset="0"/>
              </a:rPr>
              <a:t>Электронный аукцион</a:t>
            </a:r>
            <a:endParaRPr lang="ru-RU" dirty="0"/>
          </a:p>
        </p:txBody>
      </p:sp>
    </p:spTree>
    <p:extLst>
      <p:ext uri="{BB962C8B-B14F-4D97-AF65-F5344CB8AC3E}">
        <p14:creationId xmlns:p14="http://schemas.microsoft.com/office/powerpoint/2010/main" val="16798699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1"/>
          <p:cNvSpPr>
            <a:spLocks noGrp="1"/>
          </p:cNvSpPr>
          <p:nvPr>
            <p:ph idx="1"/>
          </p:nvPr>
        </p:nvSpPr>
        <p:spPr/>
        <p:txBody>
          <a:bodyPr>
            <a:normAutofit fontScale="85000" lnSpcReduction="20000"/>
          </a:bodyPr>
          <a:lstStyle/>
          <a:p>
            <a:pPr marL="365760" indent="-256032" eaLnBrk="1" fontAlgn="auto" hangingPunct="1">
              <a:spcAft>
                <a:spcPts val="0"/>
              </a:spcAft>
              <a:buFont typeface="Wingdings 3"/>
              <a:buNone/>
              <a:defRPr/>
            </a:pPr>
            <a:r>
              <a:rPr lang="ru-RU" dirty="0" smtClean="0">
                <a:latin typeface="Times New Roman" pitchFamily="18" charset="0"/>
                <a:cs typeface="Times New Roman" pitchFamily="18" charset="0"/>
              </a:rPr>
              <a:t>Электронные аукционы могут проводить операторы, отобранные МЭРТ и ФАС и  определенные Правительством РФ.</a:t>
            </a:r>
          </a:p>
          <a:p>
            <a:pPr marL="365760" indent="-256032" eaLnBrk="1" fontAlgn="auto" hangingPunct="1">
              <a:spcAft>
                <a:spcPts val="0"/>
              </a:spcAft>
              <a:buFont typeface="Wingdings 3"/>
              <a:buNone/>
              <a:defRPr/>
            </a:pPr>
            <a:endParaRPr lang="ru-RU" dirty="0" smtClean="0">
              <a:latin typeface="Times New Roman" pitchFamily="18" charset="0"/>
              <a:cs typeface="Times New Roman" pitchFamily="18" charset="0"/>
            </a:endParaRPr>
          </a:p>
          <a:p>
            <a:pPr marL="365760" indent="-256032" algn="ctr" eaLnBrk="1" fontAlgn="auto" hangingPunct="1">
              <a:spcAft>
                <a:spcPts val="0"/>
              </a:spcAft>
              <a:buFont typeface="Wingdings 3" pitchFamily="18" charset="2"/>
              <a:buNone/>
              <a:defRPr/>
            </a:pPr>
            <a:r>
              <a:rPr lang="ru-RU" dirty="0" smtClean="0">
                <a:latin typeface="Times New Roman" pitchFamily="18" charset="0"/>
                <a:cs typeface="Times New Roman" pitchFamily="18" charset="0"/>
              </a:rPr>
              <a:t>Список операторов:</a:t>
            </a:r>
          </a:p>
          <a:p>
            <a:pPr marL="365760" indent="-256032" eaLnBrk="1" fontAlgn="auto" hangingPunct="1">
              <a:spcAft>
                <a:spcPts val="0"/>
              </a:spcAft>
              <a:buFont typeface="Wingdings 3" pitchFamily="18" charset="2"/>
              <a:buNone/>
              <a:defRPr/>
            </a:pPr>
            <a:r>
              <a:rPr lang="ru-RU" dirty="0" smtClean="0">
                <a:latin typeface="Times New Roman" pitchFamily="18" charset="0"/>
                <a:cs typeface="Times New Roman" pitchFamily="18" charset="0"/>
              </a:rPr>
              <a:t>1</a:t>
            </a:r>
            <a:r>
              <a:rPr lang="ru-RU" sz="2400" dirty="0" smtClean="0">
                <a:latin typeface="Times New Roman" pitchFamily="18" charset="0"/>
                <a:cs typeface="Times New Roman" pitchFamily="18" charset="0"/>
              </a:rPr>
              <a:t>. </a:t>
            </a:r>
            <a:r>
              <a:rPr lang="ru-RU" sz="2400" dirty="0" smtClean="0">
                <a:solidFill>
                  <a:srgbClr val="FF0000"/>
                </a:solidFill>
                <a:latin typeface="Times New Roman" pitchFamily="18" charset="0"/>
                <a:cs typeface="Times New Roman" pitchFamily="18" charset="0"/>
              </a:rPr>
              <a:t>ГУП «Агентство по государственному заказу Республики Татарстан»</a:t>
            </a:r>
            <a:r>
              <a:rPr lang="ru-RU" sz="2400" dirty="0" smtClean="0">
                <a:hlinkClick r:id="rId3"/>
              </a:rPr>
              <a:t> </a:t>
            </a:r>
            <a:r>
              <a:rPr lang="ru-RU" sz="2400" dirty="0" smtClean="0">
                <a:solidFill>
                  <a:srgbClr val="FF0000"/>
                </a:solidFill>
                <a:hlinkClick r:id="rId3"/>
              </a:rPr>
              <a:t>http://zakazrf.ru</a:t>
            </a:r>
            <a:endParaRPr lang="ru-RU" sz="2400" dirty="0" smtClean="0">
              <a:solidFill>
                <a:srgbClr val="FF0000"/>
              </a:solidFill>
              <a:latin typeface="Times New Roman" pitchFamily="18" charset="0"/>
              <a:cs typeface="Times New Roman" pitchFamily="18" charset="0"/>
            </a:endParaRPr>
          </a:p>
          <a:p>
            <a:pPr marL="365760" indent="-256032" eaLnBrk="1" fontAlgn="auto" hangingPunct="1">
              <a:spcAft>
                <a:spcPts val="0"/>
              </a:spcAft>
              <a:buFont typeface="Wingdings 3" pitchFamily="18" charset="2"/>
              <a:buNone/>
              <a:defRPr/>
            </a:pPr>
            <a:r>
              <a:rPr lang="ru-RU" sz="2400" dirty="0" smtClean="0">
                <a:latin typeface="Times New Roman" pitchFamily="18" charset="0"/>
                <a:cs typeface="Times New Roman" pitchFamily="18" charset="0"/>
              </a:rPr>
              <a:t>2</a:t>
            </a:r>
            <a:r>
              <a:rPr lang="ru-RU" sz="2400" dirty="0" smtClean="0">
                <a:solidFill>
                  <a:srgbClr val="FF0000"/>
                </a:solidFill>
                <a:latin typeface="Times New Roman" pitchFamily="18" charset="0"/>
                <a:cs typeface="Times New Roman" pitchFamily="18" charset="0"/>
              </a:rPr>
              <a:t>. ОАО «Единая электронная торговая площадка»</a:t>
            </a:r>
            <a:r>
              <a:rPr lang="ru-RU" sz="2400" dirty="0" smtClean="0">
                <a:hlinkClick r:id="rId4"/>
              </a:rPr>
              <a:t> http://roseltorg.ru</a:t>
            </a:r>
            <a:endParaRPr lang="ru-RU" sz="2400" dirty="0" smtClean="0">
              <a:solidFill>
                <a:srgbClr val="FF0000"/>
              </a:solidFill>
              <a:latin typeface="Times New Roman" pitchFamily="18" charset="0"/>
              <a:cs typeface="Times New Roman" pitchFamily="18" charset="0"/>
            </a:endParaRPr>
          </a:p>
          <a:p>
            <a:pPr marL="365760" indent="-256032" eaLnBrk="1" fontAlgn="auto" hangingPunct="1">
              <a:spcAft>
                <a:spcPts val="0"/>
              </a:spcAft>
              <a:buFont typeface="Wingdings 3" pitchFamily="18" charset="2"/>
              <a:buNone/>
              <a:defRPr/>
            </a:pPr>
            <a:r>
              <a:rPr lang="ru-RU" sz="2400" dirty="0" smtClean="0">
                <a:latin typeface="Times New Roman" pitchFamily="18" charset="0"/>
                <a:cs typeface="Times New Roman" pitchFamily="18" charset="0"/>
              </a:rPr>
              <a:t>3.</a:t>
            </a:r>
            <a:r>
              <a:rPr lang="ru-RU" sz="2400" dirty="0" smtClean="0">
                <a:solidFill>
                  <a:srgbClr val="FF0000"/>
                </a:solidFill>
                <a:latin typeface="Times New Roman" pitchFamily="18" charset="0"/>
                <a:cs typeface="Times New Roman" pitchFamily="18" charset="0"/>
              </a:rPr>
              <a:t> ЗАО «Сбербанк – Автоматизированная система торгов»</a:t>
            </a:r>
            <a:r>
              <a:rPr lang="ru-RU" sz="2400" dirty="0" smtClean="0">
                <a:hlinkClick r:id="rId5"/>
              </a:rPr>
              <a:t> http://www.sberbank-ast.ru</a:t>
            </a:r>
            <a:endParaRPr lang="ru-RU" sz="2400" dirty="0" smtClean="0"/>
          </a:p>
          <a:p>
            <a:pPr marL="365760" indent="-256032" eaLnBrk="1" fontAlgn="auto" hangingPunct="1">
              <a:spcAft>
                <a:spcPts val="0"/>
              </a:spcAft>
              <a:buFont typeface="Wingdings 3" pitchFamily="18" charset="2"/>
              <a:buNone/>
              <a:defRPr/>
            </a:pPr>
            <a:endParaRPr lang="ru-RU" sz="2400" dirty="0" smtClean="0">
              <a:solidFill>
                <a:srgbClr val="FF0000"/>
              </a:solidFill>
              <a:latin typeface="Times New Roman" pitchFamily="18" charset="0"/>
              <a:cs typeface="Times New Roman" pitchFamily="18" charset="0"/>
            </a:endParaRPr>
          </a:p>
          <a:p>
            <a:pPr marL="365760" indent="-256032" eaLnBrk="1" fontAlgn="auto" hangingPunct="1">
              <a:spcAft>
                <a:spcPts val="0"/>
              </a:spcAft>
              <a:buFont typeface="Wingdings 3" pitchFamily="18" charset="2"/>
              <a:buNone/>
              <a:defRPr/>
            </a:pPr>
            <a:r>
              <a:rPr lang="ru-RU" sz="2400" dirty="0" smtClean="0">
                <a:latin typeface="Times New Roman" pitchFamily="18" charset="0"/>
                <a:cs typeface="Times New Roman" pitchFamily="18" charset="0"/>
              </a:rPr>
              <a:t>4. ООО "Индексное агентство РТС" </a:t>
            </a:r>
            <a:r>
              <a:rPr lang="ru-RU" sz="2400" dirty="0" smtClean="0">
                <a:hlinkClick r:id="rId6"/>
              </a:rPr>
              <a:t>http://rts-tender.ru</a:t>
            </a:r>
            <a:endParaRPr lang="ru-RU" sz="2400" dirty="0" smtClean="0">
              <a:latin typeface="Times New Roman" pitchFamily="18" charset="0"/>
              <a:cs typeface="Times New Roman" pitchFamily="18" charset="0"/>
            </a:endParaRPr>
          </a:p>
          <a:p>
            <a:pPr marL="365760" indent="-256032" eaLnBrk="1" fontAlgn="auto" hangingPunct="1">
              <a:spcAft>
                <a:spcPts val="0"/>
              </a:spcAft>
              <a:buFont typeface="Wingdings 3" pitchFamily="18" charset="2"/>
              <a:buNone/>
              <a:defRPr/>
            </a:pPr>
            <a:r>
              <a:rPr lang="ru-RU" sz="2400" dirty="0" smtClean="0">
                <a:latin typeface="Times New Roman" pitchFamily="18" charset="0"/>
                <a:cs typeface="Times New Roman" pitchFamily="18" charset="0"/>
              </a:rPr>
              <a:t>5. ЗАО "ММВБ — Информационные технологии".</a:t>
            </a:r>
            <a:r>
              <a:rPr lang="ru-RU" sz="2400" dirty="0" smtClean="0">
                <a:hlinkClick r:id="rId7"/>
              </a:rPr>
              <a:t> http://auction.micex-pfo.ru</a:t>
            </a:r>
            <a:endParaRPr lang="ru-RU" sz="2400" dirty="0" smtClean="0">
              <a:latin typeface="Times New Roman" pitchFamily="18" charset="0"/>
              <a:cs typeface="Times New Roman" pitchFamily="18" charset="0"/>
            </a:endParaRPr>
          </a:p>
          <a:p>
            <a:pPr marL="365760" indent="-256032" eaLnBrk="1" fontAlgn="auto" hangingPunct="1">
              <a:spcAft>
                <a:spcPts val="0"/>
              </a:spcAft>
              <a:buFont typeface="Wingdings 3"/>
              <a:buChar char=""/>
              <a:defRPr/>
            </a:pPr>
            <a:endParaRPr lang="ru-RU" sz="2400" dirty="0" smtClean="0"/>
          </a:p>
        </p:txBody>
      </p:sp>
      <p:sp>
        <p:nvSpPr>
          <p:cNvPr id="3" name="Заголовок 2"/>
          <p:cNvSpPr>
            <a:spLocks noGrp="1"/>
          </p:cNvSpPr>
          <p:nvPr>
            <p:ph type="title"/>
          </p:nvPr>
        </p:nvSpPr>
        <p:spPr>
          <a:xfrm>
            <a:off x="467544" y="188640"/>
            <a:ext cx="8229600" cy="1143000"/>
          </a:xfrm>
        </p:spPr>
        <p:txBody>
          <a:bodyPr/>
          <a:lstStyle/>
          <a:p>
            <a:pPr algn="ctr" eaLnBrk="1" fontAlgn="auto" hangingPunct="1">
              <a:spcAft>
                <a:spcPts val="0"/>
              </a:spcAft>
              <a:defRPr/>
            </a:pPr>
            <a:r>
              <a:rPr lang="ru-RU" dirty="0" smtClean="0">
                <a:latin typeface="Times New Roman" pitchFamily="18" charset="0"/>
                <a:cs typeface="Times New Roman" pitchFamily="18" charset="0"/>
              </a:rPr>
              <a:t> Электронный аукцион</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0766010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1"/>
          <p:cNvSpPr>
            <a:spLocks noGrp="1"/>
          </p:cNvSpPr>
          <p:nvPr>
            <p:ph idx="1"/>
          </p:nvPr>
        </p:nvSpPr>
        <p:spPr/>
        <p:txBody>
          <a:bodyPr/>
          <a:lstStyle/>
          <a:p>
            <a:pPr eaLnBrk="1" hangingPunct="1">
              <a:buFont typeface="Wingdings 3" pitchFamily="18" charset="2"/>
              <a:buNone/>
            </a:pPr>
            <a:r>
              <a:rPr lang="ru-RU" altLang="ru-RU" sz="2000" smtClean="0">
                <a:latin typeface="Times New Roman" pitchFamily="18" charset="0"/>
                <a:cs typeface="Times New Roman" pitchFamily="18" charset="0"/>
              </a:rPr>
              <a:t>1) заявление этого участника о его аккредитации на электронной площадке;</a:t>
            </a:r>
          </a:p>
          <a:p>
            <a:pPr eaLnBrk="1" hangingPunct="1">
              <a:buFont typeface="Wingdings 3" pitchFamily="18" charset="2"/>
              <a:buNone/>
            </a:pPr>
            <a:r>
              <a:rPr lang="ru-RU" altLang="ru-RU" sz="2000" smtClean="0">
                <a:latin typeface="Times New Roman" pitchFamily="18" charset="0"/>
                <a:cs typeface="Times New Roman" pitchFamily="18" charset="0"/>
              </a:rPr>
              <a:t>2) копия выписки из ЕГРЮЛ, ЕГРИП , </a:t>
            </a:r>
            <a:r>
              <a:rPr lang="ru-RU" altLang="ru-RU" sz="2000" smtClean="0">
                <a:solidFill>
                  <a:srgbClr val="C00000"/>
                </a:solidFill>
                <a:latin typeface="Times New Roman" pitchFamily="18" charset="0"/>
                <a:cs typeface="Times New Roman" pitchFamily="18" charset="0"/>
              </a:rPr>
              <a:t>полученные не ранее чем за шесть месяцев до даты обращения с заявлением,</a:t>
            </a:r>
            <a:r>
              <a:rPr lang="ru-RU" altLang="ru-RU" sz="2000" smtClean="0">
                <a:latin typeface="Times New Roman" pitchFamily="18" charset="0"/>
                <a:cs typeface="Times New Roman" pitchFamily="18" charset="0"/>
              </a:rPr>
              <a:t> копия документа, удостоверяющего личность этого участника (для иного физического лица), заверенный перевод на русский язык документов о государственной регистрации юридического лица или физического лица в качестве индивидуального предпринимателя в соответствии с законодательством соответствующего государства (для иностранного лица);</a:t>
            </a:r>
          </a:p>
          <a:p>
            <a:pPr eaLnBrk="1" hangingPunct="1">
              <a:buFont typeface="Wingdings 3" pitchFamily="18" charset="2"/>
              <a:buNone/>
            </a:pPr>
            <a:r>
              <a:rPr lang="ru-RU" altLang="ru-RU" sz="2000" smtClean="0">
                <a:latin typeface="Times New Roman" pitchFamily="18" charset="0"/>
                <a:cs typeface="Times New Roman" pitchFamily="18" charset="0"/>
              </a:rPr>
              <a:t>3) копии учредительных документов этого участника (для юридического лица), копия документа, удостоверяющего его личность (для физического лица);</a:t>
            </a:r>
          </a:p>
          <a:p>
            <a:pPr eaLnBrk="1" hangingPunct="1">
              <a:buFont typeface="Wingdings 3" pitchFamily="18" charset="2"/>
              <a:buNone/>
            </a:pPr>
            <a:r>
              <a:rPr lang="ru-RU" altLang="ru-RU" sz="2000" smtClean="0">
                <a:latin typeface="Times New Roman" pitchFamily="18" charset="0"/>
                <a:cs typeface="Times New Roman" pitchFamily="18" charset="0"/>
              </a:rPr>
              <a:t>4) копии документов, подтверждающих полномочия лица на получение аккредитации от имени этого участника - юридического лиц</a:t>
            </a:r>
            <a:r>
              <a:rPr lang="ru-RU" altLang="ru-RU" sz="1800" smtClean="0">
                <a:latin typeface="Times New Roman" pitchFamily="18" charset="0"/>
                <a:cs typeface="Times New Roman" pitchFamily="18" charset="0"/>
              </a:rPr>
              <a:t>а </a:t>
            </a:r>
          </a:p>
        </p:txBody>
      </p:sp>
      <p:sp>
        <p:nvSpPr>
          <p:cNvPr id="3" name="Заголовок 2"/>
          <p:cNvSpPr>
            <a:spLocks noGrp="1"/>
          </p:cNvSpPr>
          <p:nvPr>
            <p:ph type="title"/>
          </p:nvPr>
        </p:nvSpPr>
        <p:spPr/>
        <p:txBody>
          <a:bodyPr/>
          <a:lstStyle/>
          <a:p>
            <a:pPr eaLnBrk="1" fontAlgn="auto" hangingPunct="1">
              <a:spcAft>
                <a:spcPts val="0"/>
              </a:spcAft>
              <a:defRPr/>
            </a:pPr>
            <a:r>
              <a:rPr lang="ru-RU" dirty="0" smtClean="0">
                <a:solidFill>
                  <a:srgbClr val="C00000"/>
                </a:solidFill>
                <a:latin typeface="Times New Roman" pitchFamily="18" charset="0"/>
                <a:cs typeface="Times New Roman" pitchFamily="18" charset="0"/>
              </a:rPr>
              <a:t>Аккредитация участников (ст.61)</a:t>
            </a:r>
            <a:endParaRPr lang="ru-RU"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553102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pPr marL="365760" indent="-256032" eaLnBrk="1" fontAlgn="auto" hangingPunct="1">
              <a:spcAft>
                <a:spcPts val="0"/>
              </a:spcAft>
              <a:buFont typeface="Wingdings 3"/>
              <a:buNone/>
              <a:defRPr/>
            </a:pPr>
            <a:r>
              <a:rPr lang="ru-RU" sz="2800" dirty="0" smtClean="0">
                <a:latin typeface="Times New Roman" pitchFamily="18" charset="0"/>
                <a:cs typeface="Times New Roman" pitchFamily="18" charset="0"/>
              </a:rPr>
              <a:t>5) копии документов, подтверждающих полномочия руководителя. </a:t>
            </a:r>
          </a:p>
          <a:p>
            <a:pPr marL="365760" indent="-256032" eaLnBrk="1" fontAlgn="auto" hangingPunct="1">
              <a:spcAft>
                <a:spcPts val="0"/>
              </a:spcAft>
              <a:buFont typeface="Wingdings 3"/>
              <a:buNone/>
              <a:defRPr/>
            </a:pPr>
            <a:r>
              <a:rPr lang="ru-RU" sz="2800" dirty="0" smtClean="0">
                <a:latin typeface="Times New Roman" pitchFamily="18" charset="0"/>
                <a:cs typeface="Times New Roman" pitchFamily="18" charset="0"/>
              </a:rPr>
              <a:t>6) идентификационный номер налогоплательщика этого участника или в соответствии с законодательством соответствующего иностранного государства аналог идентификационного номера налогоплательщика этого участника (для иностранного лица);</a:t>
            </a:r>
          </a:p>
          <a:p>
            <a:pPr marL="365760" indent="-256032" eaLnBrk="1" fontAlgn="auto" hangingPunct="1">
              <a:spcAft>
                <a:spcPts val="0"/>
              </a:spcAft>
              <a:buFont typeface="Wingdings 3"/>
              <a:buNone/>
              <a:defRPr/>
            </a:pPr>
            <a:r>
              <a:rPr lang="ru-RU" sz="2800" dirty="0" smtClean="0">
                <a:latin typeface="Times New Roman" pitchFamily="18" charset="0"/>
                <a:cs typeface="Times New Roman" pitchFamily="18" charset="0"/>
              </a:rPr>
              <a:t>7) адрес электронной почты этого участника для направления оператором электронной площадки уведомлений и иной информации в соответствии с настоящей главой;</a:t>
            </a:r>
          </a:p>
          <a:p>
            <a:pPr marL="365760" indent="-256032" eaLnBrk="1" fontAlgn="auto" hangingPunct="1">
              <a:spcAft>
                <a:spcPts val="0"/>
              </a:spcAft>
              <a:buFont typeface="Wingdings 3"/>
              <a:buNone/>
              <a:defRPr/>
            </a:pPr>
            <a:r>
              <a:rPr lang="ru-RU" sz="2800" dirty="0" smtClean="0">
                <a:latin typeface="Times New Roman" pitchFamily="18" charset="0"/>
                <a:cs typeface="Times New Roman" pitchFamily="18" charset="0"/>
              </a:rPr>
              <a:t>8) решение об одобрении или о совершении по результатам таких аукционов сделок от имени этого участника закупки - юридического лица с указанием информации о максимальной сумме одной сделки. </a:t>
            </a:r>
          </a:p>
          <a:p>
            <a:pPr marL="365760" indent="-256032" eaLnBrk="1" fontAlgn="auto" hangingPunct="1">
              <a:spcAft>
                <a:spcPts val="0"/>
              </a:spcAft>
              <a:buFont typeface="Wingdings 3"/>
              <a:buChar char=""/>
              <a:defRPr/>
            </a:pPr>
            <a:endParaRPr lang="ru-RU" dirty="0"/>
          </a:p>
        </p:txBody>
      </p:sp>
      <p:sp>
        <p:nvSpPr>
          <p:cNvPr id="3" name="Заголовок 2"/>
          <p:cNvSpPr>
            <a:spLocks noGrp="1"/>
          </p:cNvSpPr>
          <p:nvPr>
            <p:ph type="title"/>
          </p:nvPr>
        </p:nvSpPr>
        <p:spPr/>
        <p:txBody>
          <a:bodyPr/>
          <a:lstStyle/>
          <a:p>
            <a:pPr eaLnBrk="1" fontAlgn="auto" hangingPunct="1">
              <a:spcAft>
                <a:spcPts val="0"/>
              </a:spcAft>
              <a:defRPr/>
            </a:pPr>
            <a:r>
              <a:rPr lang="ru-RU" dirty="0" smtClean="0">
                <a:solidFill>
                  <a:schemeClr val="tx1"/>
                </a:solidFill>
                <a:latin typeface="Times New Roman" pitchFamily="18" charset="0"/>
                <a:cs typeface="Times New Roman" pitchFamily="18" charset="0"/>
              </a:rPr>
              <a:t>Аккредитация участников (ст.61)</a:t>
            </a:r>
            <a:endParaRPr lang="ru-RU" dirty="0">
              <a:solidFill>
                <a:schemeClr val="tx1"/>
              </a:solidFill>
            </a:endParaRPr>
          </a:p>
        </p:txBody>
      </p:sp>
    </p:spTree>
    <p:extLst>
      <p:ext uri="{BB962C8B-B14F-4D97-AF65-F5344CB8AC3E}">
        <p14:creationId xmlns:p14="http://schemas.microsoft.com/office/powerpoint/2010/main" val="532443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20000"/>
          </a:bodyPr>
          <a:lstStyle/>
          <a:p>
            <a:pPr marL="365760" indent="-256032" eaLnBrk="1" fontAlgn="auto" hangingPunct="1">
              <a:spcAft>
                <a:spcPts val="0"/>
              </a:spcAft>
              <a:buFont typeface="Wingdings 3"/>
              <a:buChar char=""/>
              <a:defRPr/>
            </a:pPr>
            <a:r>
              <a:rPr lang="ru-RU" sz="2000" dirty="0" smtClean="0">
                <a:latin typeface="Times New Roman" pitchFamily="18" charset="0"/>
                <a:cs typeface="Times New Roman" pitchFamily="18" charset="0"/>
              </a:rPr>
              <a:t>Аккредитация участника электронного аукциона на электронной площадке осуществляется сроком на </a:t>
            </a:r>
            <a:r>
              <a:rPr lang="ru-RU" sz="2000" dirty="0" smtClean="0">
                <a:solidFill>
                  <a:srgbClr val="C00000"/>
                </a:solidFill>
                <a:latin typeface="Times New Roman" pitchFamily="18" charset="0"/>
                <a:cs typeface="Times New Roman" pitchFamily="18" charset="0"/>
              </a:rPr>
              <a:t>три года</a:t>
            </a:r>
            <a:r>
              <a:rPr lang="ru-RU" sz="2000" dirty="0" smtClean="0">
                <a:latin typeface="Times New Roman" pitchFamily="18" charset="0"/>
                <a:cs typeface="Times New Roman" pitchFamily="18" charset="0"/>
              </a:rPr>
              <a:t> с даты направления оператором электронной площадки этому участнику уведомления о принятии решения о его аккредитации на электронной площадке. </a:t>
            </a:r>
          </a:p>
          <a:p>
            <a:pPr marL="365760" indent="-256032" eaLnBrk="1" fontAlgn="auto" hangingPunct="1">
              <a:spcAft>
                <a:spcPts val="0"/>
              </a:spcAft>
              <a:buFont typeface="Wingdings 3"/>
              <a:buChar char=""/>
              <a:defRPr/>
            </a:pPr>
            <a:r>
              <a:rPr lang="ru-RU" sz="2000" dirty="0" smtClean="0">
                <a:latin typeface="Times New Roman" pitchFamily="18" charset="0"/>
                <a:cs typeface="Times New Roman" pitchFamily="18" charset="0"/>
              </a:rPr>
              <a:t>Участник электронного аукциона, получивший аккредитацию на электронной площадке, не вправе подать заявку на участие в таком аукционе </a:t>
            </a:r>
            <a:r>
              <a:rPr lang="ru-RU" sz="2000" dirty="0" smtClean="0">
                <a:solidFill>
                  <a:srgbClr val="C00000"/>
                </a:solidFill>
                <a:latin typeface="Times New Roman" pitchFamily="18" charset="0"/>
                <a:cs typeface="Times New Roman" pitchFamily="18" charset="0"/>
              </a:rPr>
              <a:t>за три месяца до даты окончания срока своей аккредитации.</a:t>
            </a:r>
          </a:p>
          <a:p>
            <a:pPr marL="365760" indent="-256032" eaLnBrk="1" fontAlgn="auto" hangingPunct="1">
              <a:spcAft>
                <a:spcPts val="0"/>
              </a:spcAft>
              <a:buFont typeface="Wingdings 3"/>
              <a:buChar char=""/>
              <a:defRPr/>
            </a:pPr>
            <a:endParaRPr lang="ru-RU" sz="2000" dirty="0" smtClean="0">
              <a:latin typeface="Times New Roman" pitchFamily="18" charset="0"/>
              <a:cs typeface="Times New Roman" pitchFamily="18" charset="0"/>
            </a:endParaRPr>
          </a:p>
          <a:p>
            <a:pPr marL="365760" indent="-256032" eaLnBrk="1" fontAlgn="auto" hangingPunct="1">
              <a:spcAft>
                <a:spcPts val="0"/>
              </a:spcAft>
              <a:buFont typeface="Wingdings 3"/>
              <a:buChar char=""/>
              <a:defRPr/>
            </a:pPr>
            <a:r>
              <a:rPr lang="ru-RU" sz="2000" dirty="0" smtClean="0">
                <a:latin typeface="Times New Roman" pitchFamily="18" charset="0"/>
                <a:cs typeface="Times New Roman" pitchFamily="18" charset="0"/>
              </a:rPr>
              <a:t>Ответственность за достоверность документов и информации,, в том числе усиленных электронных подписей, и соответствие указанных документов и информации требованиям, установленным законодательством РФ, за своевременное уведомление оператора электронной площадки о внесении изменений в документы, за замену  документов или прекращение их действия (в том числе замену УЭП или прекращение ее действия) </a:t>
            </a:r>
            <a:r>
              <a:rPr lang="ru-RU" sz="2000" dirty="0" smtClean="0">
                <a:solidFill>
                  <a:srgbClr val="C00000"/>
                </a:solidFill>
                <a:latin typeface="Times New Roman" pitchFamily="18" charset="0"/>
                <a:cs typeface="Times New Roman" pitchFamily="18" charset="0"/>
              </a:rPr>
              <a:t>несет участник электронного аукциона, </a:t>
            </a:r>
            <a:r>
              <a:rPr lang="ru-RU" sz="2000" dirty="0" smtClean="0">
                <a:latin typeface="Times New Roman" pitchFamily="18" charset="0"/>
                <a:cs typeface="Times New Roman" pitchFamily="18" charset="0"/>
              </a:rPr>
              <a:t>предоставивший указанные документы и информацию.</a:t>
            </a:r>
          </a:p>
          <a:p>
            <a:pPr marL="365760" indent="-256032" eaLnBrk="1" fontAlgn="auto" hangingPunct="1">
              <a:spcAft>
                <a:spcPts val="0"/>
              </a:spcAft>
              <a:buFont typeface="Wingdings 3"/>
              <a:buChar char=""/>
              <a:defRPr/>
            </a:pPr>
            <a:r>
              <a:rPr lang="ru-RU" sz="2000" dirty="0" smtClean="0">
                <a:latin typeface="Times New Roman" pitchFamily="18" charset="0"/>
                <a:cs typeface="Times New Roman" pitchFamily="18" charset="0"/>
              </a:rPr>
              <a:t>Проверка представленных сведений со стороны ЭТП (не более 5 дней)</a:t>
            </a:r>
          </a:p>
          <a:p>
            <a:pPr marL="365760" indent="-256032" eaLnBrk="1" fontAlgn="auto" hangingPunct="1">
              <a:spcAft>
                <a:spcPts val="0"/>
              </a:spcAft>
              <a:buFont typeface="Wingdings 3"/>
              <a:buChar char=""/>
              <a:defRPr/>
            </a:pPr>
            <a:r>
              <a:rPr lang="ru-RU" sz="2000" dirty="0" smtClean="0">
                <a:latin typeface="Times New Roman" pitchFamily="18" charset="0"/>
                <a:cs typeface="Times New Roman" pitchFamily="18" charset="0"/>
              </a:rPr>
              <a:t>Подтверждение аккредитации</a:t>
            </a:r>
          </a:p>
          <a:p>
            <a:pPr marL="365760" indent="-256032" eaLnBrk="1" fontAlgn="auto" hangingPunct="1">
              <a:spcAft>
                <a:spcPts val="0"/>
              </a:spcAft>
              <a:buFont typeface="Wingdings 3"/>
              <a:buChar char=""/>
              <a:defRPr/>
            </a:pPr>
            <a:r>
              <a:rPr lang="ru-RU" sz="2000" dirty="0" smtClean="0">
                <a:latin typeface="Times New Roman" pitchFamily="18" charset="0"/>
                <a:cs typeface="Times New Roman" pitchFamily="18" charset="0"/>
              </a:rPr>
              <a:t>Оформление электронных доверенностей на прочих представителей организации</a:t>
            </a:r>
          </a:p>
          <a:p>
            <a:pPr marL="365760" indent="-256032" eaLnBrk="1" fontAlgn="auto" hangingPunct="1">
              <a:spcAft>
                <a:spcPts val="0"/>
              </a:spcAft>
              <a:buFont typeface="Wingdings 3"/>
              <a:buChar char=""/>
              <a:defRPr/>
            </a:pPr>
            <a:endParaRPr lang="ru-RU" sz="2000" dirty="0" smtClean="0">
              <a:latin typeface="Times New Roman" pitchFamily="18" charset="0"/>
              <a:cs typeface="Times New Roman" pitchFamily="18" charset="0"/>
            </a:endParaRPr>
          </a:p>
          <a:p>
            <a:pPr marL="365760" indent="-256032" eaLnBrk="1" fontAlgn="auto" hangingPunct="1">
              <a:spcAft>
                <a:spcPts val="0"/>
              </a:spcAft>
              <a:buFont typeface="Wingdings 3"/>
              <a:buChar char=""/>
              <a:defRPr/>
            </a:pPr>
            <a:endParaRPr lang="ru-RU" sz="2000" dirty="0" smtClean="0">
              <a:latin typeface="Times New Roman" pitchFamily="18" charset="0"/>
              <a:cs typeface="Times New Roman" pitchFamily="18" charset="0"/>
            </a:endParaRPr>
          </a:p>
          <a:p>
            <a:pPr marL="365760" indent="-256032" eaLnBrk="1" fontAlgn="auto" hangingPunct="1">
              <a:spcAft>
                <a:spcPts val="0"/>
              </a:spcAft>
              <a:buFont typeface="Wingdings 3"/>
              <a:buChar char=""/>
              <a:defRPr/>
            </a:pP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eaLnBrk="1" fontAlgn="auto" hangingPunct="1">
              <a:spcAft>
                <a:spcPts val="0"/>
              </a:spcAft>
              <a:defRPr/>
            </a:pPr>
            <a:r>
              <a:rPr lang="ru-RU" dirty="0" smtClean="0">
                <a:latin typeface="Times New Roman" pitchFamily="18" charset="0"/>
                <a:cs typeface="Times New Roman" pitchFamily="18" charset="0"/>
              </a:rPr>
              <a:t>Аккредитация участников (ст.61)</a:t>
            </a:r>
            <a:endParaRPr lang="ru-RU" dirty="0"/>
          </a:p>
        </p:txBody>
      </p:sp>
    </p:spTree>
    <p:extLst>
      <p:ext uri="{BB962C8B-B14F-4D97-AF65-F5344CB8AC3E}">
        <p14:creationId xmlns:p14="http://schemas.microsoft.com/office/powerpoint/2010/main" val="3277108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Содержимое 2"/>
          <p:cNvSpPr>
            <a:spLocks noGrp="1"/>
          </p:cNvSpPr>
          <p:nvPr>
            <p:ph idx="1"/>
          </p:nvPr>
        </p:nvSpPr>
        <p:spPr>
          <a:xfrm>
            <a:off x="838200" y="2133600"/>
            <a:ext cx="7693025" cy="3952875"/>
          </a:xfrm>
        </p:spPr>
        <p:txBody>
          <a:bodyPr>
            <a:normAutofit fontScale="92500"/>
          </a:bodyPr>
          <a:lstStyle/>
          <a:p>
            <a:pPr marL="365760" indent="-256032" eaLnBrk="1" fontAlgn="auto" hangingPunct="1">
              <a:spcAft>
                <a:spcPts val="0"/>
              </a:spcAft>
              <a:buFont typeface="Wingdings 3"/>
              <a:buChar char=""/>
              <a:defRPr/>
            </a:pPr>
            <a:r>
              <a:rPr lang="ru-RU" dirty="0" smtClean="0">
                <a:latin typeface="Times New Roman" pitchFamily="18" charset="0"/>
                <a:cs typeface="Times New Roman" pitchFamily="18" charset="0"/>
              </a:rPr>
              <a:t>Только в денежной форме (ч.2 ст.44) </a:t>
            </a:r>
          </a:p>
          <a:p>
            <a:pPr marL="365760" indent="-256032" eaLnBrk="1" fontAlgn="auto" hangingPunct="1">
              <a:spcAft>
                <a:spcPts val="0"/>
              </a:spcAft>
              <a:buFont typeface="Wingdings 3"/>
              <a:buChar char=""/>
              <a:defRPr/>
            </a:pPr>
            <a:r>
              <a:rPr lang="ru-RU" dirty="0" smtClean="0">
                <a:latin typeface="Times New Roman" pitchFamily="18" charset="0"/>
                <a:cs typeface="Times New Roman" pitchFamily="18" charset="0"/>
              </a:rPr>
              <a:t>Размер определяется Заказчиком 0,5-5% НМЦК, если НМЦК не превышает 3 млн. руб.-1% от НМЦК</a:t>
            </a:r>
          </a:p>
          <a:p>
            <a:pPr marL="365760" indent="-256032" eaLnBrk="1" fontAlgn="auto" hangingPunct="1">
              <a:spcAft>
                <a:spcPts val="0"/>
              </a:spcAft>
              <a:buFont typeface="Wingdings 3"/>
              <a:buChar char=""/>
              <a:defRPr/>
            </a:pPr>
            <a:r>
              <a:rPr lang="ru-RU" dirty="0" smtClean="0">
                <a:latin typeface="Times New Roman" pitchFamily="18" charset="0"/>
                <a:cs typeface="Times New Roman" pitchFamily="18" charset="0"/>
              </a:rPr>
              <a:t>Перечисляется на счет, открытый Оператором площадки для участника</a:t>
            </a:r>
          </a:p>
          <a:p>
            <a:pPr marL="365760" indent="-256032" eaLnBrk="1" fontAlgn="auto" hangingPunct="1">
              <a:spcAft>
                <a:spcPts val="0"/>
              </a:spcAft>
              <a:buFont typeface="Wingdings 3"/>
              <a:buChar char=""/>
              <a:defRPr/>
            </a:pPr>
            <a:r>
              <a:rPr lang="ru-RU" dirty="0" smtClean="0">
                <a:latin typeface="Times New Roman" pitchFamily="18" charset="0"/>
                <a:cs typeface="Times New Roman" pitchFamily="18" charset="0"/>
              </a:rPr>
              <a:t>Счет открывается один раз при аккредитации участника</a:t>
            </a:r>
          </a:p>
          <a:p>
            <a:pPr marL="365760" indent="-256032" eaLnBrk="1" fontAlgn="auto" hangingPunct="1">
              <a:spcAft>
                <a:spcPts val="0"/>
              </a:spcAft>
              <a:buFont typeface="Wingdings 3"/>
              <a:buChar char=""/>
              <a:defRPr/>
            </a:pPr>
            <a:r>
              <a:rPr lang="ru-RU" dirty="0" smtClean="0">
                <a:latin typeface="Times New Roman" pitchFamily="18" charset="0"/>
                <a:cs typeface="Times New Roman" pitchFamily="18" charset="0"/>
              </a:rPr>
              <a:t>Отсутствие обеспечения заявки является основанием для отклонения заявки</a:t>
            </a:r>
          </a:p>
        </p:txBody>
      </p:sp>
      <p:sp>
        <p:nvSpPr>
          <p:cNvPr id="12290" name="Заголовок 1"/>
          <p:cNvSpPr>
            <a:spLocks noGrp="1"/>
          </p:cNvSpPr>
          <p:nvPr>
            <p:ph type="title"/>
          </p:nvPr>
        </p:nvSpPr>
        <p:spPr>
          <a:xfrm>
            <a:off x="539552" y="332656"/>
            <a:ext cx="8229600" cy="1143000"/>
          </a:xfrm>
        </p:spPr>
        <p:txBody>
          <a:bodyPr/>
          <a:lstStyle/>
          <a:p>
            <a:pPr algn="ctr" eaLnBrk="1" fontAlgn="auto" hangingPunct="1">
              <a:spcAft>
                <a:spcPts val="0"/>
              </a:spcAft>
              <a:defRPr/>
            </a:pPr>
            <a:r>
              <a:rPr lang="ru-RU" dirty="0" smtClean="0">
                <a:solidFill>
                  <a:schemeClr val="tx1"/>
                </a:solidFill>
                <a:latin typeface="Times New Roman" pitchFamily="18" charset="0"/>
                <a:cs typeface="Times New Roman" pitchFamily="18" charset="0"/>
              </a:rPr>
              <a:t>Обеспечение заявки</a:t>
            </a:r>
          </a:p>
        </p:txBody>
      </p:sp>
    </p:spTree>
    <p:extLst>
      <p:ext uri="{BB962C8B-B14F-4D97-AF65-F5344CB8AC3E}">
        <p14:creationId xmlns:p14="http://schemas.microsoft.com/office/powerpoint/2010/main" val="31330720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Содержимое 2"/>
          <p:cNvSpPr>
            <a:spLocks noGrp="1"/>
          </p:cNvSpPr>
          <p:nvPr>
            <p:ph idx="1"/>
          </p:nvPr>
        </p:nvSpPr>
        <p:spPr/>
        <p:txBody>
          <a:bodyPr>
            <a:normAutofit fontScale="70000" lnSpcReduction="20000"/>
          </a:bodyPr>
          <a:lstStyle/>
          <a:p>
            <a:pPr marL="365760" indent="-256032" eaLnBrk="1" fontAlgn="auto" hangingPunct="1">
              <a:spcAft>
                <a:spcPts val="0"/>
              </a:spcAft>
              <a:buFont typeface="Wingdings 3"/>
              <a:buNone/>
              <a:defRPr/>
            </a:pPr>
            <a:r>
              <a:rPr lang="ru-RU" sz="2900" dirty="0" smtClean="0">
                <a:solidFill>
                  <a:srgbClr val="C00000"/>
                </a:solidFill>
                <a:latin typeface="Times New Roman" pitchFamily="18" charset="0"/>
                <a:cs typeface="Times New Roman" pitchFamily="18" charset="0"/>
              </a:rPr>
              <a:t>Не более чем </a:t>
            </a:r>
            <a:r>
              <a:rPr lang="ru-RU" sz="2900" smtClean="0">
                <a:solidFill>
                  <a:srgbClr val="C00000"/>
                </a:solidFill>
                <a:latin typeface="Times New Roman" pitchFamily="18" charset="0"/>
                <a:cs typeface="Times New Roman" pitchFamily="18" charset="0"/>
              </a:rPr>
              <a:t>в течение одного </a:t>
            </a:r>
            <a:r>
              <a:rPr lang="ru-RU" sz="2900" dirty="0" smtClean="0">
                <a:solidFill>
                  <a:srgbClr val="C00000"/>
                </a:solidFill>
                <a:latin typeface="Times New Roman" pitchFamily="18" charset="0"/>
                <a:cs typeface="Times New Roman" pitchFamily="18" charset="0"/>
              </a:rPr>
              <a:t>рабочего дня с даты наступления одного из следующих случаев:</a:t>
            </a:r>
          </a:p>
          <a:p>
            <a:pPr marL="365760" indent="-256032" eaLnBrk="1" fontAlgn="auto" hangingPunct="1">
              <a:spcAft>
                <a:spcPts val="0"/>
              </a:spcAft>
              <a:buFont typeface="Wingdings 3"/>
              <a:buNone/>
              <a:defRPr/>
            </a:pPr>
            <a:r>
              <a:rPr lang="ru-RU" sz="2900" dirty="0" smtClean="0">
                <a:latin typeface="Times New Roman" pitchFamily="18" charset="0"/>
                <a:cs typeface="Times New Roman" pitchFamily="18" charset="0"/>
              </a:rPr>
              <a:t>1) подписание протокола рассмотрения вторых частей заявок на участие в электронном аукционе. При этом возврат или прекращение блокирования осуществляется в отношении денежных средств всех участников закупки, за исключением победителя определения поставщика (подрядчика, исполнителя), которому такие денежные средства возвращаются после заключения контракта;</a:t>
            </a:r>
          </a:p>
          <a:p>
            <a:pPr marL="365760" indent="-256032" eaLnBrk="1" fontAlgn="auto" hangingPunct="1">
              <a:spcAft>
                <a:spcPts val="0"/>
              </a:spcAft>
              <a:buFont typeface="Wingdings 3"/>
              <a:buNone/>
              <a:defRPr/>
            </a:pPr>
            <a:r>
              <a:rPr lang="ru-RU" sz="2900" dirty="0" smtClean="0">
                <a:latin typeface="Times New Roman" pitchFamily="18" charset="0"/>
                <a:cs typeface="Times New Roman" pitchFamily="18" charset="0"/>
              </a:rPr>
              <a:t>2) отмена определения поставщика (подрядчика, исполнителя);</a:t>
            </a:r>
          </a:p>
          <a:p>
            <a:pPr marL="365760" indent="-256032" eaLnBrk="1" fontAlgn="auto" hangingPunct="1">
              <a:spcAft>
                <a:spcPts val="0"/>
              </a:spcAft>
              <a:buFont typeface="Wingdings 3"/>
              <a:buNone/>
              <a:defRPr/>
            </a:pPr>
            <a:r>
              <a:rPr lang="ru-RU" sz="2900" dirty="0" smtClean="0">
                <a:latin typeface="Times New Roman" pitchFamily="18" charset="0"/>
                <a:cs typeface="Times New Roman" pitchFamily="18" charset="0"/>
              </a:rPr>
              <a:t>3) отклонение заявки участника закупки;</a:t>
            </a:r>
          </a:p>
          <a:p>
            <a:pPr marL="365760" indent="-256032" eaLnBrk="1" fontAlgn="auto" hangingPunct="1">
              <a:spcAft>
                <a:spcPts val="0"/>
              </a:spcAft>
              <a:buFont typeface="Wingdings 3"/>
              <a:buNone/>
              <a:defRPr/>
            </a:pPr>
            <a:r>
              <a:rPr lang="ru-RU" sz="2900" dirty="0" smtClean="0">
                <a:latin typeface="Times New Roman" pitchFamily="18" charset="0"/>
                <a:cs typeface="Times New Roman" pitchFamily="18" charset="0"/>
              </a:rPr>
              <a:t>4) отзыв заявки участником закупки до окончания срока подачи заявок;</a:t>
            </a:r>
          </a:p>
          <a:p>
            <a:pPr marL="365760" indent="-256032" eaLnBrk="1" fontAlgn="auto" hangingPunct="1">
              <a:spcAft>
                <a:spcPts val="0"/>
              </a:spcAft>
              <a:buFont typeface="Wingdings 3"/>
              <a:buNone/>
              <a:defRPr/>
            </a:pPr>
            <a:r>
              <a:rPr lang="ru-RU" sz="2900" dirty="0" smtClean="0">
                <a:latin typeface="Times New Roman" pitchFamily="18" charset="0"/>
                <a:cs typeface="Times New Roman" pitchFamily="18" charset="0"/>
              </a:rPr>
              <a:t>5) получение заявки на участие в определении поставщика (подрядчика, исполнителя) после окончания срока подачи заявок;</a:t>
            </a:r>
          </a:p>
          <a:p>
            <a:pPr marL="365760" indent="-256032" eaLnBrk="1" fontAlgn="auto" hangingPunct="1">
              <a:spcAft>
                <a:spcPts val="0"/>
              </a:spcAft>
              <a:buFont typeface="Wingdings 3"/>
              <a:buNone/>
              <a:defRPr/>
            </a:pPr>
            <a:r>
              <a:rPr lang="ru-RU" sz="2900" dirty="0" smtClean="0">
                <a:latin typeface="Times New Roman" pitchFamily="18" charset="0"/>
                <a:cs typeface="Times New Roman" pitchFamily="18" charset="0"/>
              </a:rPr>
              <a:t>6) отстранение участника закупки от участия в определении поставщика (подрядчика, исполнителя).</a:t>
            </a:r>
          </a:p>
          <a:p>
            <a:pPr marL="365760" indent="-256032" algn="just" eaLnBrk="1" fontAlgn="auto" hangingPunct="1">
              <a:lnSpc>
                <a:spcPct val="80000"/>
              </a:lnSpc>
              <a:spcAft>
                <a:spcPts val="0"/>
              </a:spcAft>
              <a:buFont typeface="Wingdings 3"/>
              <a:buChar char=""/>
              <a:defRPr/>
            </a:pPr>
            <a:endParaRPr lang="ru-RU" sz="2900" dirty="0" smtClean="0">
              <a:latin typeface="Times New Roman" pitchFamily="18" charset="0"/>
              <a:cs typeface="Times New Roman" pitchFamily="18" charset="0"/>
            </a:endParaRPr>
          </a:p>
          <a:p>
            <a:pPr marL="365760" indent="-256032" eaLnBrk="1" fontAlgn="auto" hangingPunct="1">
              <a:spcAft>
                <a:spcPts val="0"/>
              </a:spcAft>
              <a:buFont typeface="Wingdings" pitchFamily="2" charset="2"/>
              <a:buNone/>
              <a:defRPr/>
            </a:pPr>
            <a:endParaRPr lang="ru-RU" b="1" dirty="0" smtClean="0"/>
          </a:p>
        </p:txBody>
      </p:sp>
      <p:sp>
        <p:nvSpPr>
          <p:cNvPr id="16386" name="Заголовок 1"/>
          <p:cNvSpPr>
            <a:spLocks noGrp="1"/>
          </p:cNvSpPr>
          <p:nvPr>
            <p:ph type="title"/>
          </p:nvPr>
        </p:nvSpPr>
        <p:spPr/>
        <p:txBody>
          <a:bodyPr/>
          <a:lstStyle/>
          <a:p>
            <a:pPr algn="ctr" eaLnBrk="1" fontAlgn="auto" hangingPunct="1">
              <a:spcAft>
                <a:spcPts val="0"/>
              </a:spcAft>
              <a:defRPr/>
            </a:pPr>
            <a:r>
              <a:rPr lang="ru-RU" sz="3200" dirty="0" smtClean="0">
                <a:solidFill>
                  <a:schemeClr val="tx1"/>
                </a:solidFill>
                <a:latin typeface="Times New Roman" pitchFamily="18" charset="0"/>
                <a:cs typeface="Times New Roman" pitchFamily="18" charset="0"/>
              </a:rPr>
              <a:t>Разблокировка денежных средств</a:t>
            </a:r>
          </a:p>
        </p:txBody>
      </p:sp>
    </p:spTree>
    <p:extLst>
      <p:ext uri="{BB962C8B-B14F-4D97-AF65-F5344CB8AC3E}">
        <p14:creationId xmlns:p14="http://schemas.microsoft.com/office/powerpoint/2010/main" val="6487405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1"/>
          <p:cNvSpPr>
            <a:spLocks noGrp="1"/>
          </p:cNvSpPr>
          <p:nvPr>
            <p:ph idx="1"/>
          </p:nvPr>
        </p:nvSpPr>
        <p:spPr/>
        <p:txBody>
          <a:bodyPr/>
          <a:lstStyle/>
          <a:p>
            <a:pPr eaLnBrk="1" hangingPunct="1">
              <a:buFont typeface="Wingdings 3" pitchFamily="18" charset="2"/>
              <a:buNone/>
            </a:pPr>
            <a:r>
              <a:rPr lang="ru-RU" altLang="ru-RU" smtClean="0">
                <a:latin typeface="Times New Roman" pitchFamily="18" charset="0"/>
                <a:cs typeface="Times New Roman" pitchFamily="18" charset="0"/>
              </a:rPr>
              <a:t>1) уклонение или отказ участника закупки заключить контракт;</a:t>
            </a:r>
          </a:p>
          <a:p>
            <a:pPr eaLnBrk="1" hangingPunct="1">
              <a:buFont typeface="Wingdings 3" pitchFamily="18" charset="2"/>
              <a:buNone/>
            </a:pPr>
            <a:r>
              <a:rPr lang="ru-RU" altLang="ru-RU" smtClean="0">
                <a:latin typeface="Times New Roman" pitchFamily="18" charset="0"/>
                <a:cs typeface="Times New Roman" pitchFamily="18" charset="0"/>
              </a:rPr>
              <a:t>2) непредставление или представление с нарушением условий, установленных настоящим Федеральным законом, до заключения контракта заказчику обеспечения исполнения контракта;</a:t>
            </a:r>
          </a:p>
          <a:p>
            <a:pPr eaLnBrk="1" hangingPunct="1">
              <a:buFont typeface="Wingdings 3" pitchFamily="18" charset="2"/>
              <a:buNone/>
            </a:pPr>
            <a:r>
              <a:rPr lang="ru-RU" altLang="ru-RU" smtClean="0">
                <a:latin typeface="Times New Roman" pitchFamily="18" charset="0"/>
                <a:cs typeface="Times New Roman" pitchFamily="18" charset="0"/>
              </a:rPr>
              <a:t>3) изменение или отзыв участником закупки заявки на участие в определении поставщика (подрядчика, исполнителя) после истечения срока окончания подачи таких заявок.</a:t>
            </a:r>
          </a:p>
          <a:p>
            <a:pPr eaLnBrk="1" hangingPunct="1"/>
            <a:endParaRPr lang="ru-RU" altLang="ru-RU" smtClean="0"/>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dirty="0" smtClean="0">
                <a:latin typeface="Times New Roman" pitchFamily="18" charset="0"/>
                <a:cs typeface="Times New Roman" pitchFamily="18" charset="0"/>
              </a:rPr>
              <a:t>Возврат денежных средств не осуществляется в случаях:</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5709618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Содержимое 2"/>
          <p:cNvSpPr>
            <a:spLocks noGrp="1"/>
          </p:cNvSpPr>
          <p:nvPr>
            <p:ph idx="1"/>
          </p:nvPr>
        </p:nvSpPr>
        <p:spPr>
          <a:xfrm>
            <a:off x="755650" y="1557338"/>
            <a:ext cx="7693025" cy="4210050"/>
          </a:xfrm>
        </p:spPr>
        <p:txBody>
          <a:bodyPr>
            <a:normAutofit fontScale="85000" lnSpcReduction="20000"/>
          </a:bodyPr>
          <a:lstStyle/>
          <a:p>
            <a:pPr marL="365760" indent="-256032" eaLnBrk="1" fontAlgn="auto" hangingPunct="1">
              <a:spcAft>
                <a:spcPts val="0"/>
              </a:spcAft>
              <a:buFont typeface="Wingdings 3"/>
              <a:buChar char=""/>
              <a:defRPr/>
            </a:pPr>
            <a:r>
              <a:rPr lang="ru-RU" sz="3200" dirty="0" smtClean="0">
                <a:latin typeface="Times New Roman" pitchFamily="18" charset="0"/>
                <a:cs typeface="Times New Roman" pitchFamily="18" charset="0"/>
              </a:rPr>
              <a:t>Аккредитация производится оператором один раз сроком на </a:t>
            </a:r>
            <a:r>
              <a:rPr lang="en-US" sz="3200" dirty="0" smtClean="0">
                <a:latin typeface="Times New Roman" pitchFamily="18" charset="0"/>
                <a:cs typeface="Times New Roman" pitchFamily="18" charset="0"/>
              </a:rPr>
              <a:t>3 </a:t>
            </a:r>
            <a:r>
              <a:rPr lang="ru-RU" sz="3200" dirty="0" smtClean="0">
                <a:latin typeface="Times New Roman" pitchFamily="18" charset="0"/>
                <a:cs typeface="Times New Roman" pitchFamily="18" charset="0"/>
              </a:rPr>
              <a:t>года. </a:t>
            </a:r>
          </a:p>
          <a:p>
            <a:pPr marL="365760" indent="-256032" eaLnBrk="1" fontAlgn="auto" hangingPunct="1">
              <a:spcAft>
                <a:spcPts val="0"/>
              </a:spcAft>
              <a:buFont typeface="Wingdings 3"/>
              <a:buChar char=""/>
              <a:defRPr/>
            </a:pPr>
            <a:r>
              <a:rPr lang="ru-RU" sz="3200" dirty="0" smtClean="0">
                <a:latin typeface="Times New Roman" pitchFamily="18" charset="0"/>
                <a:cs typeface="Times New Roman" pitchFamily="18" charset="0"/>
              </a:rPr>
              <a:t>За 3 месяца до окончании аккредитации, Участник размещения заказа теряет возможность подавать заявки на участие в новых аукционах. </a:t>
            </a:r>
          </a:p>
          <a:p>
            <a:pPr marL="365760" indent="-256032" algn="just" eaLnBrk="1" fontAlgn="auto" hangingPunct="1">
              <a:spcAft>
                <a:spcPts val="0"/>
              </a:spcAft>
              <a:buFont typeface="Wingdings 3"/>
              <a:buChar char=""/>
              <a:defRPr/>
            </a:pPr>
            <a:endParaRPr lang="ru-RU" sz="3200" b="1" dirty="0" smtClean="0">
              <a:solidFill>
                <a:srgbClr val="FF0000"/>
              </a:solidFill>
              <a:latin typeface="Times New Roman" pitchFamily="18" charset="0"/>
              <a:cs typeface="Times New Roman" pitchFamily="18" charset="0"/>
            </a:endParaRPr>
          </a:p>
          <a:p>
            <a:pPr marL="365760" indent="-256032" algn="just" eaLnBrk="1" fontAlgn="auto" hangingPunct="1">
              <a:spcAft>
                <a:spcPts val="0"/>
              </a:spcAft>
              <a:buFont typeface="Wingdings 3"/>
              <a:buChar char=""/>
              <a:defRPr/>
            </a:pPr>
            <a:r>
              <a:rPr lang="ru-RU" sz="3200" dirty="0" smtClean="0">
                <a:latin typeface="Times New Roman" pitchFamily="18" charset="0"/>
                <a:cs typeface="Times New Roman" pitchFamily="18" charset="0"/>
              </a:rPr>
              <a:t>Предоставляет право участвовать в любом аукционе на ЭП</a:t>
            </a:r>
          </a:p>
          <a:p>
            <a:pPr marL="365760" indent="-256032" algn="just" eaLnBrk="1" fontAlgn="auto" hangingPunct="1">
              <a:spcAft>
                <a:spcPts val="0"/>
              </a:spcAft>
              <a:buFont typeface="Wingdings 3"/>
              <a:buChar char=""/>
              <a:defRPr/>
            </a:pPr>
            <a:r>
              <a:rPr lang="ru-RU" sz="3200" dirty="0" smtClean="0">
                <a:latin typeface="Times New Roman" pitchFamily="18" charset="0"/>
                <a:cs typeface="Times New Roman" pitchFamily="18" charset="0"/>
              </a:rPr>
              <a:t>Для прохождения аккредитации участнику необходимо иметь УЭП и авторизовать ее.</a:t>
            </a:r>
          </a:p>
          <a:p>
            <a:pPr marL="365760" indent="-256032" eaLnBrk="1" fontAlgn="auto" hangingPunct="1">
              <a:spcAft>
                <a:spcPts val="0"/>
              </a:spcAft>
              <a:buFont typeface="Wingdings 3"/>
              <a:buChar char=""/>
              <a:defRPr/>
            </a:pPr>
            <a:endParaRPr lang="ru-RU" dirty="0" smtClean="0">
              <a:latin typeface="Times New Roman" pitchFamily="18" charset="0"/>
              <a:cs typeface="Times New Roman" pitchFamily="18" charset="0"/>
            </a:endParaRPr>
          </a:p>
          <a:p>
            <a:pPr marL="365760" indent="-256032" eaLnBrk="1" fontAlgn="auto" hangingPunct="1">
              <a:spcAft>
                <a:spcPts val="0"/>
              </a:spcAft>
              <a:buFont typeface="Wingdings 3"/>
              <a:buChar char=""/>
              <a:defRPr/>
            </a:pPr>
            <a:endParaRPr lang="ru-RU" dirty="0" smtClean="0"/>
          </a:p>
        </p:txBody>
      </p:sp>
      <p:sp>
        <p:nvSpPr>
          <p:cNvPr id="24578"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solidFill>
                  <a:srgbClr val="0070C0"/>
                </a:solidFill>
                <a:latin typeface="Times New Roman" pitchFamily="18" charset="0"/>
                <a:cs typeface="Times New Roman" pitchFamily="18" charset="0"/>
              </a:rPr>
              <a:t>Особенности электронного аукциона.</a:t>
            </a:r>
          </a:p>
        </p:txBody>
      </p:sp>
    </p:spTree>
    <p:extLst>
      <p:ext uri="{BB962C8B-B14F-4D97-AF65-F5344CB8AC3E}">
        <p14:creationId xmlns:p14="http://schemas.microsoft.com/office/powerpoint/2010/main" val="29698668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Содержимое 2"/>
          <p:cNvSpPr>
            <a:spLocks noGrp="1"/>
          </p:cNvSpPr>
          <p:nvPr>
            <p:ph idx="1"/>
          </p:nvPr>
        </p:nvSpPr>
        <p:spPr/>
        <p:txBody>
          <a:bodyPr/>
          <a:lstStyle/>
          <a:p>
            <a:pPr algn="ctr" eaLnBrk="1" hangingPunct="1">
              <a:buFont typeface="Wingdings" charset="2"/>
              <a:buNone/>
            </a:pPr>
            <a:r>
              <a:rPr lang="ru-RU" altLang="ru-RU" b="1" smtClean="0">
                <a:solidFill>
                  <a:srgbClr val="FF0000"/>
                </a:solidFill>
                <a:latin typeface="Times New Roman" pitchFamily="18" charset="0"/>
                <a:cs typeface="Times New Roman" pitchFamily="18" charset="0"/>
              </a:rPr>
              <a:t> Заявки состоят из 2 частей</a:t>
            </a:r>
          </a:p>
          <a:p>
            <a:pPr eaLnBrk="1" hangingPunct="1"/>
            <a:r>
              <a:rPr lang="ru-RU" altLang="ru-RU" smtClean="0">
                <a:latin typeface="Times New Roman" pitchFamily="18" charset="0"/>
                <a:cs typeface="Times New Roman" pitchFamily="18" charset="0"/>
              </a:rPr>
              <a:t>1 часть: Согласие участника на участие, </a:t>
            </a:r>
          </a:p>
          <a:p>
            <a:pPr eaLnBrk="1" hangingPunct="1">
              <a:buFont typeface="Wingdings" charset="2"/>
              <a:buNone/>
            </a:pPr>
            <a:r>
              <a:rPr lang="ru-RU" altLang="ru-RU" smtClean="0">
                <a:latin typeface="Times New Roman" pitchFamily="18" charset="0"/>
                <a:cs typeface="Times New Roman" pitchFamily="18" charset="0"/>
              </a:rPr>
              <a:t>		         сведения о товаре,  работе, услуге</a:t>
            </a:r>
          </a:p>
          <a:p>
            <a:pPr eaLnBrk="1" hangingPunct="1"/>
            <a:r>
              <a:rPr lang="ru-RU" altLang="ru-RU" smtClean="0">
                <a:latin typeface="Times New Roman" pitchFamily="18" charset="0"/>
                <a:cs typeface="Times New Roman" pitchFamily="18" charset="0"/>
              </a:rPr>
              <a:t>2 часть: Сведения об участнике</a:t>
            </a:r>
          </a:p>
          <a:p>
            <a:pPr eaLnBrk="1" hangingPunct="1">
              <a:buFont typeface="Wingdings" charset="2"/>
              <a:buNone/>
            </a:pPr>
            <a:r>
              <a:rPr lang="ru-RU" altLang="ru-RU" smtClean="0">
                <a:latin typeface="Times New Roman" pitchFamily="18" charset="0"/>
                <a:cs typeface="Times New Roman" pitchFamily="18" charset="0"/>
              </a:rPr>
              <a:t>	</a:t>
            </a:r>
          </a:p>
        </p:txBody>
      </p:sp>
      <p:sp>
        <p:nvSpPr>
          <p:cNvPr id="27650"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solidFill>
                  <a:schemeClr val="accent4"/>
                </a:solidFill>
                <a:latin typeface="Times New Roman" pitchFamily="18" charset="0"/>
                <a:cs typeface="Times New Roman" pitchFamily="18" charset="0"/>
              </a:rPr>
              <a:t>Особенности электронного аукциона</a:t>
            </a:r>
          </a:p>
        </p:txBody>
      </p:sp>
    </p:spTree>
    <p:extLst>
      <p:ext uri="{BB962C8B-B14F-4D97-AF65-F5344CB8AC3E}">
        <p14:creationId xmlns:p14="http://schemas.microsoft.com/office/powerpoint/2010/main" val="1439602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484784"/>
            <a:ext cx="8229600" cy="4738688"/>
          </a:xfrm>
        </p:spPr>
        <p:txBody>
          <a:bodyPr>
            <a:normAutofit/>
          </a:bodyPr>
          <a:lstStyle/>
          <a:p>
            <a:pPr eaLnBrk="1" hangingPunct="1">
              <a:lnSpc>
                <a:spcPct val="60000"/>
              </a:lnSpc>
            </a:pPr>
            <a:endParaRPr kumimoji="0" lang="ru-RU" sz="600" dirty="0" smtClean="0">
              <a:latin typeface="Times New Roman" panose="02020603050405020304" pitchFamily="18" charset="0"/>
              <a:cs typeface="Times New Roman" panose="02020603050405020304" pitchFamily="18" charset="0"/>
            </a:endParaRPr>
          </a:p>
          <a:p>
            <a:pPr eaLnBrk="1" hangingPunct="1">
              <a:lnSpc>
                <a:spcPct val="60000"/>
              </a:lnSpc>
            </a:pPr>
            <a:r>
              <a:rPr kumimoji="0" lang="ru-RU" sz="2200" dirty="0" smtClean="0">
                <a:latin typeface="Times New Roman" panose="02020603050405020304" pitchFamily="18" charset="0"/>
                <a:cs typeface="Times New Roman" panose="02020603050405020304" pitchFamily="18" charset="0"/>
              </a:rPr>
              <a:t>Лица, которые были привлечены в качестве экспертов к проведению экспертной оценки ;</a:t>
            </a:r>
          </a:p>
          <a:p>
            <a:pPr eaLnBrk="1" hangingPunct="1">
              <a:lnSpc>
                <a:spcPct val="60000"/>
              </a:lnSpc>
            </a:pPr>
            <a:endParaRPr kumimoji="0" lang="ru-RU" sz="2200" dirty="0" smtClean="0">
              <a:latin typeface="Times New Roman" panose="02020603050405020304" pitchFamily="18" charset="0"/>
              <a:cs typeface="Times New Roman" panose="02020603050405020304" pitchFamily="18" charset="0"/>
            </a:endParaRPr>
          </a:p>
          <a:p>
            <a:pPr eaLnBrk="1" hangingPunct="1">
              <a:lnSpc>
                <a:spcPct val="60000"/>
              </a:lnSpc>
            </a:pPr>
            <a:r>
              <a:rPr kumimoji="0" lang="ru-RU" sz="2200" dirty="0" smtClean="0">
                <a:latin typeface="Times New Roman" panose="02020603050405020304" pitchFamily="18" charset="0"/>
                <a:cs typeface="Times New Roman" panose="02020603050405020304" pitchFamily="18" charset="0"/>
              </a:rPr>
              <a:t> Физические лица, состоящие в браке с руководителем участника закупки, являющиеся близкими родственниками: </a:t>
            </a:r>
          </a:p>
          <a:p>
            <a:pPr eaLnBrk="1" hangingPunct="1">
              <a:lnSpc>
                <a:spcPct val="60000"/>
              </a:lnSpc>
            </a:pPr>
            <a:endParaRPr kumimoji="0" lang="ru-RU" sz="2200" dirty="0" smtClean="0">
              <a:latin typeface="Times New Roman" panose="02020603050405020304" pitchFamily="18" charset="0"/>
              <a:cs typeface="Times New Roman" panose="02020603050405020304" pitchFamily="18" charset="0"/>
            </a:endParaRPr>
          </a:p>
          <a:p>
            <a:pPr eaLnBrk="1" hangingPunct="1">
              <a:lnSpc>
                <a:spcPct val="60000"/>
              </a:lnSpc>
            </a:pPr>
            <a:r>
              <a:rPr kumimoji="0" lang="ru-RU" sz="2200" dirty="0" smtClean="0">
                <a:latin typeface="Times New Roman" panose="02020603050405020304" pitchFamily="18" charset="0"/>
                <a:cs typeface="Times New Roman" panose="02020603050405020304" pitchFamily="18" charset="0"/>
              </a:rPr>
              <a:t>Родственниками по прямой восходящей и нисходящей линии (родителями и детьми, дедушкой, бабушкой и внуками) </a:t>
            </a:r>
          </a:p>
          <a:p>
            <a:pPr eaLnBrk="1" hangingPunct="1">
              <a:lnSpc>
                <a:spcPct val="60000"/>
              </a:lnSpc>
              <a:buFont typeface="Wingdings 3" panose="05040102010807070707" pitchFamily="18" charset="2"/>
              <a:buNone/>
            </a:pPr>
            <a:r>
              <a:rPr kumimoji="0" lang="ru-RU" sz="2200" dirty="0" smtClean="0">
                <a:latin typeface="Times New Roman" panose="02020603050405020304" pitchFamily="18" charset="0"/>
                <a:cs typeface="Times New Roman" panose="02020603050405020304" pitchFamily="18" charset="0"/>
              </a:rPr>
              <a:t> </a:t>
            </a:r>
          </a:p>
          <a:p>
            <a:pPr eaLnBrk="1" hangingPunct="1">
              <a:lnSpc>
                <a:spcPct val="60000"/>
              </a:lnSpc>
            </a:pPr>
            <a:r>
              <a:rPr kumimoji="0" lang="ru-RU" sz="2200" dirty="0" smtClean="0">
                <a:latin typeface="Times New Roman" panose="02020603050405020304" pitchFamily="18" charset="0"/>
                <a:cs typeface="Times New Roman" panose="02020603050405020304" pitchFamily="18" charset="0"/>
              </a:rPr>
              <a:t>Полнородными и </a:t>
            </a:r>
            <a:r>
              <a:rPr kumimoji="0" lang="ru-RU" sz="2200" dirty="0" err="1" smtClean="0">
                <a:latin typeface="Times New Roman" panose="02020603050405020304" pitchFamily="18" charset="0"/>
                <a:cs typeface="Times New Roman" panose="02020603050405020304" pitchFamily="18" charset="0"/>
              </a:rPr>
              <a:t>неполнородными</a:t>
            </a:r>
            <a:r>
              <a:rPr kumimoji="0" lang="ru-RU" sz="2200" dirty="0" smtClean="0">
                <a:latin typeface="Times New Roman" panose="02020603050405020304" pitchFamily="18" charset="0"/>
                <a:cs typeface="Times New Roman" panose="02020603050405020304" pitchFamily="18" charset="0"/>
              </a:rPr>
              <a:t> (имеющими общих отца или мать) братьями и сестрами; </a:t>
            </a:r>
          </a:p>
          <a:p>
            <a:pPr eaLnBrk="1" hangingPunct="1">
              <a:lnSpc>
                <a:spcPct val="60000"/>
              </a:lnSpc>
            </a:pPr>
            <a:r>
              <a:rPr kumimoji="0" lang="ru-RU" sz="2200" dirty="0" smtClean="0">
                <a:latin typeface="Times New Roman" panose="02020603050405020304" pitchFamily="18" charset="0"/>
                <a:cs typeface="Times New Roman" panose="02020603050405020304" pitchFamily="18" charset="0"/>
              </a:rPr>
              <a:t>Усыновителями руководителя или усыновленными руководителем участника закупки. </a:t>
            </a:r>
          </a:p>
          <a:p>
            <a:pPr eaLnBrk="1" hangingPunct="1">
              <a:lnSpc>
                <a:spcPct val="60000"/>
              </a:lnSpc>
            </a:pPr>
            <a:endParaRPr kumimoji="0" lang="ru-RU" sz="2200" dirty="0" smtClean="0">
              <a:latin typeface="Times New Roman" panose="02020603050405020304" pitchFamily="18" charset="0"/>
              <a:cs typeface="Times New Roman" panose="02020603050405020304" pitchFamily="18" charset="0"/>
            </a:endParaRPr>
          </a:p>
          <a:p>
            <a:pPr eaLnBrk="1" hangingPunct="1">
              <a:lnSpc>
                <a:spcPct val="60000"/>
              </a:lnSpc>
            </a:pPr>
            <a:endParaRPr kumimoji="0" lang="ru-RU" sz="2200" dirty="0" smtClean="0">
              <a:latin typeface="Times New Roman" panose="02020603050405020304" pitchFamily="18" charset="0"/>
              <a:cs typeface="Times New Roman" panose="02020603050405020304" pitchFamily="18" charset="0"/>
            </a:endParaRPr>
          </a:p>
          <a:p>
            <a:pPr eaLnBrk="1" hangingPunct="1">
              <a:lnSpc>
                <a:spcPct val="60000"/>
              </a:lnSpc>
            </a:pPr>
            <a:endParaRPr kumimoji="0" lang="ru-RU" sz="2200" dirty="0" smtClean="0">
              <a:latin typeface="Times New Roman" panose="02020603050405020304" pitchFamily="18" charset="0"/>
              <a:cs typeface="Times New Roman" panose="02020603050405020304" pitchFamily="18" charset="0"/>
            </a:endParaRPr>
          </a:p>
          <a:p>
            <a:pPr marL="109537" indent="0" eaLnBrk="1" hangingPunct="1">
              <a:lnSpc>
                <a:spcPct val="60000"/>
              </a:lnSpc>
              <a:buNone/>
            </a:pPr>
            <a:r>
              <a:rPr kumimoji="0" lang="ru-RU" sz="2200" dirty="0" smtClean="0">
                <a:latin typeface="Times New Roman" panose="02020603050405020304" pitchFamily="18" charset="0"/>
                <a:cs typeface="Times New Roman" panose="02020603050405020304" pitchFamily="18" charset="0"/>
              </a:rPr>
              <a:t>	</a:t>
            </a:r>
          </a:p>
          <a:p>
            <a:pPr eaLnBrk="1" hangingPunct="1">
              <a:lnSpc>
                <a:spcPct val="60000"/>
              </a:lnSpc>
            </a:pPr>
            <a:endParaRPr kumimoji="0" lang="ru-RU" sz="2200" dirty="0" smtClean="0">
              <a:cs typeface="Arial" panose="020B0604020202020204" pitchFamily="34" charset="0"/>
            </a:endParaRPr>
          </a:p>
        </p:txBody>
      </p:sp>
      <p:sp>
        <p:nvSpPr>
          <p:cNvPr id="3" name="Заголовок 2"/>
          <p:cNvSpPr>
            <a:spLocks noGrp="1"/>
          </p:cNvSpPr>
          <p:nvPr>
            <p:ph type="title"/>
          </p:nvPr>
        </p:nvSpPr>
        <p:spPr/>
        <p:txBody>
          <a:bodyPr>
            <a:noAutofit/>
            <a:scene3d>
              <a:camera prst="orthographicFront"/>
              <a:lightRig rig="soft" dir="t"/>
            </a:scene3d>
          </a:bodyPr>
          <a:lstStyle/>
          <a:p>
            <a:pPr eaLnBrk="1" fontAlgn="auto" hangingPunct="1">
              <a:spcAft>
                <a:spcPts val="0"/>
              </a:spcAft>
              <a:defRPr/>
            </a:pPr>
            <a:r>
              <a:rPr lang="ru-RU" sz="3600" dirty="0" smtClean="0">
                <a:solidFill>
                  <a:schemeClr val="tx1"/>
                </a:solidFill>
                <a:latin typeface="Times New Roman" pitchFamily="18" charset="0"/>
                <a:ea typeface="+mj-ea"/>
                <a:cs typeface="Times New Roman" pitchFamily="18" charset="0"/>
              </a:rPr>
              <a:t>В состав комиссии не могут быть включены:</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2"/>
          <p:cNvSpPr>
            <a:spLocks noGrp="1"/>
          </p:cNvSpPr>
          <p:nvPr>
            <p:ph idx="1"/>
          </p:nvPr>
        </p:nvSpPr>
        <p:spPr/>
        <p:txBody>
          <a:bodyPr/>
          <a:lstStyle/>
          <a:p>
            <a:pPr algn="ctr" eaLnBrk="1" hangingPunct="1">
              <a:buFont typeface="Wingdings" charset="2"/>
              <a:buNone/>
            </a:pPr>
            <a:r>
              <a:rPr lang="ru-RU" altLang="ru-RU" sz="3600" b="1" smtClean="0">
                <a:solidFill>
                  <a:srgbClr val="FF0000"/>
                </a:solidFill>
                <a:latin typeface="Times New Roman" pitchFamily="18" charset="0"/>
                <a:cs typeface="Times New Roman" pitchFamily="18" charset="0"/>
              </a:rPr>
              <a:t>Шаг аукциона</a:t>
            </a:r>
          </a:p>
          <a:p>
            <a:pPr algn="ctr" eaLnBrk="1" hangingPunct="1">
              <a:buFont typeface="Wingdings" charset="2"/>
              <a:buNone/>
            </a:pPr>
            <a:r>
              <a:rPr lang="ru-RU" altLang="ru-RU" sz="3600" smtClean="0">
                <a:latin typeface="Times New Roman" pitchFamily="18" charset="0"/>
                <a:cs typeface="Times New Roman" pitchFamily="18" charset="0"/>
              </a:rPr>
              <a:t>Размер 0,5-5% начальной цены контракта </a:t>
            </a:r>
          </a:p>
          <a:p>
            <a:pPr algn="just" eaLnBrk="1" hangingPunct="1">
              <a:buFont typeface="Wingdings" charset="2"/>
              <a:buNone/>
            </a:pPr>
            <a:endParaRPr lang="ru-RU" altLang="ru-RU" sz="3600" b="1" smtClean="0">
              <a:solidFill>
                <a:srgbClr val="455D00"/>
              </a:solidFill>
            </a:endParaRPr>
          </a:p>
          <a:p>
            <a:pPr algn="just" eaLnBrk="1" hangingPunct="1">
              <a:buFont typeface="Wingdings" charset="2"/>
              <a:buNone/>
            </a:pPr>
            <a:r>
              <a:rPr lang="ru-RU" altLang="ru-RU" sz="3600" b="1" smtClean="0">
                <a:solidFill>
                  <a:srgbClr val="455D00"/>
                </a:solidFill>
                <a:latin typeface="Times New Roman" pitchFamily="18" charset="0"/>
                <a:cs typeface="Times New Roman" pitchFamily="18" charset="0"/>
              </a:rPr>
              <a:t>Пример: </a:t>
            </a:r>
            <a:r>
              <a:rPr lang="ru-RU" altLang="ru-RU" sz="3600" smtClean="0">
                <a:latin typeface="Times New Roman" pitchFamily="18" charset="0"/>
                <a:cs typeface="Times New Roman" pitchFamily="18" charset="0"/>
              </a:rPr>
              <a:t>НМЦК 1000 рублей</a:t>
            </a:r>
          </a:p>
          <a:p>
            <a:pPr algn="just" eaLnBrk="1" hangingPunct="1">
              <a:buFont typeface="Wingdings" charset="2"/>
              <a:buNone/>
            </a:pPr>
            <a:r>
              <a:rPr lang="ru-RU" altLang="ru-RU" sz="3600" smtClean="0">
                <a:latin typeface="Times New Roman" pitchFamily="18" charset="0"/>
                <a:cs typeface="Times New Roman" pitchFamily="18" charset="0"/>
              </a:rPr>
              <a:t>		    Шаг аукциона 5-50 рублей</a:t>
            </a:r>
          </a:p>
          <a:p>
            <a:pPr eaLnBrk="1" hangingPunct="1"/>
            <a:endParaRPr lang="ru-RU" altLang="ru-RU" smtClean="0"/>
          </a:p>
          <a:p>
            <a:pPr eaLnBrk="1" hangingPunct="1"/>
            <a:endParaRPr lang="ru-RU" altLang="ru-RU" smtClean="0"/>
          </a:p>
        </p:txBody>
      </p:sp>
      <p:sp>
        <p:nvSpPr>
          <p:cNvPr id="28674"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solidFill>
                  <a:schemeClr val="accent4"/>
                </a:solidFill>
                <a:latin typeface="Times New Roman" pitchFamily="18" charset="0"/>
                <a:cs typeface="Times New Roman" pitchFamily="18" charset="0"/>
              </a:rPr>
              <a:t>Особенности электронного аукциона</a:t>
            </a:r>
            <a:endParaRPr lang="ru-RU" dirty="0" smtClean="0"/>
          </a:p>
        </p:txBody>
      </p:sp>
    </p:spTree>
    <p:extLst>
      <p:ext uri="{BB962C8B-B14F-4D97-AF65-F5344CB8AC3E}">
        <p14:creationId xmlns:p14="http://schemas.microsoft.com/office/powerpoint/2010/main" val="28137829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idx="4294967295"/>
          </p:nvPr>
        </p:nvSpPr>
        <p:spPr>
          <a:xfrm>
            <a:off x="0" y="274638"/>
            <a:ext cx="8229600" cy="1143000"/>
          </a:xfrm>
        </p:spPr>
        <p:txBody>
          <a:bodyPr/>
          <a:lstStyle/>
          <a:p>
            <a:pPr algn="ctr" eaLnBrk="1" fontAlgn="auto" hangingPunct="1">
              <a:spcAft>
                <a:spcPts val="0"/>
              </a:spcAft>
              <a:defRPr/>
            </a:pPr>
            <a:r>
              <a:rPr lang="ru-RU" sz="3600" dirty="0" smtClean="0">
                <a:solidFill>
                  <a:schemeClr val="accent4"/>
                </a:solidFill>
                <a:latin typeface="Times New Roman" pitchFamily="18" charset="0"/>
                <a:cs typeface="Times New Roman" pitchFamily="18" charset="0"/>
              </a:rPr>
              <a:t>Особенности электронного аукциона.</a:t>
            </a:r>
            <a:endParaRPr lang="ru-RU" sz="3600" dirty="0" smtClean="0">
              <a:solidFill>
                <a:schemeClr val="tx1"/>
              </a:solidFill>
            </a:endParaRPr>
          </a:p>
        </p:txBody>
      </p:sp>
      <p:sp>
        <p:nvSpPr>
          <p:cNvPr id="24579" name="Содержимое 2"/>
          <p:cNvSpPr>
            <a:spLocks noGrp="1"/>
          </p:cNvSpPr>
          <p:nvPr>
            <p:ph idx="4294967295"/>
          </p:nvPr>
        </p:nvSpPr>
        <p:spPr>
          <a:xfrm>
            <a:off x="0" y="1600200"/>
            <a:ext cx="8229600" cy="4525963"/>
          </a:xfrm>
        </p:spPr>
        <p:txBody>
          <a:bodyPr>
            <a:normAutofit/>
          </a:bodyPr>
          <a:lstStyle/>
          <a:p>
            <a:pPr marL="365760" indent="-256032" algn="ctr" eaLnBrk="1" fontAlgn="auto" hangingPunct="1">
              <a:spcAft>
                <a:spcPts val="0"/>
              </a:spcAft>
              <a:buFont typeface="Wingdings" pitchFamily="2" charset="2"/>
              <a:buNone/>
              <a:defRPr/>
            </a:pPr>
            <a:r>
              <a:rPr lang="ru-RU" b="1" dirty="0" smtClean="0">
                <a:solidFill>
                  <a:srgbClr val="FF0000"/>
                </a:solidFill>
                <a:latin typeface="Times New Roman" pitchFamily="18" charset="0"/>
                <a:cs typeface="Times New Roman" pitchFamily="18" charset="0"/>
              </a:rPr>
              <a:t>Время подачи ценовых предложений участниками 10 минут</a:t>
            </a:r>
          </a:p>
          <a:p>
            <a:pPr marL="365760" indent="-256032" algn="just" eaLnBrk="1" fontAlgn="auto" hangingPunct="1">
              <a:spcAft>
                <a:spcPts val="0"/>
              </a:spcAft>
              <a:buFont typeface="Wingdings" pitchFamily="2" charset="2"/>
              <a:buNone/>
              <a:defRPr/>
            </a:pPr>
            <a:r>
              <a:rPr lang="ru-RU" b="1" dirty="0" smtClean="0">
                <a:solidFill>
                  <a:srgbClr val="FF0000"/>
                </a:solidFill>
                <a:latin typeface="Times New Roman" pitchFamily="18" charset="0"/>
                <a:cs typeface="Times New Roman" pitchFamily="18" charset="0"/>
              </a:rPr>
              <a:t>Плюс дополнительное время  - 10 минут после завершения аукциона</a:t>
            </a:r>
          </a:p>
          <a:p>
            <a:pPr marL="365760" indent="-256032" algn="just" eaLnBrk="1" fontAlgn="auto" hangingPunct="1">
              <a:spcAft>
                <a:spcPts val="0"/>
              </a:spcAft>
              <a:buFont typeface="Wingdings" pitchFamily="2" charset="2"/>
              <a:buNone/>
              <a:defRPr/>
            </a:pPr>
            <a:r>
              <a:rPr lang="ru-RU" dirty="0" smtClean="0">
                <a:solidFill>
                  <a:schemeClr val="accent6">
                    <a:lumMod val="50000"/>
                  </a:schemeClr>
                </a:solidFill>
                <a:latin typeface="Times New Roman" pitchFamily="18" charset="0"/>
                <a:cs typeface="Times New Roman" pitchFamily="18" charset="0"/>
              </a:rPr>
              <a:t>Пример: </a:t>
            </a:r>
            <a:r>
              <a:rPr lang="ru-RU" dirty="0" smtClean="0">
                <a:latin typeface="Times New Roman" pitchFamily="18" charset="0"/>
                <a:cs typeface="Times New Roman" pitchFamily="18" charset="0"/>
              </a:rPr>
              <a:t>Начало 9.00</a:t>
            </a:r>
          </a:p>
          <a:p>
            <a:pPr marL="365760" indent="-256032" algn="just" eaLnBrk="1" fontAlgn="auto" hangingPunct="1">
              <a:spcAft>
                <a:spcPts val="0"/>
              </a:spcAft>
              <a:buFont typeface="Wingdings" pitchFamily="2" charset="2"/>
              <a:buNone/>
              <a:defRPr/>
            </a:pPr>
            <a:r>
              <a:rPr lang="ru-RU" dirty="0" smtClean="0">
                <a:latin typeface="Times New Roman" pitchFamily="18" charset="0"/>
                <a:cs typeface="Times New Roman" pitchFamily="18" charset="0"/>
              </a:rPr>
              <a:t>	            Последнее предложение 9.45</a:t>
            </a:r>
          </a:p>
          <a:p>
            <a:pPr marL="365760" indent="-256032" algn="just" eaLnBrk="1" fontAlgn="auto" hangingPunct="1">
              <a:spcAft>
                <a:spcPts val="0"/>
              </a:spcAft>
              <a:buFont typeface="Wingdings" pitchFamily="2" charset="2"/>
              <a:buNone/>
              <a:defRPr/>
            </a:pPr>
            <a:r>
              <a:rPr lang="ru-RU" dirty="0" smtClean="0">
                <a:latin typeface="Times New Roman" pitchFamily="18" charset="0"/>
                <a:cs typeface="Times New Roman" pitchFamily="18" charset="0"/>
              </a:rPr>
              <a:t>		     Завершение 9.55</a:t>
            </a:r>
          </a:p>
          <a:p>
            <a:pPr marL="365760" indent="-256032" algn="just" eaLnBrk="1" fontAlgn="auto" hangingPunct="1">
              <a:spcAft>
                <a:spcPts val="0"/>
              </a:spcAft>
              <a:buFont typeface="Wingdings" pitchFamily="2" charset="2"/>
              <a:buNone/>
              <a:defRPr/>
            </a:pPr>
            <a:r>
              <a:rPr lang="ru-RU" dirty="0" smtClean="0">
                <a:latin typeface="Times New Roman" pitchFamily="18" charset="0"/>
                <a:cs typeface="Times New Roman" pitchFamily="18" charset="0"/>
              </a:rPr>
              <a:t>		     Доп. время 10.05</a:t>
            </a:r>
          </a:p>
          <a:p>
            <a:pPr marL="365760" indent="-256032" eaLnBrk="1" fontAlgn="auto" hangingPunct="1">
              <a:spcAft>
                <a:spcPts val="0"/>
              </a:spcAft>
              <a:buFont typeface="Wingdings 3"/>
              <a:buChar char=""/>
              <a:defRPr/>
            </a:pPr>
            <a:endParaRPr lang="ru-RU"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27943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idx="4294967295"/>
          </p:nvPr>
        </p:nvSpPr>
        <p:spPr>
          <a:xfrm>
            <a:off x="0" y="274638"/>
            <a:ext cx="8229600" cy="1143000"/>
          </a:xfrm>
        </p:spPr>
        <p:txBody>
          <a:bodyPr/>
          <a:lstStyle/>
          <a:p>
            <a:pPr algn="ctr" eaLnBrk="1" fontAlgn="auto" hangingPunct="1">
              <a:spcAft>
                <a:spcPts val="0"/>
              </a:spcAft>
              <a:defRPr/>
            </a:pPr>
            <a:r>
              <a:rPr lang="ru-RU" sz="3600" dirty="0" smtClean="0">
                <a:solidFill>
                  <a:schemeClr val="accent4"/>
                </a:solidFill>
                <a:latin typeface="Times New Roman" pitchFamily="18" charset="0"/>
                <a:cs typeface="Times New Roman" pitchFamily="18" charset="0"/>
              </a:rPr>
              <a:t>Особенности электронного аукциона</a:t>
            </a:r>
            <a:endParaRPr lang="ru-RU" sz="3600" dirty="0" smtClean="0">
              <a:solidFill>
                <a:schemeClr val="tx1"/>
              </a:solidFill>
            </a:endParaRPr>
          </a:p>
        </p:txBody>
      </p:sp>
      <p:sp>
        <p:nvSpPr>
          <p:cNvPr id="24579" name="Содержимое 2"/>
          <p:cNvSpPr>
            <a:spLocks noGrp="1"/>
          </p:cNvSpPr>
          <p:nvPr>
            <p:ph idx="4294967295"/>
          </p:nvPr>
        </p:nvSpPr>
        <p:spPr>
          <a:xfrm>
            <a:off x="0" y="1600200"/>
            <a:ext cx="8229600" cy="4525963"/>
          </a:xfrm>
        </p:spPr>
        <p:txBody>
          <a:bodyPr/>
          <a:lstStyle/>
          <a:p>
            <a:pPr algn="ctr" eaLnBrk="1" hangingPunct="1">
              <a:buFont typeface="Wingdings" charset="2"/>
              <a:buNone/>
            </a:pPr>
            <a:r>
              <a:rPr lang="ru-RU" altLang="ru-RU" b="1" smtClean="0">
                <a:solidFill>
                  <a:srgbClr val="FF0000"/>
                </a:solidFill>
                <a:latin typeface="Times New Roman" pitchFamily="18" charset="0"/>
                <a:cs typeface="Times New Roman" pitchFamily="18" charset="0"/>
              </a:rPr>
              <a:t> Обеспечение Оператором конфиденциальности данных об участниках</a:t>
            </a:r>
          </a:p>
          <a:p>
            <a:pPr algn="ctr" eaLnBrk="1" hangingPunct="1">
              <a:buFont typeface="Wingdings" charset="2"/>
              <a:buNone/>
            </a:pPr>
            <a:endParaRPr lang="ru-RU" altLang="ru-RU" b="1" smtClean="0"/>
          </a:p>
          <a:p>
            <a:pPr algn="ctr" eaLnBrk="1" hangingPunct="1">
              <a:buFont typeface="Wingdings" charset="2"/>
              <a:buNone/>
            </a:pPr>
            <a:r>
              <a:rPr lang="ru-RU" altLang="ru-RU" b="1" smtClean="0">
                <a:solidFill>
                  <a:srgbClr val="0070C0"/>
                </a:solidFill>
                <a:latin typeface="Times New Roman" pitchFamily="18" charset="0"/>
                <a:cs typeface="Times New Roman" pitchFamily="18" charset="0"/>
              </a:rPr>
              <a:t>Заявки поступают заказчику под номерами.</a:t>
            </a:r>
          </a:p>
          <a:p>
            <a:pPr algn="ctr" eaLnBrk="1" hangingPunct="1">
              <a:buFont typeface="Wingdings" charset="2"/>
              <a:buNone/>
            </a:pPr>
            <a:r>
              <a:rPr lang="ru-RU" altLang="ru-RU" b="1" smtClean="0">
                <a:solidFill>
                  <a:srgbClr val="0070C0"/>
                </a:solidFill>
                <a:latin typeface="Times New Roman" pitchFamily="18" charset="0"/>
                <a:cs typeface="Times New Roman" pitchFamily="18" charset="0"/>
              </a:rPr>
              <a:t>Сведения об участниках предоставляются после торга</a:t>
            </a:r>
          </a:p>
          <a:p>
            <a:pPr eaLnBrk="1" hangingPunct="1"/>
            <a:endParaRPr lang="ru-RU" altLang="ru-RU" sz="2000" smtClean="0"/>
          </a:p>
          <a:p>
            <a:pPr eaLnBrk="1" hangingPunct="1"/>
            <a:endParaRPr lang="ru-RU" altLang="ru-RU" sz="2000" smtClean="0"/>
          </a:p>
          <a:p>
            <a:pPr eaLnBrk="1" hangingPunct="1"/>
            <a:endParaRPr lang="ru-RU" altLang="ru-RU" sz="2000" smtClean="0"/>
          </a:p>
        </p:txBody>
      </p:sp>
    </p:spTree>
    <p:extLst>
      <p:ext uri="{BB962C8B-B14F-4D97-AF65-F5344CB8AC3E}">
        <p14:creationId xmlns:p14="http://schemas.microsoft.com/office/powerpoint/2010/main" val="17671239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0" y="260350"/>
            <a:ext cx="9144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6000" tIns="36000" rIns="180000" bIns="36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3200" b="1">
              <a:solidFill>
                <a:srgbClr val="990033"/>
              </a:solidFill>
              <a:latin typeface="Corbel" pitchFamily="34" charset="0"/>
            </a:endParaRPr>
          </a:p>
        </p:txBody>
      </p:sp>
      <p:graphicFrame>
        <p:nvGraphicFramePr>
          <p:cNvPr id="45353" name="Group 297"/>
          <p:cNvGraphicFramePr>
            <a:graphicFrameLocks noGrp="1"/>
          </p:cNvGraphicFramePr>
          <p:nvPr/>
        </p:nvGraphicFramePr>
        <p:xfrm>
          <a:off x="323850" y="430213"/>
          <a:ext cx="8353425" cy="6251574"/>
        </p:xfrm>
        <a:graphic>
          <a:graphicData uri="http://schemas.openxmlformats.org/drawingml/2006/table">
            <a:tbl>
              <a:tblPr/>
              <a:tblGrid>
                <a:gridCol w="4664809"/>
                <a:gridCol w="1836100"/>
                <a:gridCol w="1852516"/>
              </a:tblGrid>
              <a:tr h="89923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Процедура</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НМЦК</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&lt; 3 млн. </a:t>
                      </a:r>
                      <a:r>
                        <a:rPr kumimoji="0" lang="ru-RU" sz="2000" b="1" i="0" u="none" strike="noStrike" cap="none" normalizeH="0" baseline="0" dirty="0" err="1" smtClean="0">
                          <a:ln>
                            <a:noFill/>
                          </a:ln>
                          <a:solidFill>
                            <a:schemeClr val="tx1"/>
                          </a:solidFill>
                          <a:effectLst/>
                          <a:latin typeface="Times New Roman" pitchFamily="18" charset="0"/>
                          <a:cs typeface="Times New Roman" pitchFamily="18" charset="0"/>
                        </a:rPr>
                        <a:t>р</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уб</a:t>
                      </a:r>
                      <a:r>
                        <a:rPr kumimoji="0" lang="en-US" sz="2000" b="1"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НМЦК</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&gt; 3 </a:t>
                      </a: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млн.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руб.</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r>
              <a:tr h="100596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Размещение извещения</a:t>
                      </a: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Не менее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7</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дней </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(ч.2 ст. 63)</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Не менее15 дней </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(ч.3 ст.63)</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7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Рассмотрение 1</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2400" b="0" i="0" u="none" strike="noStrike" cap="none" normalizeH="0" baseline="0" dirty="0" err="1" smtClean="0">
                          <a:ln>
                            <a:noFill/>
                          </a:ln>
                          <a:solidFill>
                            <a:schemeClr val="tx1"/>
                          </a:solidFill>
                          <a:effectLst/>
                          <a:latin typeface="Times New Roman" pitchFamily="18" charset="0"/>
                          <a:cs typeface="Times New Roman" pitchFamily="18" charset="0"/>
                        </a:rPr>
                        <a:t>х</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частей заявок</a:t>
                      </a: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ru-RU" sz="2000" b="0" i="0" u="none" strike="noStrike" cap="none" normalizeH="0" baseline="0" dirty="0" smtClean="0">
                        <a:ln>
                          <a:noFill/>
                        </a:ln>
                        <a:solidFill>
                          <a:schemeClr val="tx1"/>
                        </a:solidFill>
                        <a:effectLst/>
                        <a:latin typeface="Arial Cyr" charset="-52"/>
                      </a:endParaRPr>
                    </a:p>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Не более 7 дней</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(ч.2 ст.67)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Не более 7 дней</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(ч.2 ст.67)</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r>
              <a:tr h="71882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Проведение эл.аукциона</a:t>
                      </a: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На 3 день</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(ч.3 ст.68)</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На 3 день</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(ч.3 ст.68)</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7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Рассмотрение 2</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2400" b="0" i="0" u="none" strike="noStrike" cap="none" normalizeH="0" baseline="0" dirty="0" err="1" smtClean="0">
                          <a:ln>
                            <a:noFill/>
                          </a:ln>
                          <a:solidFill>
                            <a:schemeClr val="tx1"/>
                          </a:solidFill>
                          <a:effectLst/>
                          <a:latin typeface="Times New Roman" pitchFamily="18" charset="0"/>
                          <a:cs typeface="Times New Roman" pitchFamily="18" charset="0"/>
                        </a:rPr>
                        <a:t>х</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частей заявок</a:t>
                      </a: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Не более 3 раб. Дней</a:t>
                      </a:r>
                    </a:p>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(Ч.5 ст.69)</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rbel" pitchFamily="34" charset="0"/>
                      </a:endParaRP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Не более 3 раб. Дней</a:t>
                      </a:r>
                    </a:p>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(ч.5 ст.69)</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rbel" pitchFamily="34" charset="0"/>
                      </a:endParaRP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r>
              <a:tr h="100596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Заключение контракта</a:t>
                      </a: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Не ранее чем через 10 дней</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(ч.9 ст. 70)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Не ранее чем через 10 дней</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(ч.9 ст.70)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5" marR="91445"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33" name="Прямоугольник 4"/>
          <p:cNvSpPr>
            <a:spLocks noChangeArrowheads="1"/>
          </p:cNvSpPr>
          <p:nvPr/>
        </p:nvSpPr>
        <p:spPr bwMode="auto">
          <a:xfrm>
            <a:off x="179388" y="0"/>
            <a:ext cx="878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400" b="1">
                <a:solidFill>
                  <a:srgbClr val="0070C0"/>
                </a:solidFill>
                <a:latin typeface="Times New Roman" pitchFamily="18" charset="0"/>
                <a:cs typeface="Times New Roman" pitchFamily="18" charset="0"/>
              </a:rPr>
              <a:t>Алгоритм проведения электронного аукциона</a:t>
            </a:r>
          </a:p>
        </p:txBody>
      </p:sp>
    </p:spTree>
    <p:extLst>
      <p:ext uri="{BB962C8B-B14F-4D97-AF65-F5344CB8AC3E}">
        <p14:creationId xmlns:p14="http://schemas.microsoft.com/office/powerpoint/2010/main" val="3230989035"/>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eaLnBrk="1" fontAlgn="auto" hangingPunct="1">
              <a:spcAft>
                <a:spcPts val="0"/>
              </a:spcAft>
              <a:defRPr/>
            </a:pPr>
            <a:r>
              <a:rPr lang="ru-RU" dirty="0" smtClean="0">
                <a:solidFill>
                  <a:srgbClr val="0070C0"/>
                </a:solidFill>
                <a:latin typeface="Times New Roman" pitchFamily="18" charset="0"/>
                <a:cs typeface="Times New Roman" pitchFamily="18" charset="0"/>
              </a:rPr>
              <a:t>Извещение</a:t>
            </a:r>
            <a:endParaRPr lang="ru-RU" dirty="0">
              <a:solidFill>
                <a:srgbClr val="0070C0"/>
              </a:solidFill>
              <a:latin typeface="Times New Roman" pitchFamily="18" charset="0"/>
              <a:cs typeface="Times New Roman" pitchFamily="18" charset="0"/>
            </a:endParaRPr>
          </a:p>
        </p:txBody>
      </p:sp>
      <p:sp>
        <p:nvSpPr>
          <p:cNvPr id="26627" name="Подзаголовок 2"/>
          <p:cNvSpPr>
            <a:spLocks noGrp="1"/>
          </p:cNvSpPr>
          <p:nvPr>
            <p:ph type="subTitle" idx="1"/>
          </p:nvPr>
        </p:nvSpPr>
        <p:spPr>
          <a:xfrm>
            <a:off x="685800" y="3611563"/>
            <a:ext cx="7772400" cy="1200150"/>
          </a:xfrm>
        </p:spPr>
        <p:txBody>
          <a:bodyPr/>
          <a:lstStyle/>
          <a:p>
            <a:pPr marR="0" eaLnBrk="1" hangingPunct="1"/>
            <a:r>
              <a:rPr lang="ru-RU" altLang="ru-RU" smtClean="0">
                <a:solidFill>
                  <a:srgbClr val="0070C0"/>
                </a:solidFill>
                <a:latin typeface="Times New Roman" pitchFamily="18" charset="0"/>
                <a:cs typeface="Times New Roman" pitchFamily="18" charset="0"/>
              </a:rPr>
              <a:t>Алгоритм действий</a:t>
            </a:r>
          </a:p>
        </p:txBody>
      </p:sp>
    </p:spTree>
    <p:extLst>
      <p:ext uri="{BB962C8B-B14F-4D97-AF65-F5344CB8AC3E}">
        <p14:creationId xmlns:p14="http://schemas.microsoft.com/office/powerpoint/2010/main" val="16705439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28596" y="285728"/>
            <a:ext cx="8229600" cy="922337"/>
          </a:xfrm>
        </p:spPr>
        <p:txBody>
          <a:bodyPr>
            <a:normAutofit fontScale="90000"/>
          </a:bodyPr>
          <a:lstStyle/>
          <a:p>
            <a:pPr algn="ctr" eaLnBrk="1" fontAlgn="auto" hangingPunct="1">
              <a:spcAft>
                <a:spcPts val="0"/>
              </a:spcAft>
              <a:defRPr/>
            </a:pPr>
            <a:r>
              <a:rPr lang="ru-RU" sz="2800" dirty="0">
                <a:solidFill>
                  <a:srgbClr val="0070C0"/>
                </a:solidFill>
                <a:latin typeface="Times New Roman" pitchFamily="18" charset="0"/>
                <a:cs typeface="Times New Roman" pitchFamily="18" charset="0"/>
              </a:rPr>
              <a:t>Извещение о проведении </a:t>
            </a:r>
            <a:r>
              <a:rPr lang="ru-RU" sz="2800" dirty="0" smtClean="0">
                <a:solidFill>
                  <a:srgbClr val="0070C0"/>
                </a:solidFill>
                <a:latin typeface="Times New Roman" pitchFamily="18" charset="0"/>
                <a:cs typeface="Times New Roman" pitchFamily="18" charset="0"/>
              </a:rPr>
              <a:t>электронного аукциона. </a:t>
            </a:r>
            <a:r>
              <a:rPr lang="ru-RU" sz="2800" dirty="0">
                <a:solidFill>
                  <a:srgbClr val="0070C0"/>
                </a:solidFill>
                <a:latin typeface="Times New Roman" pitchFamily="18" charset="0"/>
                <a:cs typeface="Times New Roman" pitchFamily="18" charset="0"/>
              </a:rPr>
              <a:t>Состав информационных полей </a:t>
            </a:r>
            <a:r>
              <a:rPr lang="ru-RU" sz="2800" dirty="0" smtClean="0">
                <a:solidFill>
                  <a:srgbClr val="0070C0"/>
                </a:solidFill>
                <a:latin typeface="Times New Roman" pitchFamily="18" charset="0"/>
                <a:cs typeface="Times New Roman" pitchFamily="18" charset="0"/>
              </a:rPr>
              <a:t>(ч.5 ст.63).</a:t>
            </a:r>
            <a:endParaRPr lang="ru-RU" sz="2800" dirty="0">
              <a:solidFill>
                <a:srgbClr val="0070C0"/>
              </a:solidFill>
              <a:latin typeface="Times New Roman" pitchFamily="18" charset="0"/>
              <a:cs typeface="Times New Roman" pitchFamily="18" charset="0"/>
            </a:endParaRPr>
          </a:p>
        </p:txBody>
      </p:sp>
      <p:graphicFrame>
        <p:nvGraphicFramePr>
          <p:cNvPr id="210988" name="Group 44"/>
          <p:cNvGraphicFramePr>
            <a:graphicFrameLocks noGrp="1"/>
          </p:cNvGraphicFramePr>
          <p:nvPr>
            <p:ph idx="1"/>
          </p:nvPr>
        </p:nvGraphicFramePr>
        <p:xfrm>
          <a:off x="457200" y="1196975"/>
          <a:ext cx="8229600" cy="5245137"/>
        </p:xfrm>
        <a:graphic>
          <a:graphicData uri="http://schemas.openxmlformats.org/drawingml/2006/table">
            <a:tbl>
              <a:tblPr/>
              <a:tblGrid>
                <a:gridCol w="514350"/>
                <a:gridCol w="7715250"/>
              </a:tblGrid>
              <a:tr h="429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Форма торгов (электронный аукцион)</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9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Сведения о Заказчике</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4</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Предмет контракта с указанием количества (объема) кроме специально оговоренных случаев</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9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5</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rgbClr val="C00000"/>
                          </a:solidFill>
                          <a:effectLst/>
                          <a:latin typeface="Times New Roman" pitchFamily="18" charset="0"/>
                          <a:cs typeface="Times New Roman" pitchFamily="18" charset="0"/>
                        </a:rPr>
                        <a:t>Идентификационный код закупки</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9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Преимущества, ограничение участия в определении поставщика</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7</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Условия, запреты и ограничения допуска товаров, происходящих из иностранного государства</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6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8</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НМЦК с учетом специфических случаев</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6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9</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Размер и порядок внесения денежных средств в качестве обеспечения заявки</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Дата и время окончания срока подачи заявок </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9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11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Дата окончания срока рассмотрения первых частей заявок</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94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12</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Дата рабочего дня </a:t>
                      </a:r>
                      <a:r>
                        <a:rPr kumimoji="0" lang="ru-RU" sz="1800" b="0" i="0" u="none" strike="noStrike" cap="none" normalizeH="0" baseline="0" dirty="0" smtClean="0">
                          <a:ln>
                            <a:noFill/>
                          </a:ln>
                          <a:solidFill>
                            <a:srgbClr val="FF3300"/>
                          </a:solidFill>
                          <a:effectLst/>
                          <a:latin typeface="Times New Roman" pitchFamily="18" charset="0"/>
                          <a:cs typeface="Times New Roman" pitchFamily="18" charset="0"/>
                        </a:rPr>
                        <a:t>(без времени!!!)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проведения ОАЭФ</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352765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365760" indent="-256032" algn="ctr" eaLnBrk="1" fontAlgn="auto" hangingPunct="1">
              <a:spcAft>
                <a:spcPts val="0"/>
              </a:spcAft>
              <a:buFont typeface="Wingdings 3"/>
              <a:buChar char=""/>
              <a:defRPr/>
            </a:pPr>
            <a:r>
              <a:rPr lang="ru-RU" sz="3200" dirty="0" smtClean="0">
                <a:solidFill>
                  <a:schemeClr val="accent6">
                    <a:lumMod val="50000"/>
                  </a:schemeClr>
                </a:solidFill>
                <a:latin typeface="Times New Roman" pitchFamily="18" charset="0"/>
                <a:cs typeface="Times New Roman" pitchFamily="18" charset="0"/>
              </a:rPr>
              <a:t>Не позднее чем за </a:t>
            </a:r>
            <a:r>
              <a:rPr lang="ru-RU" sz="3200" dirty="0" smtClean="0">
                <a:solidFill>
                  <a:srgbClr val="C00000"/>
                </a:solidFill>
                <a:latin typeface="Times New Roman" pitchFamily="18" charset="0"/>
                <a:cs typeface="Times New Roman" pitchFamily="18" charset="0"/>
              </a:rPr>
              <a:t>2 дня </a:t>
            </a:r>
            <a:r>
              <a:rPr lang="ru-RU" sz="3200" dirty="0" smtClean="0">
                <a:solidFill>
                  <a:schemeClr val="accent6">
                    <a:lumMod val="50000"/>
                  </a:schemeClr>
                </a:solidFill>
                <a:latin typeface="Times New Roman" pitchFamily="18" charset="0"/>
                <a:cs typeface="Times New Roman" pitchFamily="18" charset="0"/>
              </a:rPr>
              <a:t>до даты окончания срока подачи заявок (ч.6 ст.63)</a:t>
            </a:r>
          </a:p>
          <a:p>
            <a:pPr marL="365760" indent="-256032" algn="ctr" eaLnBrk="1" fontAlgn="auto" hangingPunct="1">
              <a:spcAft>
                <a:spcPts val="0"/>
              </a:spcAft>
              <a:buFont typeface="Wingdings 3"/>
              <a:buChar char=""/>
              <a:defRPr/>
            </a:pPr>
            <a:r>
              <a:rPr lang="ru-RU" sz="3200" dirty="0" smtClean="0">
                <a:solidFill>
                  <a:schemeClr val="accent6">
                    <a:lumMod val="50000"/>
                  </a:schemeClr>
                </a:solidFill>
                <a:latin typeface="Times New Roman" pitchFamily="18" charset="0"/>
                <a:cs typeface="Times New Roman" pitchFamily="18" charset="0"/>
              </a:rPr>
              <a:t>Срок подачи заявок продлевается, чтобы в итого было:</a:t>
            </a:r>
          </a:p>
          <a:p>
            <a:pPr marL="365760" indent="-256032" algn="ctr" eaLnBrk="1" fontAlgn="auto" hangingPunct="1">
              <a:spcAft>
                <a:spcPts val="0"/>
              </a:spcAft>
              <a:buFont typeface="Wingdings 3"/>
              <a:buNone/>
              <a:defRPr/>
            </a:pPr>
            <a:r>
              <a:rPr lang="ru-RU" sz="3200" dirty="0" smtClean="0">
                <a:solidFill>
                  <a:srgbClr val="C00000"/>
                </a:solidFill>
                <a:latin typeface="Times New Roman" pitchFamily="18" charset="0"/>
                <a:cs typeface="Times New Roman" pitchFamily="18" charset="0"/>
              </a:rPr>
              <a:t>НМЦК</a:t>
            </a:r>
            <a:r>
              <a:rPr lang="en-US" sz="3200" dirty="0" smtClean="0">
                <a:solidFill>
                  <a:srgbClr val="C00000"/>
                </a:solidFill>
                <a:latin typeface="Times New Roman" pitchFamily="18" charset="0"/>
                <a:cs typeface="Times New Roman" pitchFamily="18" charset="0"/>
              </a:rPr>
              <a:t>&gt;3</a:t>
            </a:r>
            <a:r>
              <a:rPr lang="ru-RU" sz="3200" dirty="0" smtClean="0">
                <a:solidFill>
                  <a:srgbClr val="C00000"/>
                </a:solidFill>
                <a:latin typeface="Times New Roman" pitchFamily="18" charset="0"/>
                <a:cs typeface="Times New Roman" pitchFamily="18" charset="0"/>
              </a:rPr>
              <a:t>млн. руб. – 15 дней;</a:t>
            </a:r>
          </a:p>
          <a:p>
            <a:pPr marL="365760" indent="-256032" algn="ctr" eaLnBrk="1" fontAlgn="auto" hangingPunct="1">
              <a:spcAft>
                <a:spcPts val="0"/>
              </a:spcAft>
              <a:buFont typeface="Wingdings 3"/>
              <a:buNone/>
              <a:defRPr/>
            </a:pPr>
            <a:r>
              <a:rPr lang="ru-RU" sz="3200" dirty="0" smtClean="0">
                <a:solidFill>
                  <a:srgbClr val="C00000"/>
                </a:solidFill>
                <a:latin typeface="Times New Roman" pitchFamily="18" charset="0"/>
                <a:cs typeface="Times New Roman" pitchFamily="18" charset="0"/>
              </a:rPr>
              <a:t>НМЦК</a:t>
            </a:r>
            <a:r>
              <a:rPr lang="en-US" sz="3200" dirty="0" smtClean="0">
                <a:solidFill>
                  <a:srgbClr val="C00000"/>
                </a:solidFill>
                <a:latin typeface="Times New Roman" pitchFamily="18" charset="0"/>
                <a:cs typeface="Times New Roman" pitchFamily="18" charset="0"/>
              </a:rPr>
              <a:t>&lt;3 </a:t>
            </a:r>
            <a:r>
              <a:rPr lang="ru-RU" sz="3200" dirty="0" smtClean="0">
                <a:solidFill>
                  <a:srgbClr val="C00000"/>
                </a:solidFill>
                <a:latin typeface="Times New Roman" pitchFamily="18" charset="0"/>
                <a:cs typeface="Times New Roman" pitchFamily="18" charset="0"/>
              </a:rPr>
              <a:t>млн.руб. – 7 дней. </a:t>
            </a:r>
          </a:p>
          <a:p>
            <a:pPr marL="365760" indent="-256032" algn="ctr" eaLnBrk="1" fontAlgn="auto" hangingPunct="1">
              <a:spcAft>
                <a:spcPts val="0"/>
              </a:spcAft>
              <a:buFont typeface="Wingdings 3"/>
              <a:buNone/>
              <a:defRPr/>
            </a:pPr>
            <a:endParaRPr lang="ru-RU" sz="3200" b="1" dirty="0">
              <a:solidFill>
                <a:schemeClr val="accent6">
                  <a:lumMod val="50000"/>
                </a:schemeClr>
              </a:solidFill>
              <a:latin typeface="Times New Roman" pitchFamily="18" charset="0"/>
              <a:cs typeface="Times New Roman" pitchFamily="18" charset="0"/>
            </a:endParaRPr>
          </a:p>
        </p:txBody>
      </p:sp>
      <p:sp>
        <p:nvSpPr>
          <p:cNvPr id="17410" name="Заголовок 1"/>
          <p:cNvSpPr>
            <a:spLocks noGrp="1"/>
          </p:cNvSpPr>
          <p:nvPr>
            <p:ph type="title"/>
          </p:nvPr>
        </p:nvSpPr>
        <p:spPr/>
        <p:txBody>
          <a:bodyPr>
            <a:normAutofit fontScale="90000"/>
          </a:bodyPr>
          <a:lstStyle/>
          <a:p>
            <a:pPr algn="ctr" eaLnBrk="1" fontAlgn="auto" hangingPunct="1">
              <a:spcAft>
                <a:spcPts val="0"/>
              </a:spcAft>
              <a:defRPr/>
            </a:pPr>
            <a:r>
              <a:rPr lang="ru-RU" sz="4400" dirty="0" smtClean="0">
                <a:solidFill>
                  <a:srgbClr val="0070C0"/>
                </a:solidFill>
                <a:latin typeface="Times New Roman" pitchFamily="18" charset="0"/>
                <a:cs typeface="Times New Roman" pitchFamily="18" charset="0"/>
              </a:rPr>
              <a:t>Внесение изменений в извещение</a:t>
            </a:r>
            <a:br>
              <a:rPr lang="ru-RU" sz="4400" dirty="0" smtClean="0">
                <a:solidFill>
                  <a:srgbClr val="0070C0"/>
                </a:solidFill>
                <a:latin typeface="Times New Roman" pitchFamily="18" charset="0"/>
                <a:cs typeface="Times New Roman" pitchFamily="18" charset="0"/>
              </a:rPr>
            </a:br>
            <a:endParaRPr lang="ru-RU" dirty="0" smtClean="0">
              <a:solidFill>
                <a:srgbClr val="0070C0"/>
              </a:solidFill>
            </a:endParaRPr>
          </a:p>
        </p:txBody>
      </p:sp>
    </p:spTree>
    <p:extLst>
      <p:ext uri="{BB962C8B-B14F-4D97-AF65-F5344CB8AC3E}">
        <p14:creationId xmlns:p14="http://schemas.microsoft.com/office/powerpoint/2010/main" val="20019750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365760" indent="-256032" algn="ctr" eaLnBrk="1" fontAlgn="auto" hangingPunct="1">
              <a:spcAft>
                <a:spcPts val="0"/>
              </a:spcAft>
              <a:buFont typeface="Wingdings 3"/>
              <a:buChar char=""/>
              <a:defRPr/>
            </a:pPr>
            <a:r>
              <a:rPr lang="ru-RU" sz="3200" dirty="0" smtClean="0">
                <a:solidFill>
                  <a:schemeClr val="accent6">
                    <a:lumMod val="50000"/>
                  </a:schemeClr>
                </a:solidFill>
                <a:latin typeface="Times New Roman" pitchFamily="18" charset="0"/>
                <a:cs typeface="Times New Roman" pitchFamily="18" charset="0"/>
              </a:rPr>
              <a:t>Не позднее чем за 5 дней до даты окончания срока подачи заявок (ч.1 ст.36).</a:t>
            </a:r>
            <a:endParaRPr lang="ru-RU" sz="3200" dirty="0">
              <a:solidFill>
                <a:schemeClr val="accent6">
                  <a:lumMod val="50000"/>
                </a:schemeClr>
              </a:solidFill>
              <a:latin typeface="Times New Roman" pitchFamily="18" charset="0"/>
              <a:cs typeface="Times New Roman" pitchFamily="18" charset="0"/>
            </a:endParaRPr>
          </a:p>
        </p:txBody>
      </p:sp>
      <p:sp>
        <p:nvSpPr>
          <p:cNvPr id="20482" name="Заголовок 1"/>
          <p:cNvSpPr>
            <a:spLocks noGrp="1"/>
          </p:cNvSpPr>
          <p:nvPr>
            <p:ph type="title"/>
          </p:nvPr>
        </p:nvSpPr>
        <p:spPr/>
        <p:txBody>
          <a:bodyPr/>
          <a:lstStyle/>
          <a:p>
            <a:pPr algn="ctr" eaLnBrk="1" fontAlgn="auto" hangingPunct="1">
              <a:spcAft>
                <a:spcPts val="0"/>
              </a:spcAft>
              <a:defRPr/>
            </a:pPr>
            <a:r>
              <a:rPr lang="ru-RU" sz="4400" dirty="0" smtClean="0">
                <a:solidFill>
                  <a:srgbClr val="0070C0"/>
                </a:solidFill>
                <a:latin typeface="Times New Roman" pitchFamily="18" charset="0"/>
                <a:cs typeface="Times New Roman" pitchFamily="18" charset="0"/>
              </a:rPr>
              <a:t>Отмена электронного аукциона</a:t>
            </a:r>
          </a:p>
        </p:txBody>
      </p:sp>
    </p:spTree>
    <p:extLst>
      <p:ext uri="{BB962C8B-B14F-4D97-AF65-F5344CB8AC3E}">
        <p14:creationId xmlns:p14="http://schemas.microsoft.com/office/powerpoint/2010/main" val="24069488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365760" indent="-256032" algn="ctr" eaLnBrk="1" fontAlgn="auto" hangingPunct="1">
              <a:spcAft>
                <a:spcPts val="0"/>
              </a:spcAft>
              <a:buFont typeface="Wingdings 3"/>
              <a:buNone/>
              <a:defRPr/>
            </a:pPr>
            <a:r>
              <a:rPr lang="ru-RU" sz="2400" dirty="0" smtClean="0">
                <a:latin typeface="Times New Roman" pitchFamily="18" charset="0"/>
                <a:cs typeface="Times New Roman" pitchFamily="18" charset="0"/>
              </a:rPr>
              <a:t>Любой УРЗ, </a:t>
            </a:r>
            <a:r>
              <a:rPr lang="ru-RU" sz="2400" dirty="0" smtClean="0">
                <a:solidFill>
                  <a:srgbClr val="FF0000"/>
                </a:solidFill>
                <a:latin typeface="Times New Roman" pitchFamily="18" charset="0"/>
                <a:cs typeface="Times New Roman" pitchFamily="18" charset="0"/>
              </a:rPr>
              <a:t>получивший аккредитацию на электронной площадке</a:t>
            </a:r>
            <a:r>
              <a:rPr lang="ru-RU" sz="2400" dirty="0" smtClean="0">
                <a:latin typeface="Times New Roman" pitchFamily="18" charset="0"/>
                <a:cs typeface="Times New Roman" pitchFamily="18" charset="0"/>
              </a:rPr>
              <a:t>, вправе направить запрос на разъяснения ДОА</a:t>
            </a:r>
          </a:p>
          <a:p>
            <a:pPr marL="365760" indent="-256032" algn="ctr" eaLnBrk="1" fontAlgn="auto" hangingPunct="1">
              <a:spcAft>
                <a:spcPts val="0"/>
              </a:spcAft>
              <a:buFont typeface="Wingdings 3"/>
              <a:buChar char=""/>
              <a:defRPr/>
            </a:pPr>
            <a:r>
              <a:rPr lang="ru-RU" sz="2600" dirty="0" smtClean="0">
                <a:solidFill>
                  <a:schemeClr val="accent6">
                    <a:lumMod val="50000"/>
                  </a:schemeClr>
                </a:solidFill>
                <a:latin typeface="Times New Roman" pitchFamily="18" charset="0"/>
                <a:cs typeface="Times New Roman" pitchFamily="18" charset="0"/>
              </a:rPr>
              <a:t>В течение 2 дней со дня поступления заказчик обязан ответить</a:t>
            </a:r>
          </a:p>
          <a:p>
            <a:pPr marL="365760" indent="-256032" algn="ctr" eaLnBrk="1" fontAlgn="auto" hangingPunct="1">
              <a:spcAft>
                <a:spcPts val="0"/>
              </a:spcAft>
              <a:buFont typeface="Wingdings 3"/>
              <a:buChar char=""/>
              <a:defRPr/>
            </a:pPr>
            <a:r>
              <a:rPr lang="ru-RU" sz="2600" dirty="0" smtClean="0">
                <a:solidFill>
                  <a:schemeClr val="accent6">
                    <a:lumMod val="50000"/>
                  </a:schemeClr>
                </a:solidFill>
                <a:latin typeface="Times New Roman" pitchFamily="18" charset="0"/>
                <a:cs typeface="Times New Roman" pitchFamily="18" charset="0"/>
              </a:rPr>
              <a:t>Запрос должен поступить не позднее чем за 3 дня до даты окончания приема заявок </a:t>
            </a:r>
          </a:p>
          <a:p>
            <a:pPr marL="365760" indent="-256032" algn="ctr" eaLnBrk="1" fontAlgn="auto" hangingPunct="1">
              <a:spcAft>
                <a:spcPts val="0"/>
              </a:spcAft>
              <a:buFont typeface="Wingdings 3"/>
              <a:buChar char=""/>
              <a:defRPr/>
            </a:pPr>
            <a:r>
              <a:rPr lang="ru-RU" sz="2600" dirty="0" smtClean="0">
                <a:solidFill>
                  <a:schemeClr val="accent6">
                    <a:lumMod val="50000"/>
                  </a:schemeClr>
                </a:solidFill>
                <a:latin typeface="Times New Roman" pitchFamily="18" charset="0"/>
                <a:cs typeface="Times New Roman" pitchFamily="18" charset="0"/>
              </a:rPr>
              <a:t>Такой УРЗ вправе направить не более чем </a:t>
            </a:r>
            <a:r>
              <a:rPr lang="ru-RU" sz="2600" dirty="0" smtClean="0">
                <a:solidFill>
                  <a:srgbClr val="FF0000"/>
                </a:solidFill>
                <a:latin typeface="Times New Roman" pitchFamily="18" charset="0"/>
                <a:cs typeface="Times New Roman" pitchFamily="18" charset="0"/>
              </a:rPr>
              <a:t>3 запроса </a:t>
            </a:r>
            <a:r>
              <a:rPr lang="ru-RU" sz="2600" dirty="0" smtClean="0">
                <a:solidFill>
                  <a:schemeClr val="accent6">
                    <a:lumMod val="50000"/>
                  </a:schemeClr>
                </a:solidFill>
                <a:latin typeface="Times New Roman" pitchFamily="18" charset="0"/>
                <a:cs typeface="Times New Roman" pitchFamily="18" charset="0"/>
              </a:rPr>
              <a:t>о разъяснении положений ДОА в отношении одного электронного аукциона</a:t>
            </a:r>
            <a:endParaRPr lang="ru-RU" sz="2600" dirty="0">
              <a:solidFill>
                <a:schemeClr val="accent6">
                  <a:lumMod val="50000"/>
                </a:schemeClr>
              </a:solidFill>
              <a:latin typeface="Times New Roman" pitchFamily="18" charset="0"/>
              <a:cs typeface="Times New Roman" pitchFamily="18" charset="0"/>
            </a:endParaRPr>
          </a:p>
        </p:txBody>
      </p:sp>
      <p:sp>
        <p:nvSpPr>
          <p:cNvPr id="24578" name="Заголовок 1"/>
          <p:cNvSpPr>
            <a:spLocks noGrp="1"/>
          </p:cNvSpPr>
          <p:nvPr>
            <p:ph type="title"/>
          </p:nvPr>
        </p:nvSpPr>
        <p:spPr/>
        <p:txBody>
          <a:bodyPr>
            <a:noAutofit/>
          </a:bodyPr>
          <a:lstStyle/>
          <a:p>
            <a:pPr algn="ctr" eaLnBrk="1" fontAlgn="auto" hangingPunct="1">
              <a:spcAft>
                <a:spcPts val="0"/>
              </a:spcAft>
              <a:defRPr/>
            </a:pPr>
            <a:r>
              <a:rPr lang="ru-RU" sz="3200" dirty="0" smtClean="0">
                <a:solidFill>
                  <a:srgbClr val="0070C0"/>
                </a:solidFill>
                <a:latin typeface="Times New Roman" pitchFamily="18" charset="0"/>
                <a:cs typeface="Times New Roman" pitchFamily="18" charset="0"/>
              </a:rPr>
              <a:t>Запросы на разъяснения ДОА</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endParaRPr lang="ru-RU" sz="3200"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1837622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Содержимое 1"/>
          <p:cNvSpPr>
            <a:spLocks noGrp="1"/>
          </p:cNvSpPr>
          <p:nvPr>
            <p:ph idx="1"/>
          </p:nvPr>
        </p:nvSpPr>
        <p:spPr/>
        <p:txBody>
          <a:bodyPr/>
          <a:lstStyle/>
          <a:p>
            <a:pPr eaLnBrk="1" hangingPunct="1"/>
            <a:r>
              <a:rPr lang="ru-RU" altLang="ru-RU" smtClean="0">
                <a:latin typeface="Times New Roman" pitchFamily="18" charset="0"/>
                <a:cs typeface="Times New Roman" pitchFamily="18" charset="0"/>
              </a:rPr>
              <a:t>Заказчик вправе принять решение о внесении изменений в документацию о таком аукционе </a:t>
            </a:r>
            <a:r>
              <a:rPr lang="ru-RU" altLang="ru-RU" smtClean="0">
                <a:solidFill>
                  <a:srgbClr val="C00000"/>
                </a:solidFill>
                <a:latin typeface="Times New Roman" pitchFamily="18" charset="0"/>
                <a:cs typeface="Times New Roman" pitchFamily="18" charset="0"/>
              </a:rPr>
              <a:t>не позднее чем за два дня до даты окончания срока подачи заявок</a:t>
            </a:r>
            <a:r>
              <a:rPr lang="ru-RU" altLang="ru-RU" smtClean="0">
                <a:latin typeface="Times New Roman" pitchFamily="18" charset="0"/>
                <a:cs typeface="Times New Roman" pitchFamily="18" charset="0"/>
              </a:rPr>
              <a:t> на участие в таком аукционе. </a:t>
            </a:r>
          </a:p>
          <a:p>
            <a:pPr eaLnBrk="1" hangingPunct="1"/>
            <a:r>
              <a:rPr lang="ru-RU" altLang="ru-RU" smtClean="0">
                <a:latin typeface="Times New Roman" pitchFamily="18" charset="0"/>
                <a:cs typeface="Times New Roman" pitchFamily="18" charset="0"/>
              </a:rPr>
              <a:t>Изменение объекта закупки и увеличение размера обеспечения данных заявок не допускаются. </a:t>
            </a:r>
          </a:p>
          <a:p>
            <a:pPr eaLnBrk="1" hangingPunct="1"/>
            <a:r>
              <a:rPr lang="ru-RU" altLang="ru-RU" smtClean="0">
                <a:latin typeface="Times New Roman" pitchFamily="18" charset="0"/>
                <a:cs typeface="Times New Roman" pitchFamily="18" charset="0"/>
              </a:rPr>
              <a:t>В течение одного дня с даты принятия указанного решения изменения, внесенные в документацию о таком аукционе, размещаются заказчиком в ЕИС. </a:t>
            </a:r>
          </a:p>
          <a:p>
            <a:pPr eaLnBrk="1" hangingPunct="1"/>
            <a:endParaRPr lang="ru-RU" altLang="ru-RU" smtClean="0">
              <a:solidFill>
                <a:srgbClr val="C00000"/>
              </a:solidFill>
              <a:latin typeface="Times New Roman" pitchFamily="18" charset="0"/>
              <a:cs typeface="Times New Roman" pitchFamily="18" charset="0"/>
            </a:endParaRPr>
          </a:p>
          <a:p>
            <a:pPr eaLnBrk="1" hangingPunct="1"/>
            <a:endParaRPr lang="ru-RU" altLang="ru-RU" smtClean="0"/>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dirty="0" smtClean="0">
                <a:solidFill>
                  <a:schemeClr val="accent4"/>
                </a:solidFill>
                <a:latin typeface="Times New Roman" pitchFamily="18" charset="0"/>
                <a:cs typeface="Times New Roman" pitchFamily="18" charset="0"/>
              </a:rPr>
              <a:t>Внесение изменений в аукционную документацию (ст.65 ч.6)</a:t>
            </a:r>
            <a:endParaRPr lang="ru-RU" dirty="0">
              <a:solidFill>
                <a:schemeClr val="accent4"/>
              </a:solidFill>
              <a:latin typeface="Times New Roman" pitchFamily="18" charset="0"/>
              <a:cs typeface="Times New Roman" pitchFamily="18" charset="0"/>
            </a:endParaRPr>
          </a:p>
        </p:txBody>
      </p:sp>
    </p:spTree>
    <p:extLst>
      <p:ext uri="{BB962C8B-B14F-4D97-AF65-F5344CB8AC3E}">
        <p14:creationId xmlns:p14="http://schemas.microsoft.com/office/powerpoint/2010/main" val="203955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Содержимое 1"/>
          <p:cNvSpPr>
            <a:spLocks noGrp="1"/>
          </p:cNvSpPr>
          <p:nvPr>
            <p:ph idx="1"/>
          </p:nvPr>
        </p:nvSpPr>
        <p:spPr/>
        <p:txBody>
          <a:bodyPr/>
          <a:lstStyle/>
          <a:p>
            <a:pPr eaLnBrk="1" hangingPunct="1">
              <a:buFont typeface="Wingdings 3" panose="05040102010807070707" pitchFamily="18" charset="2"/>
              <a:buNone/>
            </a:pPr>
            <a:r>
              <a:rPr kumimoji="0" lang="ru-RU" sz="2000" b="1" smtClean="0">
                <a:solidFill>
                  <a:srgbClr val="C00000"/>
                </a:solidFill>
                <a:latin typeface="Times New Roman" panose="02020603050405020304" pitchFamily="18" charset="0"/>
                <a:cs typeface="Times New Roman" panose="02020603050405020304" pitchFamily="18" charset="0"/>
              </a:rPr>
              <a:t>Планы закупок формируются  на срок закона о бюджете соответствующего уровня; </a:t>
            </a:r>
          </a:p>
          <a:p>
            <a:pPr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Содержание:</a:t>
            </a:r>
          </a:p>
          <a:p>
            <a:pPr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1) идентификационный код закупки; </a:t>
            </a:r>
          </a:p>
          <a:p>
            <a:pPr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2) цель закупки; </a:t>
            </a:r>
          </a:p>
          <a:p>
            <a:pPr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3) наименование объектов, а также объем закупки; </a:t>
            </a:r>
          </a:p>
          <a:p>
            <a:pPr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4) объем финансового обеспечения закупки; </a:t>
            </a:r>
          </a:p>
          <a:p>
            <a:pPr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5) сроки (периодичность) осуществления планируемых закупок; </a:t>
            </a:r>
          </a:p>
          <a:p>
            <a:pPr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6) обоснование закупки; </a:t>
            </a:r>
          </a:p>
          <a:p>
            <a:pPr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7) информация о технической и (или) технологической сложности, инновационного, высокотехнологичного или специализированного характере закупки; </a:t>
            </a:r>
          </a:p>
          <a:p>
            <a:pPr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8) информация об обязательном общественном обсуждении закупки (ст.20)</a:t>
            </a:r>
          </a:p>
          <a:p>
            <a:pPr eaLnBrk="1" hangingPunct="1">
              <a:buFont typeface="Wingdings 3" panose="05040102010807070707" pitchFamily="18" charset="2"/>
              <a:buNone/>
            </a:pPr>
            <a:r>
              <a:rPr kumimoji="0" lang="ru-RU" sz="2000" smtClean="0">
                <a:latin typeface="Times New Roman" panose="02020603050405020304" pitchFamily="18" charset="0"/>
                <a:cs typeface="Times New Roman" panose="02020603050405020304" pitchFamily="18" charset="0"/>
              </a:rPr>
              <a:t>  </a:t>
            </a:r>
          </a:p>
          <a:p>
            <a:pPr eaLnBrk="1" hangingPunct="1"/>
            <a:endParaRPr kumimoji="0" lang="ru-RU" sz="2000" smtClean="0">
              <a:cs typeface="Arial" panose="020B0604020202020204" pitchFamily="34" charset="0"/>
            </a:endParaRPr>
          </a:p>
        </p:txBody>
      </p:sp>
      <p:sp>
        <p:nvSpPr>
          <p:cNvPr id="3" name="Заголовок 2"/>
          <p:cNvSpPr>
            <a:spLocks noGrp="1"/>
          </p:cNvSpPr>
          <p:nvPr>
            <p:ph type="title"/>
          </p:nvPr>
        </p:nvSpPr>
        <p:spPr/>
        <p:txBody>
          <a:bodyPr>
            <a:scene3d>
              <a:camera prst="orthographicFront"/>
              <a:lightRig rig="soft" dir="t"/>
            </a:scene3d>
          </a:bodyPr>
          <a:lstStyle/>
          <a:p>
            <a:pPr eaLnBrk="1" fontAlgn="auto" hangingPunct="1">
              <a:spcAft>
                <a:spcPts val="0"/>
              </a:spcAft>
              <a:defRPr/>
            </a:pPr>
            <a:r>
              <a:rPr lang="ru-RU" dirty="0" smtClean="0">
                <a:solidFill>
                  <a:srgbClr val="C00000"/>
                </a:solidFill>
                <a:latin typeface="Times New Roman" pitchFamily="18" charset="0"/>
                <a:ea typeface="+mj-ea"/>
                <a:cs typeface="Times New Roman" pitchFamily="18" charset="0"/>
              </a:rPr>
              <a:t>Планы закупок (ст.17)</a:t>
            </a:r>
            <a:endParaRPr lang="ru-RU" dirty="0">
              <a:solidFill>
                <a:srgbClr val="C00000"/>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Содержимое 1"/>
          <p:cNvSpPr>
            <a:spLocks noGrp="1"/>
          </p:cNvSpPr>
          <p:nvPr>
            <p:ph idx="1"/>
          </p:nvPr>
        </p:nvSpPr>
        <p:spPr/>
        <p:txBody>
          <a:bodyPr/>
          <a:lstStyle/>
          <a:p>
            <a:pPr eaLnBrk="1" hangingPunct="1"/>
            <a:r>
              <a:rPr lang="ru-RU" altLang="ru-RU" smtClean="0">
                <a:latin typeface="Times New Roman" pitchFamily="18" charset="0"/>
                <a:cs typeface="Times New Roman" pitchFamily="18" charset="0"/>
              </a:rPr>
              <a:t>Срок подачи заявок на участие в таком аукционе должен быть продлен так, чтобы с даты размещения изменений до даты окончания срока подачи заявок на участие в таком аукционе этот срок составлял: </a:t>
            </a:r>
          </a:p>
          <a:p>
            <a:pPr algn="ctr" eaLnBrk="1" hangingPunct="1">
              <a:buFont typeface="Wingdings 3" pitchFamily="18" charset="2"/>
              <a:buNone/>
            </a:pPr>
            <a:r>
              <a:rPr lang="ru-RU" altLang="ru-RU" sz="2800" smtClean="0">
                <a:solidFill>
                  <a:srgbClr val="C00000"/>
                </a:solidFill>
                <a:latin typeface="Times New Roman" pitchFamily="18" charset="0"/>
                <a:cs typeface="Times New Roman" pitchFamily="18" charset="0"/>
              </a:rPr>
              <a:t>НМЦК</a:t>
            </a:r>
            <a:r>
              <a:rPr lang="en-US" altLang="ru-RU" sz="2800" smtClean="0">
                <a:solidFill>
                  <a:srgbClr val="C00000"/>
                </a:solidFill>
                <a:latin typeface="Times New Roman" pitchFamily="18" charset="0"/>
                <a:cs typeface="Times New Roman" pitchFamily="18" charset="0"/>
              </a:rPr>
              <a:t>&gt;3</a:t>
            </a:r>
            <a:r>
              <a:rPr lang="ru-RU" altLang="ru-RU" sz="2800" smtClean="0">
                <a:solidFill>
                  <a:srgbClr val="C00000"/>
                </a:solidFill>
                <a:latin typeface="Times New Roman" pitchFamily="18" charset="0"/>
                <a:cs typeface="Times New Roman" pitchFamily="18" charset="0"/>
              </a:rPr>
              <a:t>млн. руб. – 15 дней;</a:t>
            </a:r>
          </a:p>
          <a:p>
            <a:pPr algn="ctr" eaLnBrk="1" hangingPunct="1">
              <a:buFont typeface="Wingdings 3" pitchFamily="18" charset="2"/>
              <a:buNone/>
            </a:pPr>
            <a:r>
              <a:rPr lang="ru-RU" altLang="ru-RU" sz="2800" smtClean="0">
                <a:solidFill>
                  <a:srgbClr val="C00000"/>
                </a:solidFill>
                <a:latin typeface="Times New Roman" pitchFamily="18" charset="0"/>
                <a:cs typeface="Times New Roman" pitchFamily="18" charset="0"/>
              </a:rPr>
              <a:t>НМЦК</a:t>
            </a:r>
            <a:r>
              <a:rPr lang="en-US" altLang="ru-RU" sz="2800" smtClean="0">
                <a:solidFill>
                  <a:srgbClr val="C00000"/>
                </a:solidFill>
                <a:latin typeface="Times New Roman" pitchFamily="18" charset="0"/>
                <a:cs typeface="Times New Roman" pitchFamily="18" charset="0"/>
              </a:rPr>
              <a:t>&lt;3 </a:t>
            </a:r>
            <a:r>
              <a:rPr lang="ru-RU" altLang="ru-RU" sz="2800" smtClean="0">
                <a:solidFill>
                  <a:srgbClr val="C00000"/>
                </a:solidFill>
                <a:latin typeface="Times New Roman" pitchFamily="18" charset="0"/>
                <a:cs typeface="Times New Roman" pitchFamily="18" charset="0"/>
              </a:rPr>
              <a:t>млн.руб. – 7 дней. </a:t>
            </a:r>
          </a:p>
          <a:p>
            <a:pPr eaLnBrk="1" hangingPunct="1">
              <a:buFont typeface="Wingdings 3" pitchFamily="18" charset="2"/>
              <a:buNone/>
            </a:pPr>
            <a:endParaRPr lang="ru-RU" altLang="ru-RU" smtClean="0"/>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dirty="0" smtClean="0">
                <a:solidFill>
                  <a:schemeClr val="accent4"/>
                </a:solidFill>
                <a:latin typeface="Times New Roman" pitchFamily="18" charset="0"/>
                <a:cs typeface="Times New Roman" pitchFamily="18" charset="0"/>
              </a:rPr>
              <a:t>Внесение изменений в аукционную документацию (ст.65 ч.6)</a:t>
            </a:r>
            <a:endParaRPr lang="ru-RU" dirty="0"/>
          </a:p>
        </p:txBody>
      </p:sp>
    </p:spTree>
    <p:extLst>
      <p:ext uri="{BB962C8B-B14F-4D97-AF65-F5344CB8AC3E}">
        <p14:creationId xmlns:p14="http://schemas.microsoft.com/office/powerpoint/2010/main" val="31486968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txBox="1">
            <a:spLocks noChangeArrowheads="1"/>
          </p:cNvSpPr>
          <p:nvPr/>
        </p:nvSpPr>
        <p:spPr bwMode="auto">
          <a:xfrm>
            <a:off x="285750" y="355600"/>
            <a:ext cx="8059738" cy="985838"/>
          </a:xfrm>
          <a:prstGeom prst="rect">
            <a:avLst/>
          </a:prstGeom>
          <a:noFill/>
          <a:ln w="9525">
            <a:noFill/>
            <a:miter lim="800000"/>
            <a:headEnd/>
            <a:tailEnd/>
          </a:ln>
        </p:spPr>
        <p:txBody>
          <a:bodyPr lIns="0" tIns="0" rIns="0" bIns="0" anchor="b">
            <a:spAutoFit/>
          </a:bodyPr>
          <a:lstStyle/>
          <a:p>
            <a:pPr algn="ctr" defTabSz="912813" fontAlgn="auto">
              <a:spcBef>
                <a:spcPts val="0"/>
              </a:spcBef>
              <a:spcAft>
                <a:spcPts val="0"/>
              </a:spcAft>
              <a:defRPr/>
            </a:pPr>
            <a:r>
              <a:rPr lang="ru-RU" sz="3200" b="1" kern="0" dirty="0">
                <a:solidFill>
                  <a:srgbClr val="0070C0"/>
                </a:solidFill>
                <a:latin typeface="Times New Roman" pitchFamily="18" charset="0"/>
                <a:ea typeface="+mj-ea"/>
                <a:cs typeface="Times New Roman" pitchFamily="18" charset="0"/>
              </a:rPr>
              <a:t>Заявка на участие в электронном аукционе ст.66 </a:t>
            </a:r>
            <a:endParaRPr lang="en-AU" sz="3200" b="1" i="1" kern="0" dirty="0">
              <a:solidFill>
                <a:srgbClr val="FF0000"/>
              </a:solidFill>
              <a:latin typeface="Times New Roman" pitchFamily="18" charset="0"/>
              <a:ea typeface="+mj-ea"/>
              <a:cs typeface="Times New Roman" pitchFamily="18" charset="0"/>
            </a:endParaRPr>
          </a:p>
        </p:txBody>
      </p:sp>
      <p:sp>
        <p:nvSpPr>
          <p:cNvPr id="4" name="TextBox 3"/>
          <p:cNvSpPr txBox="1"/>
          <p:nvPr/>
        </p:nvSpPr>
        <p:spPr>
          <a:xfrm>
            <a:off x="357188" y="1357313"/>
            <a:ext cx="8429625" cy="5294312"/>
          </a:xfrm>
          <a:prstGeom prst="rect">
            <a:avLst/>
          </a:prstGeom>
          <a:noFill/>
        </p:spPr>
        <p:txBody>
          <a:bodyPr>
            <a:spAutoFit/>
          </a:bodyPr>
          <a:lstStyle/>
          <a:p>
            <a:pPr fontAlgn="auto">
              <a:spcBef>
                <a:spcPts val="0"/>
              </a:spcBef>
              <a:spcAft>
                <a:spcPts val="0"/>
              </a:spcAft>
              <a:defRPr/>
            </a:pPr>
            <a:r>
              <a:rPr lang="ru-RU" sz="2400" dirty="0">
                <a:solidFill>
                  <a:srgbClr val="FF0000"/>
                </a:solidFill>
                <a:latin typeface="Times New Roman" pitchFamily="18" charset="0"/>
                <a:cs typeface="Times New Roman" pitchFamily="18" charset="0"/>
              </a:rPr>
              <a:t>1-я часть </a:t>
            </a:r>
          </a:p>
          <a:p>
            <a:pPr marL="0" lvl="1" fontAlgn="auto">
              <a:spcBef>
                <a:spcPts val="0"/>
              </a:spcBef>
              <a:spcAft>
                <a:spcPts val="0"/>
              </a:spcAft>
              <a:buFont typeface="Arial" pitchFamily="34" charset="0"/>
              <a:buChar char="•"/>
              <a:defRPr/>
            </a:pPr>
            <a:r>
              <a:rPr lang="ru-RU" dirty="0">
                <a:latin typeface="Times New Roman" pitchFamily="18" charset="0"/>
                <a:cs typeface="Times New Roman" pitchFamily="18" charset="0"/>
              </a:rPr>
              <a:t>Заключение контракта на поставку товара;</a:t>
            </a:r>
          </a:p>
          <a:p>
            <a:pPr marL="0" lvl="1" fontAlgn="auto">
              <a:spcBef>
                <a:spcPts val="0"/>
              </a:spcBef>
              <a:spcAft>
                <a:spcPts val="0"/>
              </a:spcAft>
              <a:buFont typeface="Arial" pitchFamily="34" charset="0"/>
              <a:buChar char="•"/>
              <a:defRPr/>
            </a:pPr>
            <a:r>
              <a:rPr lang="ru-RU" dirty="0">
                <a:latin typeface="Times New Roman" pitchFamily="18" charset="0"/>
                <a:cs typeface="Times New Roman" pitchFamily="18" charset="0"/>
              </a:rPr>
              <a:t>Заключение контракта на выполнение работы или оказания услуги без использования товара;</a:t>
            </a:r>
          </a:p>
          <a:p>
            <a:pPr marL="0" lvl="1" fontAlgn="auto">
              <a:spcBef>
                <a:spcPts val="0"/>
              </a:spcBef>
              <a:spcAft>
                <a:spcPts val="0"/>
              </a:spcAft>
              <a:buFont typeface="Arial" pitchFamily="34" charset="0"/>
              <a:buChar char="•"/>
              <a:defRPr/>
            </a:pPr>
            <a:r>
              <a:rPr lang="ru-RU" dirty="0">
                <a:latin typeface="Times New Roman" pitchFamily="18" charset="0"/>
                <a:cs typeface="Times New Roman" pitchFamily="18" charset="0"/>
              </a:rPr>
              <a:t>Заключение контракта на выполнение работы или оказания  услуги, для выполнения или оказания которых используется товар.</a:t>
            </a:r>
          </a:p>
          <a:p>
            <a:pPr marL="0" lvl="1" fontAlgn="auto">
              <a:spcBef>
                <a:spcPts val="0"/>
              </a:spcBef>
              <a:spcAft>
                <a:spcPts val="0"/>
              </a:spcAft>
              <a:defRPr/>
            </a:pPr>
            <a:r>
              <a:rPr lang="ru-RU" sz="2400" dirty="0">
                <a:solidFill>
                  <a:srgbClr val="FF0000"/>
                </a:solidFill>
                <a:latin typeface="Times New Roman" pitchFamily="18" charset="0"/>
                <a:cs typeface="Times New Roman" pitchFamily="18" charset="0"/>
              </a:rPr>
              <a:t>2-я часть</a:t>
            </a:r>
          </a:p>
          <a:p>
            <a:pPr marL="0" lvl="1" indent="355600" fontAlgn="auto">
              <a:spcBef>
                <a:spcPts val="0"/>
              </a:spcBef>
              <a:spcAft>
                <a:spcPts val="0"/>
              </a:spcAft>
              <a:buFont typeface="Arial" pitchFamily="34" charset="0"/>
              <a:buChar char="•"/>
              <a:defRPr/>
            </a:pPr>
            <a:r>
              <a:rPr lang="ru-RU" dirty="0">
                <a:latin typeface="Times New Roman" pitchFamily="18" charset="0"/>
                <a:cs typeface="Times New Roman" pitchFamily="18" charset="0"/>
              </a:rPr>
              <a:t>Сведения об Участнике</a:t>
            </a:r>
          </a:p>
          <a:p>
            <a:pPr marL="0" lvl="1" indent="355600" fontAlgn="auto">
              <a:spcBef>
                <a:spcPts val="0"/>
              </a:spcBef>
              <a:spcAft>
                <a:spcPts val="0"/>
              </a:spcAft>
              <a:buFont typeface="Arial" pitchFamily="34" charset="0"/>
              <a:buChar char="•"/>
              <a:defRPr/>
            </a:pPr>
            <a:r>
              <a:rPr lang="ru-RU" dirty="0">
                <a:latin typeface="Times New Roman" pitchFamily="18" charset="0"/>
                <a:cs typeface="Times New Roman" pitchFamily="18" charset="0"/>
              </a:rPr>
              <a:t>Документы, подтверждающие соответствие Участника  установленным требованиям</a:t>
            </a:r>
          </a:p>
          <a:p>
            <a:pPr marL="0" lvl="1" indent="355600" fontAlgn="auto">
              <a:spcBef>
                <a:spcPts val="0"/>
              </a:spcBef>
              <a:spcAft>
                <a:spcPts val="0"/>
              </a:spcAft>
              <a:defRPr/>
            </a:pPr>
            <a:endParaRPr lang="ru-RU" i="1" dirty="0">
              <a:latin typeface="Times New Roman" pitchFamily="18" charset="0"/>
              <a:cs typeface="Times New Roman" pitchFamily="18" charset="0"/>
            </a:endParaRPr>
          </a:p>
          <a:p>
            <a:pPr marL="0" lvl="1" algn="ctr" fontAlgn="auto">
              <a:spcBef>
                <a:spcPts val="0"/>
              </a:spcBef>
              <a:spcAft>
                <a:spcPts val="0"/>
              </a:spcAft>
              <a:defRPr/>
            </a:pPr>
            <a:r>
              <a:rPr lang="ru-RU" sz="2000" dirty="0">
                <a:solidFill>
                  <a:srgbClr val="C00000"/>
                </a:solidFill>
                <a:latin typeface="Times New Roman" pitchFamily="18" charset="0"/>
                <a:cs typeface="Times New Roman" pitchFamily="18" charset="0"/>
              </a:rPr>
              <a:t>Заявка не принимается</a:t>
            </a:r>
          </a:p>
          <a:p>
            <a:pPr marL="0" lvl="1" indent="355600" fontAlgn="auto">
              <a:spcBef>
                <a:spcPts val="0"/>
              </a:spcBef>
              <a:spcAft>
                <a:spcPts val="0"/>
              </a:spcAft>
              <a:buFont typeface="Arial" pitchFamily="34" charset="0"/>
              <a:buChar char="•"/>
              <a:defRPr/>
            </a:pPr>
            <a:r>
              <a:rPr lang="ru-RU" dirty="0">
                <a:latin typeface="Times New Roman" pitchFamily="18" charset="0"/>
                <a:cs typeface="Times New Roman" pitchFamily="18" charset="0"/>
              </a:rPr>
              <a:t>Если нет денег на счете участника</a:t>
            </a:r>
          </a:p>
          <a:p>
            <a:pPr marL="0" lvl="1" indent="355600" fontAlgn="auto">
              <a:spcBef>
                <a:spcPts val="0"/>
              </a:spcBef>
              <a:spcAft>
                <a:spcPts val="0"/>
              </a:spcAft>
              <a:buFont typeface="Arial" pitchFamily="34" charset="0"/>
              <a:buChar char="•"/>
              <a:defRPr/>
            </a:pPr>
            <a:r>
              <a:rPr lang="ru-RU" dirty="0">
                <a:latin typeface="Times New Roman" pitchFamily="18" charset="0"/>
                <a:cs typeface="Times New Roman" pitchFamily="18" charset="0"/>
              </a:rPr>
              <a:t>Если через 3 или менее месяца заканчивается аккредитация участника</a:t>
            </a:r>
          </a:p>
          <a:p>
            <a:pPr marL="0" lvl="1" indent="355600" fontAlgn="auto">
              <a:spcBef>
                <a:spcPts val="0"/>
              </a:spcBef>
              <a:spcAft>
                <a:spcPts val="0"/>
              </a:spcAft>
              <a:buFont typeface="Arial" pitchFamily="34" charset="0"/>
              <a:buChar char="•"/>
              <a:defRPr/>
            </a:pPr>
            <a:r>
              <a:rPr lang="ru-RU" dirty="0">
                <a:latin typeface="Times New Roman" pitchFamily="18" charset="0"/>
                <a:cs typeface="Times New Roman" pitchFamily="18" charset="0"/>
              </a:rPr>
              <a:t>Если Участник пытается подать две или боле Заявки на участие, ему возвращаются ВСЕ его заявки.</a:t>
            </a:r>
          </a:p>
          <a:p>
            <a:pPr marL="0" lvl="1" indent="355600" fontAlgn="auto">
              <a:spcBef>
                <a:spcPts val="0"/>
              </a:spcBef>
              <a:spcAft>
                <a:spcPts val="0"/>
              </a:spcAft>
              <a:buFont typeface="Arial" pitchFamily="34" charset="0"/>
              <a:buChar char="•"/>
              <a:defRPr/>
            </a:pPr>
            <a:endParaRPr lang="ru-RU" dirty="0">
              <a:latin typeface="Times New Roman" pitchFamily="18" charset="0"/>
              <a:cs typeface="Times New Roman" pitchFamily="18" charset="0"/>
            </a:endParaRPr>
          </a:p>
          <a:p>
            <a:pPr lvl="1" indent="355600" fontAlgn="auto">
              <a:spcBef>
                <a:spcPts val="0"/>
              </a:spcBef>
              <a:spcAft>
                <a:spcPts val="0"/>
              </a:spcAft>
              <a:defRPr/>
            </a:pPr>
            <a:endParaRPr lang="ru-RU" i="1" dirty="0">
              <a:latin typeface="Times New Roman" pitchFamily="18" charset="0"/>
              <a:cs typeface="Times New Roman" pitchFamily="18" charset="0"/>
            </a:endParaRPr>
          </a:p>
        </p:txBody>
      </p:sp>
    </p:spTree>
    <p:extLst>
      <p:ext uri="{BB962C8B-B14F-4D97-AF65-F5344CB8AC3E}">
        <p14:creationId xmlns:p14="http://schemas.microsoft.com/office/powerpoint/2010/main" val="4207205094"/>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Содержимое 1"/>
          <p:cNvSpPr>
            <a:spLocks noGrp="1"/>
          </p:cNvSpPr>
          <p:nvPr>
            <p:ph idx="1"/>
          </p:nvPr>
        </p:nvSpPr>
        <p:spPr/>
        <p:txBody>
          <a:bodyPr/>
          <a:lstStyle/>
          <a:p>
            <a:pPr eaLnBrk="1" hangingPunct="1">
              <a:buFont typeface="Wingdings 3" pitchFamily="18" charset="2"/>
              <a:buNone/>
            </a:pPr>
            <a:r>
              <a:rPr lang="ru-RU" altLang="ru-RU" sz="2000" smtClean="0">
                <a:solidFill>
                  <a:srgbClr val="C00000"/>
                </a:solidFill>
                <a:latin typeface="Times New Roman" pitchFamily="18" charset="0"/>
                <a:cs typeface="Times New Roman" pitchFamily="18" charset="0"/>
              </a:rPr>
              <a:t>1.Исключительный случай ! </a:t>
            </a:r>
            <a:r>
              <a:rPr lang="ru-RU" altLang="ru-RU" sz="2000" smtClean="0">
                <a:latin typeface="Times New Roman" pitchFamily="18" charset="0"/>
                <a:cs typeface="Times New Roman" pitchFamily="18" charset="0"/>
              </a:rPr>
              <a:t>(п.п.а  п.1 ч.3 ст.66):</a:t>
            </a:r>
          </a:p>
          <a:p>
            <a:pPr eaLnBrk="1" hangingPunct="1">
              <a:buFont typeface="Wingdings 3" pitchFamily="18" charset="2"/>
              <a:buNone/>
            </a:pPr>
            <a:r>
              <a:rPr lang="ru-RU" altLang="ru-RU" sz="2000" smtClean="0">
                <a:latin typeface="Times New Roman" pitchFamily="18" charset="0"/>
                <a:cs typeface="Times New Roman" pitchFamily="18" charset="0"/>
              </a:rPr>
              <a:t>В ДОА содержится указание на товарный знак, знак обслуживания и т.д. В этом случае участник должен показать в заявке конкретные показатели такого товара, но не имеет обязательства указывать товарный знак.</a:t>
            </a:r>
          </a:p>
          <a:p>
            <a:pPr eaLnBrk="1" hangingPunct="1">
              <a:buFont typeface="Wingdings 3" pitchFamily="18" charset="2"/>
              <a:buNone/>
            </a:pPr>
            <a:endParaRPr lang="ru-RU" altLang="ru-RU" sz="2000" smtClean="0">
              <a:latin typeface="Times New Roman" pitchFamily="18" charset="0"/>
              <a:cs typeface="Times New Roman" pitchFamily="18" charset="0"/>
            </a:endParaRPr>
          </a:p>
          <a:p>
            <a:pPr eaLnBrk="1" hangingPunct="1">
              <a:buFont typeface="Wingdings 3" pitchFamily="18" charset="2"/>
              <a:buNone/>
            </a:pPr>
            <a:r>
              <a:rPr lang="ru-RU" altLang="ru-RU" sz="2000" smtClean="0">
                <a:latin typeface="Times New Roman" pitchFamily="18" charset="0"/>
                <a:cs typeface="Times New Roman" pitchFamily="18" charset="0"/>
              </a:rPr>
              <a:t>2. п.п.б п.1 ч.3 ст.66 </a:t>
            </a:r>
          </a:p>
          <a:p>
            <a:pPr eaLnBrk="1" hangingPunct="1">
              <a:buFont typeface="Wingdings 3" pitchFamily="18" charset="2"/>
              <a:buNone/>
            </a:pPr>
            <a:r>
              <a:rPr lang="ru-RU" altLang="ru-RU" sz="2000" smtClean="0">
                <a:latin typeface="Times New Roman" pitchFamily="18" charset="0"/>
                <a:cs typeface="Times New Roman" pitchFamily="18" charset="0"/>
              </a:rPr>
              <a:t>Отсутствие в ДОА указания на товарный знак (его словесное обозначение). Но в ДОА должны быть установлены значения показателей, необходимых заказчику. В этом случае участник кроме указания конкретных показателей товара обязан указать его товарный знак.</a:t>
            </a:r>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dirty="0" smtClean="0">
                <a:solidFill>
                  <a:schemeClr val="accent4"/>
                </a:solidFill>
                <a:latin typeface="Times New Roman" pitchFamily="18" charset="0"/>
                <a:cs typeface="Times New Roman" pitchFamily="18" charset="0"/>
              </a:rPr>
              <a:t>Правила описания товара в 1 части заявки</a:t>
            </a:r>
            <a:endParaRPr lang="ru-RU" dirty="0">
              <a:solidFill>
                <a:schemeClr val="accent4"/>
              </a:solidFill>
              <a:latin typeface="Times New Roman" pitchFamily="18" charset="0"/>
              <a:cs typeface="Times New Roman" pitchFamily="18" charset="0"/>
            </a:endParaRPr>
          </a:p>
        </p:txBody>
      </p:sp>
    </p:spTree>
    <p:extLst>
      <p:ext uri="{BB962C8B-B14F-4D97-AF65-F5344CB8AC3E}">
        <p14:creationId xmlns:p14="http://schemas.microsoft.com/office/powerpoint/2010/main" val="36086734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Содержимое 1"/>
          <p:cNvSpPr>
            <a:spLocks noGrp="1"/>
          </p:cNvSpPr>
          <p:nvPr>
            <p:ph idx="1"/>
          </p:nvPr>
        </p:nvSpPr>
        <p:spPr/>
        <p:txBody>
          <a:bodyPr/>
          <a:lstStyle/>
          <a:p>
            <a:pPr eaLnBrk="1" hangingPunct="1"/>
            <a:endParaRPr lang="ru-RU" altLang="ru-RU" smtClean="0">
              <a:latin typeface="Times New Roman" pitchFamily="18" charset="0"/>
              <a:cs typeface="Times New Roman" pitchFamily="18" charset="0"/>
            </a:endParaRPr>
          </a:p>
          <a:p>
            <a:pPr eaLnBrk="1" hangingPunct="1"/>
            <a:r>
              <a:rPr lang="ru-RU" altLang="ru-RU" smtClean="0">
                <a:latin typeface="Times New Roman" pitchFamily="18" charset="0"/>
                <a:cs typeface="Times New Roman" pitchFamily="18" charset="0"/>
              </a:rPr>
              <a:t>П.2 ч.3 ст.66:</a:t>
            </a:r>
          </a:p>
          <a:p>
            <a:pPr eaLnBrk="1" hangingPunct="1">
              <a:buFont typeface="Wingdings 3" pitchFamily="18" charset="2"/>
              <a:buNone/>
            </a:pPr>
            <a:r>
              <a:rPr lang="ru-RU" altLang="ru-RU" smtClean="0">
                <a:latin typeface="Times New Roman" pitchFamily="18" charset="0"/>
                <a:cs typeface="Times New Roman" pitchFamily="18" charset="0"/>
              </a:rPr>
              <a:t>Участник только свое согласие на выполнить работу или услугу.</a:t>
            </a:r>
          </a:p>
          <a:p>
            <a:pPr eaLnBrk="1" hangingPunct="1">
              <a:buFont typeface="Wingdings 3" pitchFamily="18" charset="2"/>
              <a:buNone/>
            </a:pPr>
            <a:endParaRPr lang="ru-RU" altLang="ru-RU" smtClean="0">
              <a:latin typeface="Times New Roman" pitchFamily="18" charset="0"/>
              <a:cs typeface="Times New Roman" pitchFamily="18" charset="0"/>
            </a:endParaRPr>
          </a:p>
        </p:txBody>
      </p:sp>
      <p:sp>
        <p:nvSpPr>
          <p:cNvPr id="3" name="Заголовок 2"/>
          <p:cNvSpPr>
            <a:spLocks noGrp="1"/>
          </p:cNvSpPr>
          <p:nvPr>
            <p:ph type="title"/>
          </p:nvPr>
        </p:nvSpPr>
        <p:spPr/>
        <p:txBody>
          <a:bodyPr>
            <a:noAutofit/>
          </a:bodyPr>
          <a:lstStyle/>
          <a:p>
            <a:pPr eaLnBrk="1" fontAlgn="auto" hangingPunct="1">
              <a:spcAft>
                <a:spcPts val="0"/>
              </a:spcAft>
              <a:defRPr/>
            </a:pPr>
            <a:r>
              <a:rPr lang="ru-RU" sz="3200" dirty="0" smtClean="0">
                <a:solidFill>
                  <a:schemeClr val="accent4"/>
                </a:solidFill>
                <a:latin typeface="Times New Roman" pitchFamily="18" charset="0"/>
                <a:cs typeface="Times New Roman" pitchFamily="18" charset="0"/>
              </a:rPr>
              <a:t>Правила описания работ и услуг в 1 части заявки, не требующих использования товара</a:t>
            </a:r>
            <a:endParaRPr lang="ru-RU" sz="3200" dirty="0">
              <a:solidFill>
                <a:schemeClr val="accent4"/>
              </a:solidFill>
              <a:latin typeface="Times New Roman" pitchFamily="18" charset="0"/>
              <a:cs typeface="Times New Roman" pitchFamily="18" charset="0"/>
            </a:endParaRPr>
          </a:p>
        </p:txBody>
      </p:sp>
    </p:spTree>
    <p:extLst>
      <p:ext uri="{BB962C8B-B14F-4D97-AF65-F5344CB8AC3E}">
        <p14:creationId xmlns:p14="http://schemas.microsoft.com/office/powerpoint/2010/main" val="365398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ru-RU" dirty="0" smtClean="0">
                <a:solidFill>
                  <a:srgbClr val="C00000"/>
                </a:solidFill>
                <a:latin typeface="Times New Roman" pitchFamily="18" charset="0"/>
                <a:cs typeface="Times New Roman" pitchFamily="18" charset="0"/>
              </a:rPr>
              <a:t>Если ДОА содержит указание на товарный знак</a:t>
            </a:r>
            <a:r>
              <a:rPr lang="ru-RU" dirty="0" smtClean="0">
                <a:latin typeface="Times New Roman" pitchFamily="18" charset="0"/>
                <a:cs typeface="Times New Roman" pitchFamily="18" charset="0"/>
              </a:rPr>
              <a:t>, то участник в согласии, предусмотренном  п.2 ч.3 ст.66 должен приложить согласие на использование оригинального товара или указать товарный знак предлагаемого эквивалентного товара и его конкретные показатели.</a:t>
            </a:r>
          </a:p>
          <a:p>
            <a:pPr marL="365760" indent="-256032" eaLnBrk="1" fontAlgn="auto" hangingPunct="1">
              <a:spcAft>
                <a:spcPts val="0"/>
              </a:spcAft>
              <a:buFont typeface="Wingdings 3"/>
              <a:buChar char=""/>
              <a:defRPr/>
            </a:pPr>
            <a:r>
              <a:rPr lang="ru-RU" dirty="0" smtClean="0">
                <a:solidFill>
                  <a:srgbClr val="C00000"/>
                </a:solidFill>
                <a:latin typeface="Times New Roman" pitchFamily="18" charset="0"/>
                <a:cs typeface="Times New Roman" pitchFamily="18" charset="0"/>
              </a:rPr>
              <a:t>Если ДОА не содержит указания на товарный знак</a:t>
            </a:r>
            <a:r>
              <a:rPr lang="ru-RU" dirty="0" smtClean="0">
                <a:latin typeface="Times New Roman" pitchFamily="18" charset="0"/>
                <a:cs typeface="Times New Roman" pitchFamily="18" charset="0"/>
              </a:rPr>
              <a:t>, но содержит значения показателей необходимого товара. Участник обязан дать согласие, указать товарный знак и конкретные показатели используемого товара.</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eaLnBrk="1" fontAlgn="auto" hangingPunct="1">
              <a:spcAft>
                <a:spcPts val="0"/>
              </a:spcAft>
              <a:defRPr/>
            </a:pPr>
            <a:r>
              <a:rPr lang="ru-RU" sz="3200" dirty="0" smtClean="0">
                <a:solidFill>
                  <a:schemeClr val="accent4"/>
                </a:solidFill>
                <a:latin typeface="Times New Roman" pitchFamily="18" charset="0"/>
                <a:cs typeface="Times New Roman" pitchFamily="18" charset="0"/>
              </a:rPr>
              <a:t>Правила описания работ и услуг в 1 части заявки, требующих использования товара</a:t>
            </a:r>
            <a:endParaRPr lang="ru-RU" sz="3200" dirty="0">
              <a:solidFill>
                <a:schemeClr val="accent4"/>
              </a:solidFill>
            </a:endParaRPr>
          </a:p>
        </p:txBody>
      </p:sp>
    </p:spTree>
    <p:extLst>
      <p:ext uri="{BB962C8B-B14F-4D97-AF65-F5344CB8AC3E}">
        <p14:creationId xmlns:p14="http://schemas.microsoft.com/office/powerpoint/2010/main" val="20068036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pPr marL="365760" indent="-256032" eaLnBrk="1" fontAlgn="auto" hangingPunct="1">
              <a:spcAft>
                <a:spcPts val="0"/>
              </a:spcAft>
              <a:buFont typeface="Wingdings 3"/>
              <a:buNone/>
              <a:defRPr/>
            </a:pPr>
            <a:r>
              <a:rPr lang="ru-RU" dirty="0" smtClean="0">
                <a:latin typeface="Times New Roman" pitchFamily="18" charset="0"/>
                <a:cs typeface="Times New Roman" pitchFamily="18" charset="0"/>
              </a:rPr>
              <a:t>1) наименование, фирменное наименование (при наличии), место нахождения, почтовый адрес (для юридического лица), фамилия, имя, отчество (при наличии), паспортные данные, место жительства (для физического лица), номер контактного телефона, идентификационный номер налогоплательщика участника такого аукциона или в соответствии с законодательством соответствующего иностранного государства аналог идентификационного номера налогоплательщика участника такого аукциона (для иностранного лица);</a:t>
            </a:r>
          </a:p>
          <a:p>
            <a:pPr marL="365760" indent="-256032" eaLnBrk="1" fontAlgn="auto" hangingPunct="1">
              <a:spcAft>
                <a:spcPts val="0"/>
              </a:spcAft>
              <a:buFont typeface="Wingdings 3"/>
              <a:buNone/>
              <a:defRPr/>
            </a:pPr>
            <a:r>
              <a:rPr lang="ru-RU" dirty="0" smtClean="0">
                <a:latin typeface="Times New Roman" pitchFamily="18" charset="0"/>
                <a:cs typeface="Times New Roman" pitchFamily="18" charset="0"/>
              </a:rPr>
              <a:t>2) документы, подтверждающие соответствие участника такого аукциона требованиям, установленным п.1и 2 ч.1 (соответствие и правомочность) и ч. 2 ст.31(при наличии таких требований) или копии этих документов, а также декларация о соответствии участника такого аукциона требованиям, установленным п.3-8 ст.31 настоящего ФЗ;</a:t>
            </a:r>
          </a:p>
          <a:p>
            <a:pPr marL="365760" indent="-256032" eaLnBrk="1" fontAlgn="auto" hangingPunct="1">
              <a:spcAft>
                <a:spcPts val="0"/>
              </a:spcAft>
              <a:buFont typeface="Wingdings 3"/>
              <a:buChar char=""/>
              <a:defRPr/>
            </a:pP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eaLnBrk="1" fontAlgn="auto" hangingPunct="1">
              <a:spcAft>
                <a:spcPts val="0"/>
              </a:spcAft>
              <a:defRPr/>
            </a:pPr>
            <a:r>
              <a:rPr lang="ru-RU" sz="4000" dirty="0" smtClean="0">
                <a:latin typeface="Times New Roman" pitchFamily="18" charset="0"/>
                <a:cs typeface="Times New Roman" pitchFamily="18" charset="0"/>
              </a:rPr>
              <a:t>2-я часть заявки</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28555161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62500" lnSpcReduction="20000"/>
          </a:bodyPr>
          <a:lstStyle/>
          <a:p>
            <a:pPr marL="365760" indent="-256032" eaLnBrk="1" fontAlgn="auto" hangingPunct="1">
              <a:spcAft>
                <a:spcPts val="0"/>
              </a:spcAft>
              <a:buFont typeface="Wingdings 3"/>
              <a:buNone/>
              <a:defRPr/>
            </a:pPr>
            <a:r>
              <a:rPr lang="ru-RU" dirty="0" smtClean="0">
                <a:latin typeface="Times New Roman" pitchFamily="18" charset="0"/>
                <a:cs typeface="Times New Roman" pitchFamily="18" charset="0"/>
              </a:rPr>
              <a:t>3) копии документов, подтверждающих соответствие товара, работы или услуги требованиям, установленным в соответствии с законодательством РФ, в случае, если в соответствии с законодательством РФ установлены требования к товару, работе или услуге и представление указанных документов предусмотрено ДОА;</a:t>
            </a:r>
          </a:p>
          <a:p>
            <a:pPr marL="365760" indent="-256032" eaLnBrk="1" fontAlgn="auto" hangingPunct="1">
              <a:spcAft>
                <a:spcPts val="0"/>
              </a:spcAft>
              <a:buFont typeface="Wingdings 3"/>
              <a:buNone/>
              <a:defRPr/>
            </a:pPr>
            <a:r>
              <a:rPr lang="ru-RU" dirty="0" smtClean="0">
                <a:latin typeface="Times New Roman" pitchFamily="18" charset="0"/>
                <a:cs typeface="Times New Roman" pitchFamily="18" charset="0"/>
              </a:rPr>
              <a:t>4) решение об одобрении или о совершении крупной сделки либо копия данного решения в случае, если требование о необходимости наличия данного решения для совершения крупной сделки установлено федеральными законами и иными нормативными правовыми актами РФ или учредительными документами юридического лица и для участника такого аукциона заключаемый контракт или предоставление обеспечения заявки на участие в таком аукционе, обеспечения исполнения контракта является крупной сделкой;</a:t>
            </a:r>
          </a:p>
          <a:p>
            <a:pPr marL="365760" indent="-256032" eaLnBrk="1" fontAlgn="auto" hangingPunct="1">
              <a:spcAft>
                <a:spcPts val="0"/>
              </a:spcAft>
              <a:buFont typeface="Wingdings 3"/>
              <a:buNone/>
              <a:defRPr/>
            </a:pPr>
            <a:r>
              <a:rPr lang="ru-RU" dirty="0" smtClean="0">
                <a:latin typeface="Times New Roman" pitchFamily="18" charset="0"/>
                <a:cs typeface="Times New Roman" pitchFamily="18" charset="0"/>
              </a:rPr>
              <a:t>5) документы, подтверждающие право участника такого аукциона на получение преимущества в соответствии со ст. 28-30 настоящего ФЗ, или копии этих документов;</a:t>
            </a:r>
          </a:p>
          <a:p>
            <a:pPr marL="365760" indent="-256032" eaLnBrk="1" fontAlgn="auto" hangingPunct="1">
              <a:spcAft>
                <a:spcPts val="0"/>
              </a:spcAft>
              <a:buFont typeface="Wingdings 3"/>
              <a:buNone/>
              <a:defRPr/>
            </a:pPr>
            <a:r>
              <a:rPr lang="ru-RU" dirty="0" smtClean="0">
                <a:latin typeface="Times New Roman" pitchFamily="18" charset="0"/>
                <a:cs typeface="Times New Roman" pitchFamily="18" charset="0"/>
              </a:rPr>
              <a:t>6) документы, подтверждающие соответствие участника такого аукциона и (или) предлагаемых им товара, работы или услуги условиям, запретам и ограничениям, установленным заказчиком в соответствии со ст.14 настоящего ФЗ, или копии этих документов.</a:t>
            </a:r>
          </a:p>
          <a:p>
            <a:pPr marL="365760" indent="-256032" eaLnBrk="1" fontAlgn="auto" hangingPunct="1">
              <a:spcAft>
                <a:spcPts val="0"/>
              </a:spcAft>
              <a:buFont typeface="Wingdings 3"/>
              <a:buNone/>
              <a:defRPr/>
            </a:pPr>
            <a:r>
              <a:rPr lang="ru-RU" dirty="0" smtClean="0">
                <a:latin typeface="Times New Roman" pitchFamily="18" charset="0"/>
                <a:cs typeface="Times New Roman" pitchFamily="18" charset="0"/>
              </a:rPr>
              <a:t>7) </a:t>
            </a:r>
            <a:r>
              <a:rPr lang="ru-RU" dirty="0" smtClean="0">
                <a:solidFill>
                  <a:srgbClr val="C00000"/>
                </a:solidFill>
                <a:latin typeface="Times New Roman" pitchFamily="18" charset="0"/>
                <a:cs typeface="Times New Roman" pitchFamily="18" charset="0"/>
              </a:rPr>
              <a:t>Декларация о принадлежности такого участника к СМП или СОНКО, в случае установления ограничения.</a:t>
            </a:r>
            <a:endParaRPr lang="ru-RU" dirty="0">
              <a:solidFill>
                <a:srgbClr val="C00000"/>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eaLnBrk="1" fontAlgn="auto" hangingPunct="1">
              <a:spcAft>
                <a:spcPts val="0"/>
              </a:spcAft>
              <a:defRPr/>
            </a:pPr>
            <a:r>
              <a:rPr lang="ru-RU" sz="4400" dirty="0" smtClean="0">
                <a:latin typeface="Times New Roman" pitchFamily="18" charset="0"/>
                <a:cs typeface="Times New Roman" pitchFamily="18" charset="0"/>
              </a:rPr>
              <a:t>2-я часть заявки</a:t>
            </a:r>
            <a:endParaRPr lang="ru-RU" dirty="0"/>
          </a:p>
        </p:txBody>
      </p:sp>
    </p:spTree>
    <p:extLst>
      <p:ext uri="{BB962C8B-B14F-4D97-AF65-F5344CB8AC3E}">
        <p14:creationId xmlns:p14="http://schemas.microsoft.com/office/powerpoint/2010/main" val="32516549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eaLnBrk="1" fontAlgn="auto" hangingPunct="1">
              <a:spcAft>
                <a:spcPts val="0"/>
              </a:spcAft>
              <a:defRPr/>
            </a:pPr>
            <a:r>
              <a:rPr lang="ru-RU" dirty="0" smtClean="0">
                <a:solidFill>
                  <a:srgbClr val="0070C0"/>
                </a:solidFill>
                <a:latin typeface="Times New Roman" pitchFamily="18" charset="0"/>
                <a:cs typeface="Times New Roman" pitchFamily="18" charset="0"/>
              </a:rPr>
              <a:t>Рассмотрение  заявок</a:t>
            </a:r>
            <a:endParaRPr lang="ru-RU" dirty="0">
              <a:solidFill>
                <a:srgbClr val="0070C0"/>
              </a:solidFill>
              <a:latin typeface="Times New Roman" pitchFamily="18" charset="0"/>
              <a:cs typeface="Times New Roman" pitchFamily="18" charset="0"/>
            </a:endParaRPr>
          </a:p>
        </p:txBody>
      </p:sp>
      <p:sp>
        <p:nvSpPr>
          <p:cNvPr id="39939" name="Подзаголовок 2"/>
          <p:cNvSpPr>
            <a:spLocks noGrp="1"/>
          </p:cNvSpPr>
          <p:nvPr>
            <p:ph type="subTitle" idx="1"/>
          </p:nvPr>
        </p:nvSpPr>
        <p:spPr>
          <a:xfrm>
            <a:off x="685800" y="3611563"/>
            <a:ext cx="7772400" cy="1200150"/>
          </a:xfrm>
        </p:spPr>
        <p:txBody>
          <a:bodyPr/>
          <a:lstStyle/>
          <a:p>
            <a:pPr marR="0" eaLnBrk="1" hangingPunct="1"/>
            <a:r>
              <a:rPr lang="ru-RU" altLang="ru-RU" smtClean="0">
                <a:solidFill>
                  <a:srgbClr val="0070C0"/>
                </a:solidFill>
                <a:latin typeface="Times New Roman" pitchFamily="18" charset="0"/>
                <a:cs typeface="Times New Roman" pitchFamily="18" charset="0"/>
              </a:rPr>
              <a:t>Алгоритм действий</a:t>
            </a:r>
          </a:p>
        </p:txBody>
      </p:sp>
    </p:spTree>
    <p:extLst>
      <p:ext uri="{BB962C8B-B14F-4D97-AF65-F5344CB8AC3E}">
        <p14:creationId xmlns:p14="http://schemas.microsoft.com/office/powerpoint/2010/main" val="23488923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txBox="1">
            <a:spLocks noChangeArrowheads="1"/>
          </p:cNvSpPr>
          <p:nvPr/>
        </p:nvSpPr>
        <p:spPr bwMode="auto">
          <a:xfrm>
            <a:off x="285750" y="233363"/>
            <a:ext cx="8059738" cy="1108075"/>
          </a:xfrm>
          <a:prstGeom prst="rect">
            <a:avLst/>
          </a:prstGeom>
          <a:noFill/>
          <a:ln w="9525">
            <a:noFill/>
            <a:miter lim="800000"/>
            <a:headEnd/>
            <a:tailEnd/>
          </a:ln>
        </p:spPr>
        <p:txBody>
          <a:bodyPr lIns="0" tIns="0" rIns="0" bIns="0" anchor="b">
            <a:spAutoFit/>
          </a:bodyPr>
          <a:lstStyle/>
          <a:p>
            <a:pPr defTabSz="912813" fontAlgn="auto">
              <a:spcBef>
                <a:spcPts val="0"/>
              </a:spcBef>
              <a:spcAft>
                <a:spcPts val="0"/>
              </a:spcAft>
              <a:defRPr/>
            </a:pPr>
            <a:r>
              <a:rPr lang="ru-RU" sz="3600" b="1" kern="0" dirty="0">
                <a:solidFill>
                  <a:srgbClr val="0070C0"/>
                </a:solidFill>
                <a:latin typeface="Times New Roman" pitchFamily="18" charset="0"/>
                <a:ea typeface="+mj-ea"/>
                <a:cs typeface="Times New Roman" pitchFamily="18" charset="0"/>
              </a:rPr>
              <a:t>Протокол рассмотрения заявок на участие в электронном аукционе</a:t>
            </a:r>
            <a:endParaRPr lang="en-AU" sz="3600" b="1" kern="0" dirty="0">
              <a:solidFill>
                <a:srgbClr val="0070C0"/>
              </a:solidFill>
              <a:latin typeface="Times New Roman" pitchFamily="18" charset="0"/>
              <a:ea typeface="+mj-ea"/>
              <a:cs typeface="Times New Roman" pitchFamily="18" charset="0"/>
            </a:endParaRPr>
          </a:p>
        </p:txBody>
      </p:sp>
      <p:sp>
        <p:nvSpPr>
          <p:cNvPr id="40963" name="TextBox 3"/>
          <p:cNvSpPr txBox="1">
            <a:spLocks noChangeArrowheads="1"/>
          </p:cNvSpPr>
          <p:nvPr/>
        </p:nvSpPr>
        <p:spPr bwMode="auto">
          <a:xfrm>
            <a:off x="428625" y="1500188"/>
            <a:ext cx="8143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7800" eaLnBrk="0" hangingPunct="0">
              <a:defRPr>
                <a:solidFill>
                  <a:schemeClr val="tx1"/>
                </a:solidFill>
                <a:latin typeface="Arial" charset="0"/>
                <a:cs typeface="Arial" charset="0"/>
              </a:defRPr>
            </a:lvl1pPr>
            <a:lvl2pPr indent="177800" eaLnBrk="0" hangingPunct="0">
              <a:defRPr>
                <a:solidFill>
                  <a:schemeClr val="tx1"/>
                </a:solidFill>
                <a:latin typeface="Arial" charset="0"/>
                <a:cs typeface="Arial" charset="0"/>
              </a:defRPr>
            </a:lvl2pPr>
            <a:lvl3pPr indent="1778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ru-RU" altLang="ru-RU">
                <a:latin typeface="Times New Roman" pitchFamily="18" charset="0"/>
                <a:cs typeface="Times New Roman" pitchFamily="18" charset="0"/>
              </a:rPr>
              <a:t>Все 1-е части заявок направляются Оператором Заказчику одним электронным документом</a:t>
            </a:r>
          </a:p>
          <a:p>
            <a:pPr eaLnBrk="1" hangingPunct="1">
              <a:buFont typeface="Arial" charset="0"/>
              <a:buChar char="•"/>
            </a:pPr>
            <a:r>
              <a:rPr lang="ru-RU" altLang="ru-RU">
                <a:latin typeface="Times New Roman" pitchFamily="18" charset="0"/>
                <a:cs typeface="Times New Roman" pitchFamily="18" charset="0"/>
              </a:rPr>
              <a:t>Рассмотрение - </a:t>
            </a:r>
            <a:r>
              <a:rPr lang="ru-RU" altLang="ru-RU">
                <a:solidFill>
                  <a:srgbClr val="FF0000"/>
                </a:solidFill>
                <a:latin typeface="Times New Roman" pitchFamily="18" charset="0"/>
                <a:cs typeface="Times New Roman" pitchFamily="18" charset="0"/>
              </a:rPr>
              <a:t>не более 7 дней </a:t>
            </a:r>
            <a:r>
              <a:rPr lang="ru-RU" altLang="ru-RU">
                <a:latin typeface="Times New Roman" pitchFamily="18" charset="0"/>
                <a:cs typeface="Times New Roman" pitchFamily="18" charset="0"/>
              </a:rPr>
              <a:t>с даты окончания срока приема заявок на аукцион</a:t>
            </a:r>
          </a:p>
          <a:p>
            <a:pPr eaLnBrk="1" hangingPunct="1">
              <a:buFont typeface="Arial" charset="0"/>
              <a:buChar char="•"/>
            </a:pPr>
            <a:r>
              <a:rPr lang="ru-RU" altLang="ru-RU">
                <a:latin typeface="Times New Roman" pitchFamily="18" charset="0"/>
                <a:cs typeface="Times New Roman" pitchFamily="18" charset="0"/>
              </a:rPr>
              <a:t>По каждой заявке:</a:t>
            </a:r>
          </a:p>
          <a:p>
            <a:pPr lvl="1" eaLnBrk="1" hangingPunct="1">
              <a:buFont typeface="Arial" charset="0"/>
              <a:buChar char="•"/>
            </a:pPr>
            <a:r>
              <a:rPr lang="ru-RU" altLang="ru-RU">
                <a:latin typeface="Times New Roman" pitchFamily="18" charset="0"/>
                <a:cs typeface="Times New Roman" pitchFamily="18" charset="0"/>
              </a:rPr>
              <a:t>Допуск/недопуск, с указанием причин и ссылкой на статью Закона, по которой было отклонение</a:t>
            </a:r>
          </a:p>
          <a:p>
            <a:pPr lvl="2" eaLnBrk="1" hangingPunct="1">
              <a:buFont typeface="Arial" charset="0"/>
              <a:buChar char="•"/>
            </a:pPr>
            <a:r>
              <a:rPr lang="ru-RU" altLang="ru-RU">
                <a:latin typeface="Times New Roman" pitchFamily="18" charset="0"/>
                <a:cs typeface="Times New Roman" pitchFamily="18" charset="0"/>
              </a:rPr>
              <a:t>Непредоставление сведений или предоставление недостоверных сведений</a:t>
            </a:r>
          </a:p>
          <a:p>
            <a:pPr lvl="2" eaLnBrk="1" hangingPunct="1">
              <a:buFont typeface="Arial" charset="0"/>
              <a:buChar char="•"/>
            </a:pPr>
            <a:r>
              <a:rPr lang="ru-RU" altLang="ru-RU">
                <a:latin typeface="Times New Roman" pitchFamily="18" charset="0"/>
                <a:cs typeface="Times New Roman" pitchFamily="18" charset="0"/>
              </a:rPr>
              <a:t>Несоответствие сведений о ТРУ требованиям аукционной документации</a:t>
            </a:r>
          </a:p>
          <a:p>
            <a:pPr lvl="2" eaLnBrk="1" hangingPunct="1"/>
            <a:endParaRPr lang="ru-RU" altLang="ru-RU" i="1">
              <a:latin typeface="Times New Roman" pitchFamily="18" charset="0"/>
              <a:cs typeface="Times New Roman" pitchFamily="18" charset="0"/>
            </a:endParaRPr>
          </a:p>
        </p:txBody>
      </p:sp>
      <p:sp>
        <p:nvSpPr>
          <p:cNvPr id="40964" name="TextBox 4"/>
          <p:cNvSpPr txBox="1">
            <a:spLocks noChangeArrowheads="1"/>
          </p:cNvSpPr>
          <p:nvPr/>
        </p:nvSpPr>
        <p:spPr bwMode="auto">
          <a:xfrm>
            <a:off x="500063" y="3714750"/>
            <a:ext cx="8072437"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latin typeface="Lucida Sans Unicode" pitchFamily="34" charset="0"/>
            </a:endParaRPr>
          </a:p>
          <a:p>
            <a:pPr eaLnBrk="1" hangingPunct="1"/>
            <a:endParaRPr lang="ru-RU" altLang="ru-RU">
              <a:latin typeface="Lucida Sans Unicode" pitchFamily="34" charset="0"/>
            </a:endParaRPr>
          </a:p>
          <a:p>
            <a:pPr eaLnBrk="1" hangingPunct="1"/>
            <a:endParaRPr lang="ru-RU" altLang="ru-RU">
              <a:latin typeface="Lucida Sans Unicode" pitchFamily="34" charset="0"/>
            </a:endParaRPr>
          </a:p>
          <a:p>
            <a:pPr eaLnBrk="1" hangingPunct="1"/>
            <a:endParaRPr lang="ru-RU" altLang="ru-RU">
              <a:latin typeface="Lucida Sans Unicode" pitchFamily="34" charset="0"/>
            </a:endParaRPr>
          </a:p>
          <a:p>
            <a:pPr eaLnBrk="1" hangingPunct="1"/>
            <a:r>
              <a:rPr lang="ru-RU" altLang="ru-RU" sz="2000">
                <a:latin typeface="Times New Roman" pitchFamily="18" charset="0"/>
                <a:cs typeface="Times New Roman" pitchFamily="18" charset="0"/>
              </a:rPr>
              <a:t>Информация о рассмотрении направляется Оператору </a:t>
            </a:r>
          </a:p>
          <a:p>
            <a:pPr eaLnBrk="1" hangingPunct="1"/>
            <a:endParaRPr lang="ru-RU" altLang="ru-RU" sz="2000">
              <a:latin typeface="Times New Roman" pitchFamily="18" charset="0"/>
              <a:cs typeface="Times New Roman" pitchFamily="18" charset="0"/>
            </a:endParaRPr>
          </a:p>
          <a:p>
            <a:pPr eaLnBrk="1" hangingPunct="1"/>
            <a:r>
              <a:rPr lang="ru-RU" altLang="ru-RU" sz="2000">
                <a:latin typeface="Times New Roman" pitchFamily="18" charset="0"/>
                <a:cs typeface="Times New Roman" pitchFamily="18" charset="0"/>
              </a:rPr>
              <a:t>Протокол рассмотрения размещается в ЕИС не позднее даты окончания срока рассмотрения заявок.</a:t>
            </a:r>
          </a:p>
          <a:p>
            <a:pPr eaLnBrk="1" hangingPunct="1"/>
            <a:endParaRPr lang="ru-RU" altLang="ru-RU" sz="2000">
              <a:latin typeface="Times New Roman" pitchFamily="18" charset="0"/>
              <a:cs typeface="Times New Roman" pitchFamily="18" charset="0"/>
            </a:endParaRPr>
          </a:p>
        </p:txBody>
      </p:sp>
    </p:spTree>
    <p:extLst>
      <p:ext uri="{BB962C8B-B14F-4D97-AF65-F5344CB8AC3E}">
        <p14:creationId xmlns:p14="http://schemas.microsoft.com/office/powerpoint/2010/main" val="2980561926"/>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eaLnBrk="1" fontAlgn="auto" hangingPunct="1">
              <a:spcAft>
                <a:spcPts val="0"/>
              </a:spcAft>
              <a:defRPr/>
            </a:pPr>
            <a:r>
              <a:rPr lang="ru-RU" dirty="0" smtClean="0">
                <a:solidFill>
                  <a:srgbClr val="0070C0"/>
                </a:solidFill>
                <a:latin typeface="Times New Roman" pitchFamily="18" charset="0"/>
                <a:cs typeface="Times New Roman" pitchFamily="18" charset="0"/>
              </a:rPr>
              <a:t>Торговая сессия</a:t>
            </a:r>
            <a:endParaRPr lang="ru-RU" dirty="0">
              <a:solidFill>
                <a:srgbClr val="0070C0"/>
              </a:solidFill>
              <a:latin typeface="Times New Roman" pitchFamily="18" charset="0"/>
              <a:cs typeface="Times New Roman" pitchFamily="18" charset="0"/>
            </a:endParaRPr>
          </a:p>
        </p:txBody>
      </p:sp>
      <p:sp>
        <p:nvSpPr>
          <p:cNvPr id="41987" name="Подзаголовок 2"/>
          <p:cNvSpPr>
            <a:spLocks noGrp="1"/>
          </p:cNvSpPr>
          <p:nvPr>
            <p:ph type="subTitle" idx="1"/>
          </p:nvPr>
        </p:nvSpPr>
        <p:spPr>
          <a:xfrm>
            <a:off x="685800" y="3611563"/>
            <a:ext cx="7772400" cy="1200150"/>
          </a:xfrm>
        </p:spPr>
        <p:txBody>
          <a:bodyPr/>
          <a:lstStyle/>
          <a:p>
            <a:pPr marR="0" eaLnBrk="1" hangingPunct="1"/>
            <a:r>
              <a:rPr lang="ru-RU" altLang="ru-RU" smtClean="0">
                <a:solidFill>
                  <a:srgbClr val="0070C0"/>
                </a:solidFill>
                <a:latin typeface="Times New Roman" pitchFamily="18" charset="0"/>
                <a:cs typeface="Times New Roman" pitchFamily="18" charset="0"/>
              </a:rPr>
              <a:t>Алгоритм действий по ст.68</a:t>
            </a:r>
          </a:p>
        </p:txBody>
      </p:sp>
    </p:spTree>
    <p:extLst>
      <p:ext uri="{BB962C8B-B14F-4D97-AF65-F5344CB8AC3E}">
        <p14:creationId xmlns:p14="http://schemas.microsoft.com/office/powerpoint/2010/main" val="629998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Содержимое 1"/>
          <p:cNvSpPr>
            <a:spLocks noGrp="1"/>
          </p:cNvSpPr>
          <p:nvPr>
            <p:ph idx="1"/>
          </p:nvPr>
        </p:nvSpPr>
        <p:spPr/>
        <p:txBody>
          <a:bodyPr/>
          <a:lstStyle/>
          <a:p>
            <a:pPr eaLnBrk="1" hangingPunct="1">
              <a:lnSpc>
                <a:spcPct val="90000"/>
              </a:lnSpc>
            </a:pPr>
            <a:r>
              <a:rPr kumimoji="0" lang="ru-RU" sz="2200" smtClean="0">
                <a:solidFill>
                  <a:srgbClr val="C00000"/>
                </a:solidFill>
                <a:latin typeface="Times New Roman" panose="02020603050405020304" pitchFamily="18" charset="0"/>
                <a:cs typeface="Times New Roman" panose="02020603050405020304" pitchFamily="18" charset="0"/>
              </a:rPr>
              <a:t>Порядок формирования, утверждения и ведения планов закупок </a:t>
            </a:r>
            <a:r>
              <a:rPr kumimoji="0" lang="ru-RU" sz="2200" smtClean="0">
                <a:latin typeface="Times New Roman" panose="02020603050405020304" pitchFamily="18" charset="0"/>
                <a:cs typeface="Times New Roman" panose="02020603050405020304" pitchFamily="18" charset="0"/>
              </a:rPr>
              <a:t>для обеспечения федеральных нужд, требования к порядку формирования, утверждения и ведения планов закупок для обеспечения нужд субъекта РФ, муниципальных нужд </a:t>
            </a:r>
            <a:r>
              <a:rPr kumimoji="0" lang="ru-RU" sz="2200" smtClean="0">
                <a:solidFill>
                  <a:srgbClr val="C00000"/>
                </a:solidFill>
                <a:latin typeface="Times New Roman" panose="02020603050405020304" pitchFamily="18" charset="0"/>
                <a:cs typeface="Times New Roman" panose="02020603050405020304" pitchFamily="18" charset="0"/>
              </a:rPr>
              <a:t>устанавливаются Правительством Российской Федерации. Порядок формирования, утверждения и ведения планов закупок </a:t>
            </a:r>
            <a:r>
              <a:rPr kumimoji="0" lang="ru-RU" sz="2200" smtClean="0">
                <a:latin typeface="Times New Roman" panose="02020603050405020304" pitchFamily="18" charset="0"/>
                <a:cs typeface="Times New Roman" panose="02020603050405020304" pitchFamily="18" charset="0"/>
              </a:rPr>
              <a:t>для обеспечения нужд субъекта Российской Федерации, муниципальных нужд </a:t>
            </a:r>
            <a:r>
              <a:rPr kumimoji="0" lang="ru-RU" sz="2200" smtClean="0">
                <a:solidFill>
                  <a:srgbClr val="C00000"/>
                </a:solidFill>
                <a:latin typeface="Times New Roman" panose="02020603050405020304" pitchFamily="18" charset="0"/>
                <a:cs typeface="Times New Roman" panose="02020603050405020304" pitchFamily="18" charset="0"/>
              </a:rPr>
              <a:t>устанавливается соответственно высшим исполнительным органом государственной власти субъекта Российской Федерации, местной администрацией с учетом требований, установленных Правительством РФ.</a:t>
            </a:r>
          </a:p>
          <a:p>
            <a:pPr eaLnBrk="1" hangingPunct="1">
              <a:lnSpc>
                <a:spcPct val="90000"/>
              </a:lnSpc>
            </a:pPr>
            <a:r>
              <a:rPr kumimoji="0" lang="ru-RU" sz="2200" smtClean="0">
                <a:solidFill>
                  <a:srgbClr val="C00000"/>
                </a:solidFill>
                <a:latin typeface="Times New Roman" panose="02020603050405020304" pitchFamily="18" charset="0"/>
                <a:cs typeface="Times New Roman" panose="02020603050405020304" pitchFamily="18" charset="0"/>
              </a:rPr>
              <a:t> </a:t>
            </a:r>
            <a:r>
              <a:rPr kumimoji="0" lang="ru-RU" sz="2200" smtClean="0">
                <a:latin typeface="Times New Roman" panose="02020603050405020304" pitchFamily="18" charset="0"/>
                <a:cs typeface="Times New Roman" panose="02020603050405020304" pitchFamily="18" charset="0"/>
              </a:rPr>
              <a:t>Требования к форме планов закупок и порядок размещения таких планов в единой информационной системе </a:t>
            </a:r>
            <a:r>
              <a:rPr kumimoji="0" lang="ru-RU" sz="2200" smtClean="0">
                <a:solidFill>
                  <a:srgbClr val="C00000"/>
                </a:solidFill>
                <a:latin typeface="Times New Roman" panose="02020603050405020304" pitchFamily="18" charset="0"/>
                <a:cs typeface="Times New Roman" panose="02020603050405020304" pitchFamily="18" charset="0"/>
              </a:rPr>
              <a:t>устанавливаются Правительством Российской Федерации.</a:t>
            </a:r>
          </a:p>
          <a:p>
            <a:pPr eaLnBrk="1" hangingPunct="1">
              <a:lnSpc>
                <a:spcPct val="90000"/>
              </a:lnSpc>
            </a:pPr>
            <a:endParaRPr kumimoji="0" lang="ru-RU" sz="2300" smtClean="0">
              <a:cs typeface="Arial" panose="020B0604020202020204" pitchFamily="34" charset="0"/>
            </a:endParaRPr>
          </a:p>
        </p:txBody>
      </p:sp>
      <p:sp>
        <p:nvSpPr>
          <p:cNvPr id="3" name="Заголовок 2"/>
          <p:cNvSpPr>
            <a:spLocks noGrp="1"/>
          </p:cNvSpPr>
          <p:nvPr>
            <p:ph type="title"/>
          </p:nvPr>
        </p:nvSpPr>
        <p:spPr/>
        <p:txBody>
          <a:bodyPr>
            <a:scene3d>
              <a:camera prst="orthographicFront"/>
              <a:lightRig rig="soft" dir="t"/>
            </a:scene3d>
          </a:bodyPr>
          <a:lstStyle/>
          <a:p>
            <a:pPr eaLnBrk="1" fontAlgn="auto" hangingPunct="1">
              <a:spcAft>
                <a:spcPts val="0"/>
              </a:spcAft>
              <a:defRPr/>
            </a:pPr>
            <a:r>
              <a:rPr lang="ru-RU" dirty="0" smtClean="0">
                <a:solidFill>
                  <a:schemeClr val="tx1"/>
                </a:solidFill>
                <a:latin typeface="Times New Roman" pitchFamily="18" charset="0"/>
                <a:ea typeface="+mj-ea"/>
                <a:cs typeface="Times New Roman" pitchFamily="18" charset="0"/>
              </a:rPr>
              <a:t>Планы закупок (ст.17)</a:t>
            </a:r>
            <a:endParaRPr lang="ru-RU" dirty="0">
              <a:solidFill>
                <a:schemeClr val="tx1"/>
              </a:solidFill>
              <a:ea typeface="+mj-ea"/>
              <a:cs typeface="+mj-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Содержимое 2"/>
          <p:cNvSpPr>
            <a:spLocks noGrp="1"/>
          </p:cNvSpPr>
          <p:nvPr>
            <p:ph idx="1"/>
          </p:nvPr>
        </p:nvSpPr>
        <p:spPr/>
        <p:txBody>
          <a:bodyPr/>
          <a:lstStyle/>
          <a:p>
            <a:pPr algn="ctr" eaLnBrk="1" hangingPunct="1">
              <a:buFont typeface="Wingdings" charset="2"/>
              <a:buNone/>
            </a:pPr>
            <a:r>
              <a:rPr lang="ru-RU" altLang="ru-RU" b="1" smtClean="0">
                <a:latin typeface="Times New Roman" pitchFamily="18" charset="0"/>
                <a:cs typeface="Times New Roman" pitchFamily="18" charset="0"/>
              </a:rPr>
              <a:t>Составляет </a:t>
            </a:r>
            <a:r>
              <a:rPr lang="ru-RU" altLang="ru-RU" b="1" smtClean="0">
                <a:solidFill>
                  <a:srgbClr val="FF0000"/>
                </a:solidFill>
                <a:latin typeface="Times New Roman" pitchFamily="18" charset="0"/>
                <a:cs typeface="Times New Roman" pitchFamily="18" charset="0"/>
              </a:rPr>
              <a:t>0,5-5% </a:t>
            </a:r>
          </a:p>
          <a:p>
            <a:pPr algn="ctr" eaLnBrk="1" hangingPunct="1">
              <a:buFont typeface="Wingdings" charset="2"/>
              <a:buNone/>
            </a:pPr>
            <a:r>
              <a:rPr lang="ru-RU" altLang="ru-RU" b="1" smtClean="0">
                <a:latin typeface="Times New Roman" pitchFamily="18" charset="0"/>
                <a:cs typeface="Times New Roman" pitchFamily="18" charset="0"/>
              </a:rPr>
              <a:t> </a:t>
            </a:r>
            <a:r>
              <a:rPr lang="ru-RU" altLang="ru-RU" sz="2400" b="1" smtClean="0">
                <a:latin typeface="Times New Roman" pitchFamily="18" charset="0"/>
                <a:cs typeface="Times New Roman" pitchFamily="18" charset="0"/>
              </a:rPr>
              <a:t>начальной максимальной цены контракта</a:t>
            </a:r>
          </a:p>
          <a:p>
            <a:pPr algn="just" eaLnBrk="1" hangingPunct="1">
              <a:buFont typeface="Wingdings" charset="2"/>
              <a:buNone/>
            </a:pPr>
            <a:r>
              <a:rPr lang="ru-RU" altLang="ru-RU" b="1" smtClean="0">
                <a:solidFill>
                  <a:srgbClr val="FF0000"/>
                </a:solidFill>
                <a:latin typeface="Times New Roman" pitchFamily="18" charset="0"/>
                <a:cs typeface="Times New Roman" pitchFamily="18" charset="0"/>
              </a:rPr>
              <a:t>Пример:</a:t>
            </a:r>
            <a:r>
              <a:rPr lang="ru-RU" altLang="ru-RU" b="1" smtClean="0">
                <a:latin typeface="Times New Roman" pitchFamily="18" charset="0"/>
                <a:cs typeface="Times New Roman" pitchFamily="18" charset="0"/>
              </a:rPr>
              <a:t> </a:t>
            </a:r>
            <a:r>
              <a:rPr lang="ru-RU" altLang="ru-RU" smtClean="0">
                <a:latin typeface="Times New Roman" pitchFamily="18" charset="0"/>
                <a:cs typeface="Times New Roman" pitchFamily="18" charset="0"/>
              </a:rPr>
              <a:t>НМЦК = 1000 рублей</a:t>
            </a:r>
          </a:p>
          <a:p>
            <a:pPr algn="just" eaLnBrk="1" hangingPunct="1">
              <a:buFont typeface="Wingdings" charset="2"/>
              <a:buNone/>
            </a:pPr>
            <a:r>
              <a:rPr lang="ru-RU" altLang="ru-RU" smtClean="0">
                <a:latin typeface="Times New Roman" pitchFamily="18" charset="0"/>
                <a:cs typeface="Times New Roman" pitchFamily="18" charset="0"/>
              </a:rPr>
              <a:t>Минимальный шаг  = 5 рублей</a:t>
            </a:r>
          </a:p>
          <a:p>
            <a:pPr algn="just" eaLnBrk="1" hangingPunct="1">
              <a:buFont typeface="Wingdings" charset="2"/>
              <a:buNone/>
            </a:pPr>
            <a:r>
              <a:rPr lang="ru-RU" altLang="ru-RU" smtClean="0">
                <a:latin typeface="Times New Roman" pitchFamily="18" charset="0"/>
                <a:cs typeface="Times New Roman" pitchFamily="18" charset="0"/>
              </a:rPr>
              <a:t>Максимальный шаг = 50 рублей</a:t>
            </a:r>
          </a:p>
          <a:p>
            <a:pPr algn="just" eaLnBrk="1" hangingPunct="1">
              <a:buFont typeface="Wingdings" charset="2"/>
              <a:buNone/>
            </a:pPr>
            <a:r>
              <a:rPr lang="ru-RU" altLang="ru-RU" smtClean="0">
                <a:solidFill>
                  <a:srgbClr val="FF0000"/>
                </a:solidFill>
                <a:latin typeface="Times New Roman" pitchFamily="18" charset="0"/>
                <a:cs typeface="Times New Roman" pitchFamily="18" charset="0"/>
              </a:rPr>
              <a:t>НО!</a:t>
            </a:r>
            <a:r>
              <a:rPr lang="ru-RU" altLang="ru-RU" smtClean="0">
                <a:latin typeface="Times New Roman" pitchFamily="18" charset="0"/>
                <a:cs typeface="Times New Roman" pitchFamily="18" charset="0"/>
              </a:rPr>
              <a:t> Может быть = 10 рублей 35 копеек</a:t>
            </a:r>
          </a:p>
          <a:p>
            <a:pPr algn="ctr" eaLnBrk="1" hangingPunct="1">
              <a:buFont typeface="Wingdings" charset="2"/>
              <a:buNone/>
            </a:pPr>
            <a:endParaRPr lang="ru-RU" altLang="ru-RU" b="1" smtClean="0"/>
          </a:p>
        </p:txBody>
      </p:sp>
      <p:sp>
        <p:nvSpPr>
          <p:cNvPr id="52227" name="Нижний колонтитул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ru-RU" smtClean="0">
              <a:latin typeface="Arial" charset="0"/>
            </a:endParaRPr>
          </a:p>
          <a:p>
            <a:pPr fontAlgn="base">
              <a:spcBef>
                <a:spcPct val="0"/>
              </a:spcBef>
              <a:spcAft>
                <a:spcPct val="0"/>
              </a:spcAft>
              <a:defRPr/>
            </a:pPr>
            <a:endParaRPr lang="ru-RU" smtClean="0">
              <a:latin typeface="Arial" charset="0"/>
            </a:endParaRPr>
          </a:p>
        </p:txBody>
      </p:sp>
      <p:sp>
        <p:nvSpPr>
          <p:cNvPr id="2" name="Заголовок 1"/>
          <p:cNvSpPr>
            <a:spLocks noGrp="1"/>
          </p:cNvSpPr>
          <p:nvPr>
            <p:ph type="title"/>
          </p:nvPr>
        </p:nvSpPr>
        <p:spPr/>
        <p:txBody>
          <a:bodyPr/>
          <a:lstStyle/>
          <a:p>
            <a:pPr algn="ctr" eaLnBrk="1" fontAlgn="auto" hangingPunct="1">
              <a:spcAft>
                <a:spcPts val="0"/>
              </a:spcAft>
              <a:defRPr/>
            </a:pPr>
            <a:r>
              <a:rPr lang="ru-RU" dirty="0" smtClean="0">
                <a:solidFill>
                  <a:srgbClr val="0070C0"/>
                </a:solidFill>
                <a:latin typeface="Times New Roman" pitchFamily="18" charset="0"/>
                <a:cs typeface="Times New Roman" pitchFamily="18" charset="0"/>
              </a:rPr>
              <a:t>Шаг аукциона</a:t>
            </a:r>
            <a:endParaRPr lang="ru-RU"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1196805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Содержимое 2"/>
          <p:cNvSpPr>
            <a:spLocks noGrp="1"/>
          </p:cNvSpPr>
          <p:nvPr>
            <p:ph idx="1"/>
          </p:nvPr>
        </p:nvSpPr>
        <p:spPr/>
        <p:txBody>
          <a:bodyPr/>
          <a:lstStyle/>
          <a:p>
            <a:pPr algn="just" eaLnBrk="1" hangingPunct="1">
              <a:buFont typeface="Wingdings 3" pitchFamily="18" charset="2"/>
              <a:buNone/>
            </a:pPr>
            <a:r>
              <a:rPr lang="ru-RU" altLang="ru-RU" smtClean="0">
                <a:latin typeface="Times New Roman" pitchFamily="18" charset="0"/>
                <a:cs typeface="Times New Roman" pitchFamily="18" charset="0"/>
              </a:rPr>
              <a:t>Время подачи ценовых предложений составляет 10 минут</a:t>
            </a:r>
          </a:p>
          <a:p>
            <a:pPr algn="just" eaLnBrk="1" hangingPunct="1">
              <a:buFont typeface="Wingdings" charset="2"/>
              <a:buNone/>
            </a:pPr>
            <a:r>
              <a:rPr lang="ru-RU" altLang="ru-RU" b="1" smtClean="0">
                <a:solidFill>
                  <a:srgbClr val="FF0000"/>
                </a:solidFill>
                <a:latin typeface="Times New Roman" pitchFamily="18" charset="0"/>
                <a:cs typeface="Times New Roman" pitchFamily="18" charset="0"/>
              </a:rPr>
              <a:t>Пример:</a:t>
            </a:r>
            <a:r>
              <a:rPr lang="ru-RU" altLang="ru-RU" b="1" smtClean="0">
                <a:latin typeface="Times New Roman" pitchFamily="18" charset="0"/>
                <a:cs typeface="Times New Roman" pitchFamily="18" charset="0"/>
              </a:rPr>
              <a:t> </a:t>
            </a:r>
            <a:r>
              <a:rPr lang="ru-RU" altLang="ru-RU" smtClean="0">
                <a:latin typeface="Times New Roman" pitchFamily="18" charset="0"/>
                <a:cs typeface="Times New Roman" pitchFamily="18" charset="0"/>
              </a:rPr>
              <a:t>начало аукциона 09.00</a:t>
            </a:r>
          </a:p>
          <a:p>
            <a:pPr algn="just" eaLnBrk="1" hangingPunct="1">
              <a:buFont typeface="Wingdings" charset="2"/>
              <a:buNone/>
            </a:pPr>
            <a:r>
              <a:rPr lang="ru-RU" altLang="ru-RU" smtClean="0">
                <a:latin typeface="Times New Roman" pitchFamily="18" charset="0"/>
                <a:cs typeface="Times New Roman" pitchFamily="18" charset="0"/>
              </a:rPr>
              <a:t>1 участник: 09.05 	время: </a:t>
            </a:r>
            <a:r>
              <a:rPr lang="ru-RU" altLang="ru-RU" smtClean="0">
                <a:solidFill>
                  <a:srgbClr val="455D00"/>
                </a:solidFill>
                <a:latin typeface="Times New Roman" pitchFamily="18" charset="0"/>
                <a:cs typeface="Times New Roman" pitchFamily="18" charset="0"/>
              </a:rPr>
              <a:t>09.05-09.15.</a:t>
            </a:r>
          </a:p>
          <a:p>
            <a:pPr algn="just" eaLnBrk="1" hangingPunct="1">
              <a:buFont typeface="Wingdings" charset="2"/>
              <a:buNone/>
            </a:pPr>
            <a:r>
              <a:rPr lang="ru-RU" altLang="ru-RU" smtClean="0">
                <a:latin typeface="Times New Roman" pitchFamily="18" charset="0"/>
                <a:cs typeface="Times New Roman" pitchFamily="18" charset="0"/>
              </a:rPr>
              <a:t>2 участник: 09.14	 время: </a:t>
            </a:r>
            <a:r>
              <a:rPr lang="ru-RU" altLang="ru-RU" smtClean="0">
                <a:solidFill>
                  <a:srgbClr val="455D00"/>
                </a:solidFill>
                <a:latin typeface="Times New Roman" pitchFamily="18" charset="0"/>
                <a:cs typeface="Times New Roman" pitchFamily="18" charset="0"/>
              </a:rPr>
              <a:t>09.14-09.24.</a:t>
            </a:r>
          </a:p>
          <a:p>
            <a:pPr algn="just" eaLnBrk="1" hangingPunct="1">
              <a:buFont typeface="Wingdings" charset="2"/>
              <a:buNone/>
            </a:pPr>
            <a:r>
              <a:rPr lang="ru-RU" altLang="ru-RU" smtClean="0">
                <a:solidFill>
                  <a:srgbClr val="455D00"/>
                </a:solidFill>
                <a:latin typeface="Times New Roman" pitchFamily="18" charset="0"/>
                <a:cs typeface="Times New Roman" pitchFamily="18" charset="0"/>
              </a:rPr>
              <a:t>…..</a:t>
            </a:r>
          </a:p>
          <a:p>
            <a:pPr algn="just" eaLnBrk="1" hangingPunct="1">
              <a:buFont typeface="Wingdings" charset="2"/>
              <a:buNone/>
            </a:pPr>
            <a:r>
              <a:rPr lang="ru-RU" altLang="ru-RU" smtClean="0">
                <a:latin typeface="Times New Roman" pitchFamily="18" charset="0"/>
                <a:cs typeface="Times New Roman" pitchFamily="18" charset="0"/>
              </a:rPr>
              <a:t>2 участник: 09.45 </a:t>
            </a:r>
            <a:r>
              <a:rPr lang="ru-RU" altLang="ru-RU" smtClean="0">
                <a:solidFill>
                  <a:srgbClr val="455D00"/>
                </a:solidFill>
                <a:latin typeface="Times New Roman" pitchFamily="18" charset="0"/>
                <a:cs typeface="Times New Roman" pitchFamily="18" charset="0"/>
              </a:rPr>
              <a:t>	</a:t>
            </a:r>
            <a:r>
              <a:rPr lang="ru-RU" altLang="ru-RU" smtClean="0">
                <a:latin typeface="Times New Roman" pitchFamily="18" charset="0"/>
                <a:cs typeface="Times New Roman" pitchFamily="18" charset="0"/>
              </a:rPr>
              <a:t> время: </a:t>
            </a:r>
            <a:r>
              <a:rPr lang="ru-RU" altLang="ru-RU" smtClean="0">
                <a:solidFill>
                  <a:srgbClr val="455D00"/>
                </a:solidFill>
                <a:latin typeface="Times New Roman" pitchFamily="18" charset="0"/>
                <a:cs typeface="Times New Roman" pitchFamily="18" charset="0"/>
              </a:rPr>
              <a:t>09.45-09.55</a:t>
            </a:r>
          </a:p>
          <a:p>
            <a:pPr algn="just" eaLnBrk="1" hangingPunct="1">
              <a:buFont typeface="Wingdings" charset="2"/>
              <a:buNone/>
            </a:pPr>
            <a:r>
              <a:rPr lang="ru-RU" altLang="ru-RU" smtClean="0">
                <a:latin typeface="Times New Roman" pitchFamily="18" charset="0"/>
                <a:cs typeface="Times New Roman" pitchFamily="18" charset="0"/>
              </a:rPr>
              <a:t>Основное время заканчивается в </a:t>
            </a:r>
            <a:r>
              <a:rPr lang="ru-RU" altLang="ru-RU" smtClean="0">
                <a:solidFill>
                  <a:srgbClr val="455D00"/>
                </a:solidFill>
                <a:latin typeface="Times New Roman" pitchFamily="18" charset="0"/>
                <a:cs typeface="Times New Roman" pitchFamily="18" charset="0"/>
              </a:rPr>
              <a:t>09.55</a:t>
            </a:r>
          </a:p>
          <a:p>
            <a:pPr algn="just" eaLnBrk="1" hangingPunct="1">
              <a:buFont typeface="Wingdings" charset="2"/>
              <a:buNone/>
            </a:pPr>
            <a:r>
              <a:rPr lang="ru-RU" altLang="ru-RU" smtClean="0">
                <a:latin typeface="Times New Roman" pitchFamily="18" charset="0"/>
                <a:cs typeface="Times New Roman" pitchFamily="18" charset="0"/>
              </a:rPr>
              <a:t>Дополнительное время </a:t>
            </a:r>
            <a:r>
              <a:rPr lang="ru-RU" altLang="ru-RU" smtClean="0">
                <a:solidFill>
                  <a:srgbClr val="455D00"/>
                </a:solidFill>
                <a:latin typeface="Times New Roman" pitchFamily="18" charset="0"/>
                <a:cs typeface="Times New Roman" pitchFamily="18" charset="0"/>
              </a:rPr>
              <a:t>09.55-10.05</a:t>
            </a:r>
            <a:endParaRPr lang="ru-RU" altLang="ru-RU" smtClean="0">
              <a:latin typeface="Times New Roman" pitchFamily="18" charset="0"/>
              <a:cs typeface="Times New Roman" pitchFamily="18" charset="0"/>
            </a:endParaRPr>
          </a:p>
        </p:txBody>
      </p:sp>
      <p:sp>
        <p:nvSpPr>
          <p:cNvPr id="53251" name="Нижний колонтитул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ru-RU" smtClean="0">
              <a:latin typeface="Arial" charset="0"/>
            </a:endParaRPr>
          </a:p>
          <a:p>
            <a:pPr fontAlgn="base">
              <a:spcBef>
                <a:spcPct val="0"/>
              </a:spcBef>
              <a:spcAft>
                <a:spcPct val="0"/>
              </a:spcAft>
              <a:defRPr/>
            </a:pPr>
            <a:endParaRPr lang="ru-RU" smtClean="0">
              <a:latin typeface="Arial" charset="0"/>
            </a:endParaRPr>
          </a:p>
        </p:txBody>
      </p:sp>
      <p:sp>
        <p:nvSpPr>
          <p:cNvPr id="2" name="Заголовок 1"/>
          <p:cNvSpPr>
            <a:spLocks noGrp="1"/>
          </p:cNvSpPr>
          <p:nvPr>
            <p:ph type="title"/>
          </p:nvPr>
        </p:nvSpPr>
        <p:spPr/>
        <p:txBody>
          <a:bodyPr/>
          <a:lstStyle/>
          <a:p>
            <a:pPr algn="ctr" eaLnBrk="1" fontAlgn="auto" hangingPunct="1">
              <a:spcAft>
                <a:spcPts val="0"/>
              </a:spcAft>
              <a:defRPr/>
            </a:pPr>
            <a:r>
              <a:rPr lang="ru-RU" dirty="0" smtClean="0">
                <a:solidFill>
                  <a:srgbClr val="0070C0"/>
                </a:solidFill>
                <a:latin typeface="Times New Roman" pitchFamily="18" charset="0"/>
                <a:cs typeface="Times New Roman" pitchFamily="18" charset="0"/>
              </a:rPr>
              <a:t>Время аукциона</a:t>
            </a:r>
            <a:endParaRPr lang="ru-RU"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535985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514350" indent="-514350" algn="just" eaLnBrk="1" fontAlgn="auto" hangingPunct="1">
              <a:spcAft>
                <a:spcPts val="0"/>
              </a:spcAft>
              <a:buFont typeface="Wingdings" pitchFamily="2" charset="2"/>
              <a:buNone/>
              <a:defRPr/>
            </a:pPr>
            <a:r>
              <a:rPr lang="ru-RU" sz="3600" dirty="0" smtClean="0">
                <a:solidFill>
                  <a:srgbClr val="FF0000"/>
                </a:solidFill>
                <a:latin typeface="Times New Roman" pitchFamily="18" charset="0"/>
                <a:cs typeface="Times New Roman" pitchFamily="18" charset="0"/>
              </a:rPr>
              <a:t>Нельзя:</a:t>
            </a:r>
            <a:r>
              <a:rPr lang="ru-RU" sz="3600" dirty="0" smtClean="0">
                <a:latin typeface="Times New Roman" pitchFamily="18" charset="0"/>
                <a:cs typeface="Times New Roman" pitchFamily="18" charset="0"/>
              </a:rPr>
              <a:t> предложить два раза одинаковую цену одним и тем же участником.</a:t>
            </a:r>
          </a:p>
          <a:p>
            <a:pPr marL="514350" indent="-514350" algn="just" eaLnBrk="1" fontAlgn="auto" hangingPunct="1">
              <a:spcAft>
                <a:spcPts val="0"/>
              </a:spcAft>
              <a:buFont typeface="Wingdings" pitchFamily="2" charset="2"/>
              <a:buNone/>
              <a:defRPr/>
            </a:pPr>
            <a:r>
              <a:rPr lang="ru-RU" sz="3600" dirty="0" smtClean="0">
                <a:solidFill>
                  <a:srgbClr val="FF0000"/>
                </a:solidFill>
                <a:latin typeface="Times New Roman" pitchFamily="18" charset="0"/>
                <a:cs typeface="Times New Roman" pitchFamily="18" charset="0"/>
              </a:rPr>
              <a:t>Но</a:t>
            </a:r>
            <a:r>
              <a:rPr lang="ru-RU" sz="3600" dirty="0" smtClean="0">
                <a:solidFill>
                  <a:schemeClr val="accent6">
                    <a:lumMod val="50000"/>
                  </a:schemeClr>
                </a:solidFill>
                <a:latin typeface="Times New Roman" pitchFamily="18" charset="0"/>
                <a:cs typeface="Times New Roman" pitchFamily="18" charset="0"/>
              </a:rPr>
              <a:t>: </a:t>
            </a:r>
            <a:r>
              <a:rPr lang="ru-RU" sz="3600" dirty="0" smtClean="0">
                <a:latin typeface="Times New Roman" pitchFamily="18" charset="0"/>
                <a:cs typeface="Times New Roman" pitchFamily="18" charset="0"/>
              </a:rPr>
              <a:t>другие участники могут подать такую же цену.</a:t>
            </a:r>
          </a:p>
        </p:txBody>
      </p:sp>
      <p:sp>
        <p:nvSpPr>
          <p:cNvPr id="2" name="Заголовок 1"/>
          <p:cNvSpPr>
            <a:spLocks noGrp="1"/>
          </p:cNvSpPr>
          <p:nvPr>
            <p:ph type="title"/>
          </p:nvPr>
        </p:nvSpPr>
        <p:spPr/>
        <p:txBody>
          <a:bodyPr/>
          <a:lstStyle/>
          <a:p>
            <a:pPr algn="ctr" eaLnBrk="1" fontAlgn="auto" hangingPunct="1">
              <a:spcAft>
                <a:spcPts val="0"/>
              </a:spcAft>
              <a:defRPr/>
            </a:pPr>
            <a:r>
              <a:rPr lang="ru-RU" sz="3200" dirty="0" smtClean="0">
                <a:solidFill>
                  <a:srgbClr val="0070C0"/>
                </a:solidFill>
                <a:latin typeface="Times New Roman" pitchFamily="18" charset="0"/>
                <a:cs typeface="Times New Roman" pitchFamily="18" charset="0"/>
              </a:rPr>
              <a:t>Требования к ценовым предложениям</a:t>
            </a:r>
            <a:endParaRPr lang="ru-RU" sz="32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7783293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650" y="1773238"/>
            <a:ext cx="7693025" cy="3724275"/>
          </a:xfrm>
        </p:spPr>
        <p:txBody>
          <a:bodyPr>
            <a:normAutofit/>
          </a:bodyPr>
          <a:lstStyle/>
          <a:p>
            <a:pPr marL="514350" indent="-514350" algn="ctr" eaLnBrk="1" fontAlgn="auto" hangingPunct="1">
              <a:spcAft>
                <a:spcPts val="0"/>
              </a:spcAft>
              <a:buFont typeface="Wingdings" pitchFamily="2" charset="2"/>
              <a:buNone/>
              <a:defRPr/>
            </a:pPr>
            <a:r>
              <a:rPr lang="ru-RU" sz="3200" b="1" dirty="0" smtClean="0">
                <a:solidFill>
                  <a:srgbClr val="FF0000"/>
                </a:solidFill>
                <a:latin typeface="Times New Roman" pitchFamily="18" charset="0"/>
                <a:cs typeface="Times New Roman" pitchFamily="18" charset="0"/>
              </a:rPr>
              <a:t>Пример: </a:t>
            </a:r>
            <a:r>
              <a:rPr lang="ru-RU" sz="3200" dirty="0" smtClean="0">
                <a:latin typeface="Times New Roman" pitchFamily="18" charset="0"/>
                <a:cs typeface="Times New Roman" pitchFamily="18" charset="0"/>
              </a:rPr>
              <a:t>НМЦК = 1000 рублей</a:t>
            </a:r>
          </a:p>
          <a:p>
            <a:pPr marL="514350" indent="-514350" algn="just" eaLnBrk="1" fontAlgn="auto" hangingPunct="1">
              <a:spcAft>
                <a:spcPts val="0"/>
              </a:spcAft>
              <a:buFont typeface="Wingdings" pitchFamily="2" charset="2"/>
              <a:buNone/>
              <a:defRPr/>
            </a:pPr>
            <a:r>
              <a:rPr lang="ru-RU" sz="3200" dirty="0" smtClean="0">
                <a:latin typeface="Times New Roman" pitchFamily="18" charset="0"/>
                <a:cs typeface="Times New Roman" pitchFamily="18" charset="0"/>
              </a:rPr>
              <a:t>1 участник – 990</a:t>
            </a:r>
          </a:p>
          <a:p>
            <a:pPr marL="514350" indent="-514350" algn="just" eaLnBrk="1" fontAlgn="auto" hangingPunct="1">
              <a:spcAft>
                <a:spcPts val="0"/>
              </a:spcAft>
              <a:buFont typeface="Wingdings" pitchFamily="2" charset="2"/>
              <a:buNone/>
              <a:defRPr/>
            </a:pPr>
            <a:r>
              <a:rPr lang="ru-RU" sz="3200" dirty="0" smtClean="0">
                <a:latin typeface="Times New Roman" pitchFamily="18" charset="0"/>
                <a:cs typeface="Times New Roman" pitchFamily="18" charset="0"/>
              </a:rPr>
              <a:t>2 участник – 985</a:t>
            </a:r>
          </a:p>
          <a:p>
            <a:pPr marL="514350" indent="-514350" algn="just" eaLnBrk="1" fontAlgn="auto" hangingPunct="1">
              <a:spcAft>
                <a:spcPts val="0"/>
              </a:spcAft>
              <a:buFont typeface="Wingdings" pitchFamily="2" charset="2"/>
              <a:buNone/>
              <a:defRPr/>
            </a:pPr>
            <a:r>
              <a:rPr lang="ru-RU" sz="3200" dirty="0" smtClean="0">
                <a:latin typeface="Times New Roman" pitchFamily="18" charset="0"/>
                <a:cs typeface="Times New Roman" pitchFamily="18" charset="0"/>
              </a:rPr>
              <a:t>3участник – </a:t>
            </a:r>
            <a:r>
              <a:rPr lang="ru-RU" sz="3200" dirty="0" smtClean="0">
                <a:solidFill>
                  <a:schemeClr val="accent6">
                    <a:lumMod val="50000"/>
                  </a:schemeClr>
                </a:solidFill>
                <a:latin typeface="Times New Roman" pitchFamily="18" charset="0"/>
                <a:cs typeface="Times New Roman" pitchFamily="18" charset="0"/>
              </a:rPr>
              <a:t>985</a:t>
            </a:r>
          </a:p>
          <a:p>
            <a:pPr marL="514350" indent="-514350" algn="just" eaLnBrk="1" fontAlgn="auto" hangingPunct="1">
              <a:spcAft>
                <a:spcPts val="0"/>
              </a:spcAft>
              <a:buFont typeface="Wingdings" pitchFamily="2" charset="2"/>
              <a:buNone/>
              <a:defRPr/>
            </a:pPr>
            <a:r>
              <a:rPr lang="ru-RU" sz="3200" dirty="0" smtClean="0">
                <a:latin typeface="Times New Roman" pitchFamily="18" charset="0"/>
                <a:cs typeface="Times New Roman" pitchFamily="18" charset="0"/>
              </a:rPr>
              <a:t>4 участник  - 980</a:t>
            </a:r>
          </a:p>
          <a:p>
            <a:pPr marL="514350" indent="-514350" algn="just" eaLnBrk="1" fontAlgn="auto" hangingPunct="1">
              <a:spcAft>
                <a:spcPts val="0"/>
              </a:spcAft>
              <a:buFont typeface="Wingdings" pitchFamily="2" charset="2"/>
              <a:buNone/>
              <a:defRPr/>
            </a:pPr>
            <a:r>
              <a:rPr lang="ru-RU" sz="3200" dirty="0" smtClean="0">
                <a:latin typeface="Times New Roman" pitchFamily="18" charset="0"/>
                <a:cs typeface="Times New Roman" pitchFamily="18" charset="0"/>
              </a:rPr>
              <a:t>3 участник – </a:t>
            </a:r>
            <a:r>
              <a:rPr lang="ru-RU" sz="3200" dirty="0" smtClean="0">
                <a:solidFill>
                  <a:schemeClr val="accent6">
                    <a:lumMod val="50000"/>
                  </a:schemeClr>
                </a:solidFill>
                <a:latin typeface="Times New Roman" pitchFamily="18" charset="0"/>
                <a:cs typeface="Times New Roman" pitchFamily="18" charset="0"/>
              </a:rPr>
              <a:t>980</a:t>
            </a:r>
          </a:p>
        </p:txBody>
      </p:sp>
      <p:sp>
        <p:nvSpPr>
          <p:cNvPr id="2" name="Заголовок 1"/>
          <p:cNvSpPr>
            <a:spLocks noGrp="1"/>
          </p:cNvSpPr>
          <p:nvPr>
            <p:ph type="title"/>
          </p:nvPr>
        </p:nvSpPr>
        <p:spPr/>
        <p:txBody>
          <a:bodyPr/>
          <a:lstStyle/>
          <a:p>
            <a:pPr algn="ctr" eaLnBrk="1" fontAlgn="auto" hangingPunct="1">
              <a:spcAft>
                <a:spcPts val="0"/>
              </a:spcAft>
              <a:defRPr/>
            </a:pPr>
            <a:r>
              <a:rPr lang="ru-RU" sz="3600" dirty="0" smtClean="0">
                <a:solidFill>
                  <a:srgbClr val="0070C0"/>
                </a:solidFill>
                <a:latin typeface="Times New Roman" pitchFamily="18" charset="0"/>
                <a:cs typeface="Times New Roman" pitchFamily="18" charset="0"/>
              </a:rPr>
              <a:t>Требования к ценовым предложениям</a:t>
            </a:r>
            <a:endParaRPr lang="ru-RU" sz="3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097580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514350" indent="-514350" algn="just" eaLnBrk="1" fontAlgn="auto" hangingPunct="1">
              <a:spcAft>
                <a:spcPts val="0"/>
              </a:spcAft>
              <a:buFont typeface="Wingdings" pitchFamily="2" charset="2"/>
              <a:buNone/>
              <a:defRPr/>
            </a:pPr>
            <a:r>
              <a:rPr lang="ru-RU" sz="2800" b="1" dirty="0" smtClean="0">
                <a:solidFill>
                  <a:srgbClr val="FF0000"/>
                </a:solidFill>
                <a:latin typeface="Times New Roman" pitchFamily="18" charset="0"/>
                <a:cs typeface="Times New Roman" pitchFamily="18" charset="0"/>
              </a:rPr>
              <a:t>Нельзя:</a:t>
            </a:r>
            <a:r>
              <a:rPr lang="ru-RU" sz="2800" b="1" dirty="0" smtClean="0">
                <a:solidFill>
                  <a:schemeClr val="accent6">
                    <a:lumMod val="50000"/>
                  </a:schemeClr>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предложить цену равную нулю (</a:t>
            </a:r>
          </a:p>
          <a:p>
            <a:pPr marL="514350" indent="-514350" algn="just" eaLnBrk="1" fontAlgn="auto" hangingPunct="1">
              <a:spcAft>
                <a:spcPts val="0"/>
              </a:spcAft>
              <a:buFont typeface="Wingdings" pitchFamily="2" charset="2"/>
              <a:buNone/>
              <a:defRPr/>
            </a:pPr>
            <a:r>
              <a:rPr lang="ru-RU" sz="2800" dirty="0" smtClean="0">
                <a:solidFill>
                  <a:srgbClr val="FF0000"/>
                </a:solidFill>
                <a:latin typeface="Times New Roman" pitchFamily="18" charset="0"/>
                <a:cs typeface="Times New Roman" pitchFamily="18" charset="0"/>
              </a:rPr>
              <a:t>Но:</a:t>
            </a:r>
            <a:r>
              <a:rPr lang="ru-RU" sz="2800" dirty="0" smtClean="0">
                <a:latin typeface="Times New Roman" pitchFamily="18" charset="0"/>
                <a:cs typeface="Times New Roman" pitchFamily="18" charset="0"/>
              </a:rPr>
              <a:t> Если цена снижена до 0,5% от НМЦК или ниже, то аукцион проводится на право заключить контракт. </a:t>
            </a:r>
            <a:r>
              <a:rPr lang="ru-RU" sz="2800" dirty="0" smtClean="0">
                <a:solidFill>
                  <a:srgbClr val="C00000"/>
                </a:solidFill>
                <a:latin typeface="Times New Roman" pitchFamily="18" charset="0"/>
                <a:cs typeface="Times New Roman" pitchFamily="18" charset="0"/>
              </a:rPr>
              <a:t>Условия:</a:t>
            </a:r>
          </a:p>
          <a:p>
            <a:pPr marL="514350" indent="-514350" algn="just" eaLnBrk="1" fontAlgn="auto" hangingPunct="1">
              <a:spcAft>
                <a:spcPts val="0"/>
              </a:spcAft>
              <a:buFont typeface="Wingdings 3"/>
              <a:buChar char=""/>
              <a:defRPr/>
            </a:pPr>
            <a:r>
              <a:rPr lang="ru-RU" sz="2400" i="1" dirty="0" smtClean="0">
                <a:latin typeface="Times New Roman" pitchFamily="18" charset="0"/>
                <a:cs typeface="Times New Roman" pitchFamily="18" charset="0"/>
              </a:rPr>
              <a:t>Электронный аукцион проводится до достижения цены контракта не более чем 100 млн рублей;</a:t>
            </a:r>
          </a:p>
          <a:p>
            <a:pPr marL="514350" indent="-514350" algn="just" eaLnBrk="1" fontAlgn="auto" hangingPunct="1">
              <a:spcAft>
                <a:spcPts val="0"/>
              </a:spcAft>
              <a:buFont typeface="Wingdings 3"/>
              <a:buChar char=""/>
              <a:defRPr/>
            </a:pPr>
            <a:r>
              <a:rPr lang="ru-RU" sz="2400" i="1" dirty="0" smtClean="0">
                <a:latin typeface="Times New Roman" pitchFamily="18" charset="0"/>
                <a:cs typeface="Times New Roman" pitchFamily="18" charset="0"/>
              </a:rPr>
              <a:t>Участник не вправе подавать предложения выше максимальной суммы сделки, указанной в решении об одобрении или совершения сделок для такого участника;</a:t>
            </a:r>
          </a:p>
          <a:p>
            <a:pPr marL="514350" indent="-514350" algn="just" eaLnBrk="1" fontAlgn="auto" hangingPunct="1">
              <a:spcAft>
                <a:spcPts val="0"/>
              </a:spcAft>
              <a:buFont typeface="Wingdings 3"/>
              <a:buChar char=""/>
              <a:defRPr/>
            </a:pPr>
            <a:endParaRPr lang="ru-RU" sz="2800" dirty="0" smtClean="0">
              <a:latin typeface="Times New Roman" pitchFamily="18" charset="0"/>
              <a:cs typeface="Times New Roman" pitchFamily="18" charset="0"/>
            </a:endParaRPr>
          </a:p>
          <a:p>
            <a:pPr marL="514350" indent="-514350" algn="just" eaLnBrk="1" fontAlgn="auto" hangingPunct="1">
              <a:spcAft>
                <a:spcPts val="0"/>
              </a:spcAft>
              <a:buFont typeface="Wingdings" pitchFamily="2" charset="2"/>
              <a:buNone/>
              <a:defRPr/>
            </a:pPr>
            <a:endParaRPr lang="ru-RU" sz="2800" dirty="0" smtClean="0">
              <a:latin typeface="Times New Roman" pitchFamily="18" charset="0"/>
              <a:cs typeface="Times New Roman" pitchFamily="18" charset="0"/>
            </a:endParaRPr>
          </a:p>
        </p:txBody>
      </p:sp>
      <p:sp>
        <p:nvSpPr>
          <p:cNvPr id="58371" name="Нижний колонтитул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ru-RU" smtClean="0">
                <a:latin typeface="Arial" charset="0"/>
              </a:rPr>
              <a:t> </a:t>
            </a:r>
          </a:p>
        </p:txBody>
      </p:sp>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sz="3600" dirty="0" smtClean="0">
                <a:solidFill>
                  <a:srgbClr val="0070C0"/>
                </a:solidFill>
                <a:latin typeface="Times New Roman" pitchFamily="18" charset="0"/>
                <a:cs typeface="Times New Roman" pitchFamily="18" charset="0"/>
              </a:rPr>
              <a:t>Требования к ценовым предложениям </a:t>
            </a:r>
            <a:br>
              <a:rPr lang="ru-RU" sz="3600" dirty="0" smtClean="0">
                <a:solidFill>
                  <a:srgbClr val="0070C0"/>
                </a:solidFill>
                <a:latin typeface="Times New Roman" pitchFamily="18" charset="0"/>
                <a:cs typeface="Times New Roman" pitchFamily="18" charset="0"/>
              </a:rPr>
            </a:br>
            <a:r>
              <a:rPr lang="ru-RU" sz="3600" dirty="0" smtClean="0">
                <a:solidFill>
                  <a:srgbClr val="0070C0"/>
                </a:solidFill>
                <a:latin typeface="Times New Roman" pitchFamily="18" charset="0"/>
                <a:cs typeface="Times New Roman" pitchFamily="18" charset="0"/>
              </a:rPr>
              <a:t>(п. 1ч.9 ст.68)</a:t>
            </a:r>
            <a:br>
              <a:rPr lang="ru-RU" sz="3600" dirty="0" smtClean="0">
                <a:solidFill>
                  <a:srgbClr val="0070C0"/>
                </a:solidFill>
                <a:latin typeface="Times New Roman" pitchFamily="18" charset="0"/>
                <a:cs typeface="Times New Roman" pitchFamily="18" charset="0"/>
              </a:rPr>
            </a:br>
            <a:r>
              <a:rPr lang="ru-RU" sz="3600" dirty="0" smtClean="0">
                <a:solidFill>
                  <a:srgbClr val="FF0000"/>
                </a:solidFill>
                <a:latin typeface="Times New Roman" pitchFamily="18" charset="0"/>
                <a:cs typeface="Times New Roman" pitchFamily="18" charset="0"/>
              </a:rPr>
              <a:t> </a:t>
            </a:r>
            <a:endParaRPr lang="ru-RU"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398955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Содержимое 2"/>
          <p:cNvSpPr>
            <a:spLocks noGrp="1"/>
          </p:cNvSpPr>
          <p:nvPr>
            <p:ph idx="1"/>
          </p:nvPr>
        </p:nvSpPr>
        <p:spPr/>
        <p:txBody>
          <a:bodyPr/>
          <a:lstStyle/>
          <a:p>
            <a:pPr marL="514350" indent="-514350" eaLnBrk="1" hangingPunct="1">
              <a:buFont typeface="Wingdings" charset="2"/>
              <a:buNone/>
            </a:pPr>
            <a:r>
              <a:rPr lang="ru-RU" altLang="ru-RU" sz="3600" b="1" smtClean="0">
                <a:solidFill>
                  <a:srgbClr val="FF0000"/>
                </a:solidFill>
                <a:latin typeface="Times New Roman" pitchFamily="18" charset="0"/>
                <a:cs typeface="Times New Roman" pitchFamily="18" charset="0"/>
              </a:rPr>
              <a:t>Нельзя</a:t>
            </a:r>
            <a:r>
              <a:rPr lang="ru-RU" altLang="ru-RU" sz="3600" smtClean="0">
                <a:solidFill>
                  <a:srgbClr val="FF0000"/>
                </a:solidFill>
                <a:latin typeface="Times New Roman" pitchFamily="18" charset="0"/>
                <a:cs typeface="Times New Roman" pitchFamily="18" charset="0"/>
              </a:rPr>
              <a:t>:</a:t>
            </a:r>
            <a:r>
              <a:rPr lang="ru-RU" altLang="ru-RU" sz="3600" smtClean="0">
                <a:solidFill>
                  <a:srgbClr val="455D00"/>
                </a:solidFill>
                <a:latin typeface="Times New Roman" pitchFamily="18" charset="0"/>
                <a:cs typeface="Times New Roman" pitchFamily="18" charset="0"/>
              </a:rPr>
              <a:t> </a:t>
            </a:r>
            <a:r>
              <a:rPr lang="ru-RU" altLang="ru-RU" sz="3600" smtClean="0">
                <a:latin typeface="Times New Roman" pitchFamily="18" charset="0"/>
                <a:cs typeface="Times New Roman" pitchFamily="18" charset="0"/>
              </a:rPr>
              <a:t>участник, предложивший наименьшую цену не может  подать два раза подряд</a:t>
            </a:r>
          </a:p>
          <a:p>
            <a:pPr marL="514350" indent="-514350" algn="just" eaLnBrk="1" hangingPunct="1">
              <a:buFont typeface="Wingdings" charset="2"/>
              <a:buNone/>
            </a:pPr>
            <a:r>
              <a:rPr lang="ru-RU" altLang="ru-RU" sz="3600" smtClean="0">
                <a:solidFill>
                  <a:srgbClr val="FF0000"/>
                </a:solidFill>
                <a:latin typeface="Times New Roman" pitchFamily="18" charset="0"/>
                <a:cs typeface="Times New Roman" pitchFamily="18" charset="0"/>
              </a:rPr>
              <a:t>Но:</a:t>
            </a:r>
            <a:r>
              <a:rPr lang="ru-RU" altLang="ru-RU" sz="3600" smtClean="0">
                <a:solidFill>
                  <a:srgbClr val="455D00"/>
                </a:solidFill>
                <a:latin typeface="Times New Roman" pitchFamily="18" charset="0"/>
                <a:cs typeface="Times New Roman" pitchFamily="18" charset="0"/>
              </a:rPr>
              <a:t> </a:t>
            </a:r>
            <a:r>
              <a:rPr lang="ru-RU" altLang="ru-RU" sz="3600" smtClean="0">
                <a:latin typeface="Times New Roman" pitchFamily="18" charset="0"/>
                <a:cs typeface="Times New Roman" pitchFamily="18" charset="0"/>
              </a:rPr>
              <a:t>другие участники вправе предлагать цены без очереди</a:t>
            </a:r>
          </a:p>
        </p:txBody>
      </p:sp>
      <p:sp>
        <p:nvSpPr>
          <p:cNvPr id="61443" name="Нижний колонтитул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ru-RU" smtClean="0">
                <a:latin typeface="Arial" charset="0"/>
              </a:rPr>
              <a:t> </a:t>
            </a:r>
          </a:p>
        </p:txBody>
      </p:sp>
      <p:sp>
        <p:nvSpPr>
          <p:cNvPr id="2" name="Заголовок 1"/>
          <p:cNvSpPr>
            <a:spLocks noGrp="1"/>
          </p:cNvSpPr>
          <p:nvPr>
            <p:ph type="title"/>
          </p:nvPr>
        </p:nvSpPr>
        <p:spPr/>
        <p:txBody>
          <a:bodyPr/>
          <a:lstStyle/>
          <a:p>
            <a:pPr algn="ctr" eaLnBrk="1" fontAlgn="auto" hangingPunct="1">
              <a:spcAft>
                <a:spcPts val="0"/>
              </a:spcAft>
              <a:defRPr/>
            </a:pPr>
            <a:r>
              <a:rPr lang="ru-RU" sz="3600" dirty="0" smtClean="0">
                <a:solidFill>
                  <a:srgbClr val="0070C0"/>
                </a:solidFill>
                <a:latin typeface="Times New Roman" pitchFamily="18" charset="0"/>
                <a:cs typeface="Times New Roman" pitchFamily="18" charset="0"/>
              </a:rPr>
              <a:t>Требования к ценовым предложениям</a:t>
            </a:r>
            <a:endParaRPr lang="ru-RU" sz="3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0354244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Содержимое 2"/>
          <p:cNvSpPr>
            <a:spLocks noGrp="1"/>
          </p:cNvSpPr>
          <p:nvPr>
            <p:ph idx="1"/>
          </p:nvPr>
        </p:nvSpPr>
        <p:spPr/>
        <p:txBody>
          <a:bodyPr/>
          <a:lstStyle/>
          <a:p>
            <a:pPr marL="514350" indent="-514350" algn="just" eaLnBrk="1" hangingPunct="1">
              <a:buFont typeface="Wingdings" charset="2"/>
              <a:buNone/>
            </a:pPr>
            <a:r>
              <a:rPr lang="ru-RU" altLang="ru-RU" sz="3600" b="1" smtClean="0">
                <a:solidFill>
                  <a:srgbClr val="FF0000"/>
                </a:solidFill>
                <a:latin typeface="Times New Roman" pitchFamily="18" charset="0"/>
                <a:cs typeface="Times New Roman" pitchFamily="18" charset="0"/>
              </a:rPr>
              <a:t>1 вариант:  </a:t>
            </a:r>
            <a:r>
              <a:rPr lang="ru-RU" altLang="ru-RU" sz="3600" smtClean="0">
                <a:latin typeface="Times New Roman" pitchFamily="18" charset="0"/>
                <a:cs typeface="Times New Roman" pitchFamily="18" charset="0"/>
              </a:rPr>
              <a:t>в соответствии с шагом аукциона</a:t>
            </a:r>
          </a:p>
          <a:p>
            <a:pPr marL="514350" indent="-514350" algn="just" eaLnBrk="1" hangingPunct="1">
              <a:buFont typeface="Wingdings" charset="2"/>
              <a:buNone/>
            </a:pPr>
            <a:r>
              <a:rPr lang="ru-RU" altLang="ru-RU" sz="3600" smtClean="0">
                <a:solidFill>
                  <a:srgbClr val="FF0000"/>
                </a:solidFill>
                <a:latin typeface="Times New Roman" pitchFamily="18" charset="0"/>
                <a:cs typeface="Times New Roman" pitchFamily="18" charset="0"/>
              </a:rPr>
              <a:t>В целях: </a:t>
            </a:r>
            <a:r>
              <a:rPr lang="ru-RU" altLang="ru-RU" sz="3600" smtClean="0">
                <a:latin typeface="Times New Roman" pitchFamily="18" charset="0"/>
                <a:cs typeface="Times New Roman" pitchFamily="18" charset="0"/>
              </a:rPr>
              <a:t>обогнать победителя</a:t>
            </a:r>
          </a:p>
          <a:p>
            <a:pPr marL="514350" indent="-514350" algn="just" eaLnBrk="1" hangingPunct="1">
              <a:buFont typeface="Wingdings" charset="2"/>
              <a:buNone/>
            </a:pPr>
            <a:r>
              <a:rPr lang="ru-RU" altLang="ru-RU" sz="3600" smtClean="0">
                <a:solidFill>
                  <a:srgbClr val="FF0000"/>
                </a:solidFill>
                <a:latin typeface="Times New Roman" pitchFamily="18" charset="0"/>
                <a:cs typeface="Times New Roman" pitchFamily="18" charset="0"/>
              </a:rPr>
              <a:t>Тогда:</a:t>
            </a:r>
            <a:r>
              <a:rPr lang="ru-RU" altLang="ru-RU" sz="3600" smtClean="0">
                <a:solidFill>
                  <a:srgbClr val="455D00"/>
                </a:solidFill>
                <a:latin typeface="Times New Roman" pitchFamily="18" charset="0"/>
                <a:cs typeface="Times New Roman" pitchFamily="18" charset="0"/>
              </a:rPr>
              <a:t> </a:t>
            </a:r>
            <a:r>
              <a:rPr lang="ru-RU" altLang="ru-RU" sz="3600" smtClean="0">
                <a:latin typeface="Times New Roman" pitchFamily="18" charset="0"/>
                <a:cs typeface="Times New Roman" pitchFamily="18" charset="0"/>
              </a:rPr>
              <a:t>снижение происходит от текущей </a:t>
            </a:r>
            <a:r>
              <a:rPr lang="ru-RU" altLang="ru-RU" sz="3600" u="sng" smtClean="0">
                <a:latin typeface="Times New Roman" pitchFamily="18" charset="0"/>
                <a:cs typeface="Times New Roman" pitchFamily="18" charset="0"/>
              </a:rPr>
              <a:t>наименьшей цены</a:t>
            </a:r>
          </a:p>
          <a:p>
            <a:pPr marL="514350" indent="-514350" algn="just" eaLnBrk="1" hangingPunct="1">
              <a:buFont typeface="Wingdings" charset="2"/>
              <a:buNone/>
            </a:pPr>
            <a:endParaRPr lang="ru-RU" altLang="ru-RU" sz="4000" b="1" smtClean="0"/>
          </a:p>
        </p:txBody>
      </p:sp>
      <p:sp>
        <p:nvSpPr>
          <p:cNvPr id="2" name="Заголовок 1"/>
          <p:cNvSpPr>
            <a:spLocks noGrp="1"/>
          </p:cNvSpPr>
          <p:nvPr>
            <p:ph type="title"/>
          </p:nvPr>
        </p:nvSpPr>
        <p:spPr/>
        <p:txBody>
          <a:bodyPr>
            <a:noAutofit/>
          </a:bodyPr>
          <a:lstStyle/>
          <a:p>
            <a:pPr algn="ctr" eaLnBrk="1" fontAlgn="auto" hangingPunct="1">
              <a:spcAft>
                <a:spcPts val="0"/>
              </a:spcAft>
              <a:defRPr/>
            </a:pPr>
            <a:r>
              <a:rPr lang="ru-RU" sz="3600" dirty="0" smtClean="0">
                <a:solidFill>
                  <a:srgbClr val="0070C0"/>
                </a:solidFill>
                <a:latin typeface="Times New Roman" pitchFamily="18" charset="0"/>
                <a:cs typeface="Times New Roman" pitchFamily="18" charset="0"/>
              </a:rPr>
              <a:t>Способы подачи ценовых предложений</a:t>
            </a:r>
            <a:endParaRPr lang="ru-RU" sz="3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1027778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Содержимое 2"/>
          <p:cNvSpPr>
            <a:spLocks noGrp="1"/>
          </p:cNvSpPr>
          <p:nvPr>
            <p:ph idx="1"/>
          </p:nvPr>
        </p:nvSpPr>
        <p:spPr/>
        <p:txBody>
          <a:bodyPr/>
          <a:lstStyle/>
          <a:p>
            <a:pPr marL="514350" indent="-514350" algn="just" eaLnBrk="1" hangingPunct="1">
              <a:buFont typeface="Wingdings" charset="2"/>
              <a:buNone/>
            </a:pPr>
            <a:r>
              <a:rPr lang="ru-RU" altLang="ru-RU" sz="3600" b="1" smtClean="0">
                <a:solidFill>
                  <a:srgbClr val="FF0000"/>
                </a:solidFill>
                <a:latin typeface="Times New Roman" pitchFamily="18" charset="0"/>
                <a:cs typeface="Times New Roman" pitchFamily="18" charset="0"/>
              </a:rPr>
              <a:t>2 вариант:  </a:t>
            </a:r>
            <a:r>
              <a:rPr lang="ru-RU" altLang="ru-RU" sz="3600" smtClean="0">
                <a:latin typeface="Times New Roman" pitchFamily="18" charset="0"/>
                <a:cs typeface="Times New Roman" pitchFamily="18" charset="0"/>
              </a:rPr>
              <a:t>вне шага аукциона</a:t>
            </a:r>
          </a:p>
          <a:p>
            <a:pPr marL="514350" indent="-514350" algn="just" eaLnBrk="1" hangingPunct="1">
              <a:buFont typeface="Wingdings" charset="2"/>
              <a:buNone/>
            </a:pPr>
            <a:r>
              <a:rPr lang="ru-RU" altLang="ru-RU" sz="3600" b="1" smtClean="0">
                <a:solidFill>
                  <a:srgbClr val="FF0000"/>
                </a:solidFill>
                <a:latin typeface="Times New Roman" pitchFamily="18" charset="0"/>
                <a:cs typeface="Times New Roman" pitchFamily="18" charset="0"/>
              </a:rPr>
              <a:t>В целях: </a:t>
            </a:r>
            <a:r>
              <a:rPr lang="ru-RU" altLang="ru-RU" sz="3600" smtClean="0">
                <a:latin typeface="Times New Roman" pitchFamily="18" charset="0"/>
                <a:cs typeface="Times New Roman" pitchFamily="18" charset="0"/>
              </a:rPr>
              <a:t>улучшить свою цену</a:t>
            </a:r>
          </a:p>
          <a:p>
            <a:pPr marL="514350" indent="-514350" algn="just" eaLnBrk="1" hangingPunct="1">
              <a:buFont typeface="Wingdings" charset="2"/>
              <a:buNone/>
            </a:pPr>
            <a:r>
              <a:rPr lang="ru-RU" altLang="ru-RU" sz="3600" b="1" smtClean="0">
                <a:solidFill>
                  <a:srgbClr val="FF0000"/>
                </a:solidFill>
                <a:latin typeface="Times New Roman" pitchFamily="18" charset="0"/>
                <a:cs typeface="Times New Roman" pitchFamily="18" charset="0"/>
              </a:rPr>
              <a:t>Тогда:</a:t>
            </a:r>
            <a:r>
              <a:rPr lang="ru-RU" altLang="ru-RU" sz="3600" b="1" smtClean="0">
                <a:solidFill>
                  <a:srgbClr val="455D00"/>
                </a:solidFill>
                <a:latin typeface="Times New Roman" pitchFamily="18" charset="0"/>
                <a:cs typeface="Times New Roman" pitchFamily="18" charset="0"/>
              </a:rPr>
              <a:t> </a:t>
            </a:r>
            <a:r>
              <a:rPr lang="ru-RU" altLang="ru-RU" sz="3600" smtClean="0">
                <a:latin typeface="Times New Roman" pitchFamily="18" charset="0"/>
                <a:cs typeface="Times New Roman" pitchFamily="18" charset="0"/>
              </a:rPr>
              <a:t>снижение происходит от текущего </a:t>
            </a:r>
            <a:r>
              <a:rPr lang="ru-RU" altLang="ru-RU" sz="3600" u="sng" smtClean="0">
                <a:latin typeface="Times New Roman" pitchFamily="18" charset="0"/>
                <a:cs typeface="Times New Roman" pitchFamily="18" charset="0"/>
              </a:rPr>
              <a:t>предложения участника</a:t>
            </a:r>
          </a:p>
          <a:p>
            <a:pPr marL="514350" indent="-514350" algn="just" eaLnBrk="1" hangingPunct="1">
              <a:buFont typeface="Wingdings" charset="2"/>
              <a:buNone/>
            </a:pPr>
            <a:endParaRPr lang="ru-RU" altLang="ru-RU" sz="4000" smtClean="0"/>
          </a:p>
        </p:txBody>
      </p:sp>
      <p:sp>
        <p:nvSpPr>
          <p:cNvPr id="64515" name="Нижний колонтитул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ru-RU" smtClean="0">
                <a:latin typeface="Arial" charset="0"/>
              </a:rPr>
              <a:t> </a:t>
            </a:r>
          </a:p>
        </p:txBody>
      </p:sp>
      <p:sp>
        <p:nvSpPr>
          <p:cNvPr id="2" name="Заголовок 1"/>
          <p:cNvSpPr>
            <a:spLocks noGrp="1"/>
          </p:cNvSpPr>
          <p:nvPr>
            <p:ph type="title"/>
          </p:nvPr>
        </p:nvSpPr>
        <p:spPr/>
        <p:txBody>
          <a:bodyPr>
            <a:noAutofit/>
          </a:bodyPr>
          <a:lstStyle/>
          <a:p>
            <a:pPr algn="ctr" eaLnBrk="1" fontAlgn="auto" hangingPunct="1">
              <a:spcAft>
                <a:spcPts val="0"/>
              </a:spcAft>
              <a:defRPr/>
            </a:pPr>
            <a:r>
              <a:rPr lang="ru-RU" sz="3600" dirty="0" smtClean="0">
                <a:solidFill>
                  <a:srgbClr val="0070C0"/>
                </a:solidFill>
                <a:latin typeface="Times New Roman" pitchFamily="18" charset="0"/>
                <a:cs typeface="Times New Roman" pitchFamily="18" charset="0"/>
              </a:rPr>
              <a:t>Способы подачи ценовых предложений</a:t>
            </a:r>
            <a:endParaRPr lang="ru-RU" sz="3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7739181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eaLnBrk="1" hangingPunct="1">
              <a:buFont typeface="Wingdings" charset="2"/>
              <a:buNone/>
            </a:pPr>
            <a:r>
              <a:rPr lang="ru-RU" altLang="ru-RU" u="sng" smtClean="0">
                <a:latin typeface="Times New Roman" pitchFamily="18" charset="0"/>
                <a:cs typeface="Times New Roman" pitchFamily="18" charset="0"/>
              </a:rPr>
              <a:t>2 ЭТАПА: </a:t>
            </a:r>
            <a:r>
              <a:rPr lang="ru-RU" altLang="ru-RU" smtClean="0">
                <a:latin typeface="Times New Roman" pitchFamily="18" charset="0"/>
                <a:cs typeface="Times New Roman" pitchFamily="18" charset="0"/>
              </a:rPr>
              <a:t>основное и дополнительное время</a:t>
            </a:r>
          </a:p>
          <a:p>
            <a:pPr algn="just" eaLnBrk="1" hangingPunct="1">
              <a:buFont typeface="Wingdings" charset="2"/>
              <a:buNone/>
            </a:pPr>
            <a:r>
              <a:rPr lang="ru-RU" altLang="ru-RU" sz="2400" smtClean="0">
                <a:latin typeface="Times New Roman" pitchFamily="18" charset="0"/>
                <a:cs typeface="Times New Roman" pitchFamily="18" charset="0"/>
              </a:rPr>
              <a:t> </a:t>
            </a:r>
          </a:p>
          <a:p>
            <a:pPr algn="ctr" eaLnBrk="1" hangingPunct="1">
              <a:buFont typeface="Wingdings" charset="2"/>
              <a:buNone/>
            </a:pPr>
            <a:r>
              <a:rPr lang="ru-RU" altLang="ru-RU" sz="2400" smtClean="0">
                <a:latin typeface="Times New Roman" pitchFamily="18" charset="0"/>
                <a:cs typeface="Times New Roman" pitchFamily="18" charset="0"/>
              </a:rPr>
              <a:t>ПОБЕДИТЕЛЬ определяется в </a:t>
            </a:r>
            <a:r>
              <a:rPr lang="ru-RU" altLang="ru-RU" sz="2400" u="sng" smtClean="0">
                <a:latin typeface="Times New Roman" pitchFamily="18" charset="0"/>
                <a:cs typeface="Times New Roman" pitchFamily="18" charset="0"/>
              </a:rPr>
              <a:t>основное время</a:t>
            </a:r>
          </a:p>
          <a:p>
            <a:pPr algn="ctr" eaLnBrk="1" hangingPunct="1">
              <a:buFont typeface="Wingdings" charset="2"/>
              <a:buNone/>
            </a:pPr>
            <a:r>
              <a:rPr lang="ru-RU" altLang="ru-RU" sz="2400" smtClean="0">
                <a:latin typeface="Times New Roman" pitchFamily="18" charset="0"/>
                <a:cs typeface="Times New Roman" pitchFamily="18" charset="0"/>
              </a:rPr>
              <a:t>в </a:t>
            </a:r>
            <a:r>
              <a:rPr lang="ru-RU" altLang="ru-RU" sz="2400" u="sng" smtClean="0">
                <a:latin typeface="Times New Roman" pitchFamily="18" charset="0"/>
                <a:cs typeface="Times New Roman" pitchFamily="18" charset="0"/>
              </a:rPr>
              <a:t>дополнительное время </a:t>
            </a:r>
            <a:r>
              <a:rPr lang="ru-RU" altLang="ru-RU" sz="2400" smtClean="0">
                <a:latin typeface="Times New Roman" pitchFamily="18" charset="0"/>
                <a:cs typeface="Times New Roman" pitchFamily="18" charset="0"/>
              </a:rPr>
              <a:t>можно занять только </a:t>
            </a:r>
            <a:r>
              <a:rPr lang="ru-RU" altLang="ru-RU" sz="2400" u="sng" smtClean="0">
                <a:latin typeface="Times New Roman" pitchFamily="18" charset="0"/>
                <a:cs typeface="Times New Roman" pitchFamily="18" charset="0"/>
              </a:rPr>
              <a:t>ВТОРОЕ МЕСТО</a:t>
            </a:r>
          </a:p>
          <a:p>
            <a:pPr algn="just" eaLnBrk="1" hangingPunct="1">
              <a:buFont typeface="Wingdings" charset="2"/>
              <a:buNone/>
            </a:pPr>
            <a:r>
              <a:rPr lang="ru-RU" altLang="ru-RU" sz="2400" i="1" u="sng" smtClean="0">
                <a:solidFill>
                  <a:srgbClr val="FF0000"/>
                </a:solidFill>
                <a:latin typeface="Times New Roman" pitchFamily="18" charset="0"/>
                <a:cs typeface="Times New Roman" pitchFamily="18" charset="0"/>
              </a:rPr>
              <a:t>в дополнительное время любой участник ОАЭФ вправе подать предложение о цене контракта, которое не ниже чем последнее предложение о минимальной цене контракта на аукционе независимо от «шага аукциона» </a:t>
            </a:r>
          </a:p>
        </p:txBody>
      </p:sp>
      <p:sp>
        <p:nvSpPr>
          <p:cNvPr id="24578" name="Заголовок 1"/>
          <p:cNvSpPr>
            <a:spLocks noGrp="1"/>
          </p:cNvSpPr>
          <p:nvPr>
            <p:ph type="title"/>
          </p:nvPr>
        </p:nvSpPr>
        <p:spPr/>
        <p:txBody>
          <a:bodyPr/>
          <a:lstStyle/>
          <a:p>
            <a:pPr algn="ctr" eaLnBrk="1" fontAlgn="auto" hangingPunct="1">
              <a:spcAft>
                <a:spcPts val="0"/>
              </a:spcAft>
              <a:defRPr/>
            </a:pPr>
            <a:r>
              <a:rPr lang="ru-RU" sz="3200" dirty="0" smtClean="0">
                <a:solidFill>
                  <a:srgbClr val="0070C0"/>
                </a:solidFill>
                <a:latin typeface="Times New Roman" pitchFamily="18" charset="0"/>
                <a:cs typeface="Times New Roman" pitchFamily="18" charset="0"/>
              </a:rPr>
              <a:t>ТОРГОВАЯ СЕССИЯ</a:t>
            </a:r>
          </a:p>
        </p:txBody>
      </p:sp>
    </p:spTree>
    <p:extLst>
      <p:ext uri="{BB962C8B-B14F-4D97-AF65-F5344CB8AC3E}">
        <p14:creationId xmlns:p14="http://schemas.microsoft.com/office/powerpoint/2010/main" val="3042681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p:cNvSpPr txBox="1">
            <a:spLocks noChangeArrowheads="1"/>
          </p:cNvSpPr>
          <p:nvPr/>
        </p:nvSpPr>
        <p:spPr bwMode="auto">
          <a:xfrm>
            <a:off x="285750" y="160338"/>
            <a:ext cx="8059738" cy="1108075"/>
          </a:xfrm>
          <a:prstGeom prst="rect">
            <a:avLst/>
          </a:prstGeom>
          <a:noFill/>
          <a:ln w="9525">
            <a:noFill/>
            <a:miter lim="800000"/>
            <a:headEnd/>
            <a:tailEnd/>
          </a:ln>
        </p:spPr>
        <p:txBody>
          <a:bodyPr lIns="0" tIns="0" rIns="0" bIns="0" anchor="b">
            <a:spAutoFit/>
          </a:bodyPr>
          <a:lstStyle/>
          <a:p>
            <a:pPr algn="ctr" defTabSz="912813" fontAlgn="auto">
              <a:spcBef>
                <a:spcPts val="0"/>
              </a:spcBef>
              <a:spcAft>
                <a:spcPts val="0"/>
              </a:spcAft>
              <a:defRPr/>
            </a:pPr>
            <a:r>
              <a:rPr lang="ru-RU" sz="3600" b="1" kern="0" dirty="0">
                <a:solidFill>
                  <a:srgbClr val="0070C0"/>
                </a:solidFill>
                <a:latin typeface="Times New Roman" pitchFamily="18" charset="0"/>
                <a:ea typeface="+mj-ea"/>
                <a:cs typeface="Times New Roman" pitchFamily="18" charset="0"/>
              </a:rPr>
              <a:t>Протокол проведения электронного аукциона</a:t>
            </a:r>
            <a:endParaRPr lang="en-AU" sz="3600" b="1" kern="0" dirty="0">
              <a:solidFill>
                <a:srgbClr val="0070C0"/>
              </a:solidFill>
              <a:latin typeface="Times New Roman" pitchFamily="18" charset="0"/>
              <a:ea typeface="+mj-ea"/>
              <a:cs typeface="Times New Roman" pitchFamily="18" charset="0"/>
            </a:endParaRPr>
          </a:p>
        </p:txBody>
      </p:sp>
      <p:sp>
        <p:nvSpPr>
          <p:cNvPr id="52227" name="TextBox 4"/>
          <p:cNvSpPr txBox="1">
            <a:spLocks noChangeArrowheads="1"/>
          </p:cNvSpPr>
          <p:nvPr/>
        </p:nvSpPr>
        <p:spPr bwMode="auto">
          <a:xfrm>
            <a:off x="500063" y="1500188"/>
            <a:ext cx="8001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5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ru-RU" altLang="ru-RU" sz="2800">
                <a:latin typeface="Times New Roman" pitchFamily="18" charset="0"/>
                <a:cs typeface="Times New Roman" pitchFamily="18" charset="0"/>
              </a:rPr>
              <a:t>Готовится Площадкой в течении 30 минут с момента окончания аукциона</a:t>
            </a:r>
          </a:p>
          <a:p>
            <a:pPr eaLnBrk="1" hangingPunct="1">
              <a:buFont typeface="Arial" charset="0"/>
              <a:buChar char="•"/>
            </a:pPr>
            <a:endParaRPr lang="ru-RU" altLang="ru-RU" sz="2800">
              <a:latin typeface="Times New Roman" pitchFamily="18" charset="0"/>
              <a:cs typeface="Times New Roman" pitchFamily="18" charset="0"/>
            </a:endParaRPr>
          </a:p>
          <a:p>
            <a:pPr eaLnBrk="1" hangingPunct="1">
              <a:buFont typeface="Arial" charset="0"/>
              <a:buChar char="•"/>
            </a:pPr>
            <a:r>
              <a:rPr lang="ru-RU" altLang="ru-RU" sz="2800">
                <a:latin typeface="Times New Roman" pitchFamily="18" charset="0"/>
                <a:cs typeface="Times New Roman" pitchFamily="18" charset="0"/>
              </a:rPr>
              <a:t>Содержит все лучшие цены участников, ранжированные по мере убывания</a:t>
            </a:r>
          </a:p>
          <a:p>
            <a:pPr eaLnBrk="1" hangingPunct="1">
              <a:buFont typeface="Arial" charset="0"/>
              <a:buChar char="•"/>
            </a:pPr>
            <a:endParaRPr lang="ru-RU" altLang="ru-RU" sz="2800">
              <a:latin typeface="Times New Roman" pitchFamily="18" charset="0"/>
              <a:cs typeface="Times New Roman" pitchFamily="18" charset="0"/>
            </a:endParaRPr>
          </a:p>
          <a:p>
            <a:pPr eaLnBrk="1" hangingPunct="1">
              <a:buFont typeface="Arial" charset="0"/>
              <a:buChar char="•"/>
            </a:pPr>
            <a:r>
              <a:rPr lang="ru-RU" altLang="ru-RU" sz="2800">
                <a:latin typeface="Times New Roman" pitchFamily="18" charset="0"/>
                <a:cs typeface="Times New Roman" pitchFamily="18" charset="0"/>
              </a:rPr>
              <a:t>Не содержит информации об участниках – только порядковые номера заявок</a:t>
            </a:r>
          </a:p>
        </p:txBody>
      </p:sp>
    </p:spTree>
    <p:extLst>
      <p:ext uri="{BB962C8B-B14F-4D97-AF65-F5344CB8AC3E}">
        <p14:creationId xmlns:p14="http://schemas.microsoft.com/office/powerpoint/2010/main" val="176759171"/>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5542</TotalTime>
  <Words>13396</Words>
  <Application>Microsoft Office PowerPoint</Application>
  <PresentationFormat>Экран (4:3)</PresentationFormat>
  <Paragraphs>1382</Paragraphs>
  <Slides>208</Slides>
  <Notes>208</Notes>
  <HiddenSlides>0</HiddenSlides>
  <MMClips>0</MMClips>
  <ScaleCrop>false</ScaleCrop>
  <HeadingPairs>
    <vt:vector size="4" baseType="variant">
      <vt:variant>
        <vt:lpstr>Тема</vt:lpstr>
      </vt:variant>
      <vt:variant>
        <vt:i4>2</vt:i4>
      </vt:variant>
      <vt:variant>
        <vt:lpstr>Заголовки слайдов</vt:lpstr>
      </vt:variant>
      <vt:variant>
        <vt:i4>208</vt:i4>
      </vt:variant>
    </vt:vector>
  </HeadingPairs>
  <TitlesOfParts>
    <vt:vector size="210" baseType="lpstr">
      <vt:lpstr>Открытая</vt:lpstr>
      <vt:lpstr>1_Открытая</vt:lpstr>
      <vt:lpstr>О контрактной системе в сфере закупок товаров, работ, услуг для обеспечения государственных и муниципальных нужд"</vt:lpstr>
      <vt:lpstr>Сфера применения настоящего закона (Ст.1)</vt:lpstr>
      <vt:lpstr>Презентация PowerPoint</vt:lpstr>
      <vt:lpstr> Особенности закупок, осуществляемых бюджетным, автономным учреждениями, государственным, муниципальным унитарными предприятиями и иными юридическими лицами (ст.15) </vt:lpstr>
      <vt:lpstr>Контрактная служба  (Приказ МЭРТ №631) </vt:lpstr>
      <vt:lpstr>Комиссия по осуществлению закупок (Ст.39)</vt:lpstr>
      <vt:lpstr>В состав комиссии не могут быть включены:</vt:lpstr>
      <vt:lpstr>Планы закупок (ст.17)</vt:lpstr>
      <vt:lpstr>Планы закупок (ст.17)</vt:lpstr>
      <vt:lpstr>Планы-графики (ст.21)</vt:lpstr>
      <vt:lpstr>Нормирование в сфере закупок (ст.19)</vt:lpstr>
      <vt:lpstr>НМЦК, цена контракта, заключаемого с единственным поставщиком (ст.22)</vt:lpstr>
      <vt:lpstr>Презентация PowerPoint</vt:lpstr>
      <vt:lpstr>Преимущества участникам закупки </vt:lpstr>
      <vt:lpstr>Антидемпинговые меры при проведении конкурса и аукциона (ст.37)</vt:lpstr>
      <vt:lpstr>Антидемпинговые меры при проведении конкурса и аукциона (ст.37)</vt:lpstr>
      <vt:lpstr>Способы определения поставщиков  (подрядчиков, исполнителей) </vt:lpstr>
      <vt:lpstr>Способы определения поставщиков (ст.24)</vt:lpstr>
      <vt:lpstr>Открытый конкурс</vt:lpstr>
      <vt:lpstr>Презентация PowerPoint</vt:lpstr>
      <vt:lpstr>Открытый конкурс (ст.48-55)</vt:lpstr>
      <vt:lpstr>Презентация PowerPoint</vt:lpstr>
      <vt:lpstr>Отмена определения поставщика  (ст. 36)</vt:lpstr>
      <vt:lpstr>Извещение (ст.49)</vt:lpstr>
      <vt:lpstr>Внесение изменений в извещение (ст.49 ч.4)  </vt:lpstr>
      <vt:lpstr>Внесение изменений в конкурсную документацию (ст. 50 ч. 6)</vt:lpstr>
      <vt:lpstr>Порядок подачи заявок на участие в открытом конкурсе (ст.51) </vt:lpstr>
      <vt:lpstr>Заявка на участие в конкурсе  (ст.51 ч. 2)</vt:lpstr>
      <vt:lpstr>Протокол вскрытия конвертов</vt:lpstr>
      <vt:lpstr>Оценка заявок, окончательных предложений участников закупки и критерии этой оценки (ст.32)</vt:lpstr>
      <vt:lpstr>Оценка заявок, окончательных предложений участников закупки и критерии этой оценки </vt:lpstr>
      <vt:lpstr>Стоимостные критерии оценки  (ПП №1085) </vt:lpstr>
      <vt:lpstr>Нестоимостные критерии оценки (ПП №1085) </vt:lpstr>
      <vt:lpstr>Критерий «квалификация участников закупки»</vt:lpstr>
      <vt:lpstr>Презентация PowerPoint</vt:lpstr>
      <vt:lpstr>Протокол рассмотрения и оценки  заявок (ч.10 ст.53)</vt:lpstr>
      <vt:lpstr>Протокол рассмотрения и оценки  заявок (ч.11 ст.53)</vt:lpstr>
      <vt:lpstr>Протокол рассмотрения и оценки  заявок (ч.12 ст.53)</vt:lpstr>
      <vt:lpstr>Заключение контракта по результатам конкурса (ст. 54) </vt:lpstr>
      <vt:lpstr>Заключение контракта с участником №2 (ст. 54 ч. 5-7)</vt:lpstr>
      <vt:lpstr>Последствия признания конкурса несостоявшимся (ч.1ст.55) </vt:lpstr>
      <vt:lpstr>Случаи проведения повторного конкурса (ст.55 ч.2)</vt:lpstr>
      <vt:lpstr>Проведение повторного конкурса (ст.55 ч.3)</vt:lpstr>
      <vt:lpstr>Конкурс с ограниченным участием (ст.56)</vt:lpstr>
      <vt:lpstr>Конкурс с ограниченным участием (ст.56)</vt:lpstr>
      <vt:lpstr>Конкурс с ограниченным участием </vt:lpstr>
      <vt:lpstr>Перечень случаев (ПП №1089)</vt:lpstr>
      <vt:lpstr>Перечень случаев (ПП №1089)</vt:lpstr>
      <vt:lpstr>Презентация PowerPoint</vt:lpstr>
      <vt:lpstr>Конкурс с ограниченным участием признан несостоявшимся:</vt:lpstr>
      <vt:lpstr>Конкурс с ограниченным участием признан несостоявшимся:</vt:lpstr>
      <vt:lpstr>Двухэтапный конкурс (ст.57) </vt:lpstr>
      <vt:lpstr>Двухэтапный конкурс (ст.57 ч.4) </vt:lpstr>
      <vt:lpstr>Презентация PowerPoint</vt:lpstr>
      <vt:lpstr>Результаты первого этапа двухэтапного конкурса (ст. 57 ч.9)</vt:lpstr>
      <vt:lpstr>Заказчик осуществляет проведение повторного конкурса или новую закупку: </vt:lpstr>
      <vt:lpstr>Конкурс не состоялся:</vt:lpstr>
      <vt:lpstr> Аукцион в электронной форме (электронный аукцион) «О контрактной системе в сфере закупок товаров, работ, услуг для обеспечения государственных и муниципальных нужд » 44-ФЗ</vt:lpstr>
      <vt:lpstr>Электронный аукцион</vt:lpstr>
      <vt:lpstr>Электронный аукцион</vt:lpstr>
      <vt:lpstr> Электронный аукцион</vt:lpstr>
      <vt:lpstr>Аккредитация участников (ст.61)</vt:lpstr>
      <vt:lpstr>Аккредитация участников (ст.61)</vt:lpstr>
      <vt:lpstr>Аккредитация участников (ст.61)</vt:lpstr>
      <vt:lpstr>Обеспечение заявки</vt:lpstr>
      <vt:lpstr>Разблокировка денежных средств</vt:lpstr>
      <vt:lpstr>Возврат денежных средств не осуществляется в случаях:</vt:lpstr>
      <vt:lpstr>Особенности электронного аукциона.</vt:lpstr>
      <vt:lpstr>Особенности электронного аукциона</vt:lpstr>
      <vt:lpstr>Особенности электронного аукциона</vt:lpstr>
      <vt:lpstr>Особенности электронного аукциона.</vt:lpstr>
      <vt:lpstr>Особенности электронного аукциона</vt:lpstr>
      <vt:lpstr>Презентация PowerPoint</vt:lpstr>
      <vt:lpstr>Извещение</vt:lpstr>
      <vt:lpstr>Извещение о проведении электронного аукциона. Состав информационных полей (ч.5 ст.63).</vt:lpstr>
      <vt:lpstr>Внесение изменений в извещение </vt:lpstr>
      <vt:lpstr>Отмена электронного аукциона</vt:lpstr>
      <vt:lpstr>Запросы на разъяснения ДОА </vt:lpstr>
      <vt:lpstr>Внесение изменений в аукционную документацию (ст.65 ч.6)</vt:lpstr>
      <vt:lpstr>Внесение изменений в аукционную документацию (ст.65 ч.6)</vt:lpstr>
      <vt:lpstr>Презентация PowerPoint</vt:lpstr>
      <vt:lpstr>Правила описания товара в 1 части заявки</vt:lpstr>
      <vt:lpstr>Правила описания работ и услуг в 1 части заявки, не требующих использования товара</vt:lpstr>
      <vt:lpstr>Правила описания работ и услуг в 1 части заявки, требующих использования товара</vt:lpstr>
      <vt:lpstr>2-я часть заявки</vt:lpstr>
      <vt:lpstr>2-я часть заявки</vt:lpstr>
      <vt:lpstr>Рассмотрение  заявок</vt:lpstr>
      <vt:lpstr>Презентация PowerPoint</vt:lpstr>
      <vt:lpstr>Торговая сессия</vt:lpstr>
      <vt:lpstr>Шаг аукциона</vt:lpstr>
      <vt:lpstr>Время аукциона</vt:lpstr>
      <vt:lpstr>Требования к ценовым предложениям</vt:lpstr>
      <vt:lpstr>Требования к ценовым предложениям</vt:lpstr>
      <vt:lpstr>Требования к ценовым предложениям  (п. 1ч.9 ст.68)  </vt:lpstr>
      <vt:lpstr>Требования к ценовым предложениям</vt:lpstr>
      <vt:lpstr>Способы подачи ценовых предложений</vt:lpstr>
      <vt:lpstr>Способы подачи ценовых предложений</vt:lpstr>
      <vt:lpstr>ТОРГОВАЯ СЕССИЯ</vt:lpstr>
      <vt:lpstr>Презентация PowerPoint</vt:lpstr>
      <vt:lpstr>Рассмотрение 2-х частей заявок</vt:lpstr>
      <vt:lpstr>Основания отклонения второй части заявки (ч.6 ст.69)</vt:lpstr>
      <vt:lpstr>Если ОАЭФ признан несостоявшимся:</vt:lpstr>
      <vt:lpstr>Электронный аукцион состоялся:</vt:lpstr>
      <vt:lpstr>Заключение контракта  </vt:lpstr>
      <vt:lpstr>Презентация PowerPoint</vt:lpstr>
      <vt:lpstr>Обжалование (ст.105) </vt:lpstr>
      <vt:lpstr>Определение поставщика (подрядчика, исполнителя)  путем проведения запроса котировок </vt:lpstr>
      <vt:lpstr>Определение поставщика путем запроса котировок (ст.72)</vt:lpstr>
      <vt:lpstr>Границы определения поставщика</vt:lpstr>
      <vt:lpstr>Границы размещения заказа</vt:lpstr>
      <vt:lpstr>Границы размещения заказа (ч.1 ст.76)</vt:lpstr>
      <vt:lpstr>Презентация PowerPoint</vt:lpstr>
      <vt:lpstr>Отмена определения поставщика (ст.36 ч.1)</vt:lpstr>
      <vt:lpstr>Извещение о проведении запроса котировок (ст.73)</vt:lpstr>
      <vt:lpstr>Извещение о проведении запроса котировок</vt:lpstr>
      <vt:lpstr>Извещение о проведении запроса котировок</vt:lpstr>
      <vt:lpstr>Требования, предъявляемые к котировочной заявке (ч.3 ст.73)</vt:lpstr>
      <vt:lpstr>О возможности подачи заявок на участие в определении поставщика (подрядчика, исполнителя) в форме электронного документа (ПИСЬМО МЭРТ от 6 мая 2014 г. N 10070-ЕЕ/Д28и  </vt:lpstr>
      <vt:lpstr>Вскрытие конвертов (ст.78 ч.2)</vt:lpstr>
      <vt:lpstr>Рассмотрение и оценка заявки на участие в запросе котировок (ст.78)</vt:lpstr>
      <vt:lpstr>Если запрос котировок не состоялся (ст.79)</vt:lpstr>
      <vt:lpstr>Если запрос котировок не состоялся (ст.79)</vt:lpstr>
      <vt:lpstr>Если запрос котировок не состоялся (ст.79)</vt:lpstr>
      <vt:lpstr>Заключение контракта</vt:lpstr>
      <vt:lpstr>Срок хранения документов</vt:lpstr>
      <vt:lpstr>Презентация PowerPoint</vt:lpstr>
      <vt:lpstr>Цель предварительного отбора участников закупки</vt:lpstr>
      <vt:lpstr>Цель предварительного отбора участников закупки</vt:lpstr>
      <vt:lpstr>Перечень поставщиков</vt:lpstr>
      <vt:lpstr>Особенности размещения заказа путем запроса котировок в целях оказания гуманитарной помощи либо последствий ЧС</vt:lpstr>
      <vt:lpstr>Особенности размещения заказа путем запроса котировок в целях оказания гуманитарной помощи либо последствий ЧС</vt:lpstr>
      <vt:lpstr>Особенности размещения заказа путем запроса котировок в целях оказания гуманитарной помощи либо последствий ЧС</vt:lpstr>
      <vt:lpstr>Несостоявшийся запрос котировок  (ч.7 ст.82)</vt:lpstr>
      <vt:lpstr>Рассмотрение и оценка заявок</vt:lpstr>
      <vt:lpstr>Результаты запроса котировок</vt:lpstr>
      <vt:lpstr>Особенности размещения заказа путем запроса котировок в целях оказания гуманитарной помощи либо последствий ЧС</vt:lpstr>
      <vt:lpstr>Определение поставщика (подрядчика, исполнителя) путем проведения запроса предложений</vt:lpstr>
      <vt:lpstr>Запрос предложений (ст.83)</vt:lpstr>
      <vt:lpstr>Запрос предложений (ст.83)</vt:lpstr>
      <vt:lpstr>Запрос предложений (ст.83)</vt:lpstr>
      <vt:lpstr>Запрос предложений (ст.83)</vt:lpstr>
      <vt:lpstr>Презентация PowerPoint</vt:lpstr>
      <vt:lpstr>Запрос предложений (ст.83)</vt:lpstr>
      <vt:lpstr>Вскрытие конвертов</vt:lpstr>
      <vt:lpstr>Запрос предложений</vt:lpstr>
      <vt:lpstr>Протокол (ч.13 ст.83)</vt:lpstr>
      <vt:lpstr>Вскрытие конвертов с окончательными предложениями</vt:lpstr>
      <vt:lpstr>Победитель запроса предложений (ч.16 ст.83)</vt:lpstr>
      <vt:lpstr>Обратить внимание!!!(ч.14 ст.83)</vt:lpstr>
      <vt:lpstr>Запрос предложений не состоялся (ст.83)</vt:lpstr>
      <vt:lpstr>Запрос предложений не состоялся (ст.83)</vt:lpstr>
      <vt:lpstr>Итоговый протокол (ч.16 ст.83)</vt:lpstr>
      <vt:lpstr>Осуществление закупки у единственного поставщика  </vt:lpstr>
      <vt:lpstr>Новации закупки у единственного поставщика (ст.93)</vt:lpstr>
      <vt:lpstr>Презентация PowerPoint</vt:lpstr>
      <vt:lpstr>Презентация PowerPoint</vt:lpstr>
      <vt:lpstr>Презентация PowerPoint</vt:lpstr>
      <vt:lpstr> п.3 Выполнение работы по мобилизационной подготовке в РФ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Закупка лекарственных препаратов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Исполнение контракта (ст.94)</vt:lpstr>
      <vt:lpstr>Содержание отчета (ч.9 ст.94)</vt:lpstr>
      <vt:lpstr> Изменение, расторжение контракта (ст.95)</vt:lpstr>
      <vt:lpstr> Изменение, расторжение контракта (ст.95)</vt:lpstr>
      <vt:lpstr>Изменение, расторжение контракта (ст.95)</vt:lpstr>
      <vt:lpstr>Изменение, расторжение контракта (ст.95 ч.1)</vt:lpstr>
      <vt:lpstr>Изменение, расторжение контракта (ст.95 ч.1)</vt:lpstr>
      <vt:lpstr>Изменение, расторжение контракта (ст.95)</vt:lpstr>
      <vt:lpstr>Изменение, расторжение контракта (ст.95)</vt:lpstr>
      <vt:lpstr>Изменение, расторжение контракта (ст.95)</vt:lpstr>
      <vt:lpstr>Обеспечение исполнения контракта (ст.96) </vt:lpstr>
      <vt:lpstr>Обеспечение исполнения контракта (ст.96)</vt:lpstr>
      <vt:lpstr>Мониторинг закупок (ст.97) </vt:lpstr>
      <vt:lpstr>Реестр контрактов, заключенных заказчиками (ст.103)</vt:lpstr>
      <vt:lpstr>Реестр недобросовестных поставщиков (подрядчиков, исполнителей) (ст.104)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размещении заказов на поставки товаров, выполнение работ, оказание услуг для государственных и муниципальных нужд</dc:title>
  <dc:creator>Автор</dc:creator>
  <cp:lastModifiedBy>kolya</cp:lastModifiedBy>
  <cp:revision>727</cp:revision>
  <dcterms:created xsi:type="dcterms:W3CDTF">2012-09-08T11:22:20Z</dcterms:created>
  <dcterms:modified xsi:type="dcterms:W3CDTF">2014-07-28T02:28:58Z</dcterms:modified>
</cp:coreProperties>
</file>