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7"/>
  </p:notesMasterIdLst>
  <p:sldIdLst>
    <p:sldId id="256" r:id="rId2"/>
    <p:sldId id="260" r:id="rId3"/>
    <p:sldId id="259" r:id="rId4"/>
    <p:sldId id="363" r:id="rId5"/>
    <p:sldId id="526" r:id="rId6"/>
    <p:sldId id="492" r:id="rId7"/>
    <p:sldId id="365" r:id="rId8"/>
    <p:sldId id="366" r:id="rId9"/>
    <p:sldId id="367" r:id="rId10"/>
    <p:sldId id="381" r:id="rId11"/>
    <p:sldId id="383" r:id="rId12"/>
    <p:sldId id="493" r:id="rId13"/>
    <p:sldId id="494" r:id="rId14"/>
    <p:sldId id="384" r:id="rId15"/>
    <p:sldId id="385" r:id="rId16"/>
    <p:sldId id="386" r:id="rId17"/>
    <p:sldId id="368" r:id="rId18"/>
    <p:sldId id="430" r:id="rId19"/>
    <p:sldId id="382" r:id="rId20"/>
    <p:sldId id="495" r:id="rId21"/>
    <p:sldId id="369" r:id="rId22"/>
    <p:sldId id="370" r:id="rId23"/>
    <p:sldId id="372" r:id="rId24"/>
    <p:sldId id="373" r:id="rId25"/>
    <p:sldId id="374" r:id="rId26"/>
    <p:sldId id="425" r:id="rId27"/>
    <p:sldId id="375" r:id="rId28"/>
    <p:sldId id="496" r:id="rId29"/>
    <p:sldId id="377" r:id="rId30"/>
    <p:sldId id="378" r:id="rId31"/>
    <p:sldId id="379" r:id="rId32"/>
    <p:sldId id="380" r:id="rId33"/>
    <p:sldId id="527" r:id="rId34"/>
    <p:sldId id="399" r:id="rId35"/>
    <p:sldId id="400" r:id="rId36"/>
    <p:sldId id="432" r:id="rId37"/>
    <p:sldId id="528" r:id="rId38"/>
    <p:sldId id="433" r:id="rId39"/>
    <p:sldId id="387" r:id="rId40"/>
    <p:sldId id="427" r:id="rId41"/>
    <p:sldId id="388" r:id="rId42"/>
    <p:sldId id="390" r:id="rId43"/>
    <p:sldId id="401" r:id="rId44"/>
    <p:sldId id="402" r:id="rId45"/>
    <p:sldId id="453" r:id="rId46"/>
    <p:sldId id="395" r:id="rId47"/>
    <p:sldId id="404" r:id="rId48"/>
    <p:sldId id="403" r:id="rId49"/>
    <p:sldId id="456" r:id="rId50"/>
    <p:sldId id="457" r:id="rId51"/>
    <p:sldId id="458" r:id="rId52"/>
    <p:sldId id="459" r:id="rId53"/>
    <p:sldId id="454" r:id="rId54"/>
    <p:sldId id="455" r:id="rId55"/>
    <p:sldId id="529" r:id="rId56"/>
    <p:sldId id="530" r:id="rId57"/>
    <p:sldId id="531" r:id="rId58"/>
    <p:sldId id="532" r:id="rId59"/>
    <p:sldId id="533" r:id="rId60"/>
    <p:sldId id="460" r:id="rId61"/>
    <p:sldId id="464" r:id="rId62"/>
    <p:sldId id="461" r:id="rId63"/>
    <p:sldId id="462" r:id="rId64"/>
    <p:sldId id="463" r:id="rId65"/>
    <p:sldId id="396" r:id="rId66"/>
    <p:sldId id="534" r:id="rId67"/>
    <p:sldId id="535" r:id="rId68"/>
    <p:sldId id="405" r:id="rId69"/>
    <p:sldId id="536" r:id="rId70"/>
    <p:sldId id="466" r:id="rId71"/>
    <p:sldId id="467" r:id="rId72"/>
    <p:sldId id="468" r:id="rId73"/>
    <p:sldId id="406" r:id="rId74"/>
    <p:sldId id="469" r:id="rId75"/>
    <p:sldId id="470" r:id="rId76"/>
    <p:sldId id="471" r:id="rId77"/>
    <p:sldId id="407" r:id="rId78"/>
    <p:sldId id="473" r:id="rId79"/>
    <p:sldId id="474" r:id="rId80"/>
    <p:sldId id="476" r:id="rId81"/>
    <p:sldId id="475" r:id="rId82"/>
    <p:sldId id="477" r:id="rId83"/>
    <p:sldId id="478" r:id="rId84"/>
    <p:sldId id="479" r:id="rId85"/>
    <p:sldId id="480" r:id="rId86"/>
    <p:sldId id="481" r:id="rId87"/>
    <p:sldId id="482" r:id="rId88"/>
    <p:sldId id="484" r:id="rId89"/>
    <p:sldId id="485" r:id="rId90"/>
    <p:sldId id="397" r:id="rId91"/>
    <p:sldId id="408" r:id="rId92"/>
    <p:sldId id="436" r:id="rId93"/>
    <p:sldId id="437" r:id="rId94"/>
    <p:sldId id="429" r:id="rId95"/>
    <p:sldId id="435" r:id="rId96"/>
    <p:sldId id="434" r:id="rId97"/>
    <p:sldId id="438" r:id="rId98"/>
    <p:sldId id="439" r:id="rId99"/>
    <p:sldId id="440" r:id="rId100"/>
    <p:sldId id="441" r:id="rId101"/>
    <p:sldId id="442" r:id="rId102"/>
    <p:sldId id="443" r:id="rId103"/>
    <p:sldId id="444" r:id="rId104"/>
    <p:sldId id="445" r:id="rId105"/>
    <p:sldId id="398" r:id="rId106"/>
    <p:sldId id="409" r:id="rId107"/>
    <p:sldId id="410" r:id="rId108"/>
    <p:sldId id="449" r:id="rId109"/>
    <p:sldId id="447" r:id="rId110"/>
    <p:sldId id="448" r:id="rId111"/>
    <p:sldId id="537" r:id="rId112"/>
    <p:sldId id="498" r:id="rId113"/>
    <p:sldId id="499" r:id="rId114"/>
    <p:sldId id="500" r:id="rId115"/>
    <p:sldId id="501" r:id="rId116"/>
    <p:sldId id="538" r:id="rId117"/>
    <p:sldId id="539" r:id="rId118"/>
    <p:sldId id="502" r:id="rId119"/>
    <p:sldId id="503" r:id="rId120"/>
    <p:sldId id="504" r:id="rId121"/>
    <p:sldId id="505" r:id="rId122"/>
    <p:sldId id="540" r:id="rId123"/>
    <p:sldId id="506" r:id="rId124"/>
    <p:sldId id="507" r:id="rId125"/>
    <p:sldId id="508" r:id="rId126"/>
    <p:sldId id="541" r:id="rId127"/>
    <p:sldId id="542" r:id="rId128"/>
    <p:sldId id="543" r:id="rId129"/>
    <p:sldId id="509" r:id="rId130"/>
    <p:sldId id="510" r:id="rId131"/>
    <p:sldId id="511" r:id="rId132"/>
    <p:sldId id="512" r:id="rId133"/>
    <p:sldId id="544" r:id="rId134"/>
    <p:sldId id="513" r:id="rId135"/>
    <p:sldId id="514" r:id="rId136"/>
    <p:sldId id="545" r:id="rId137"/>
    <p:sldId id="515" r:id="rId138"/>
    <p:sldId id="516" r:id="rId139"/>
    <p:sldId id="517" r:id="rId140"/>
    <p:sldId id="546" r:id="rId141"/>
    <p:sldId id="518" r:id="rId142"/>
    <p:sldId id="519" r:id="rId143"/>
    <p:sldId id="520" r:id="rId144"/>
    <p:sldId id="547" r:id="rId145"/>
    <p:sldId id="525" r:id="rId146"/>
    <p:sldId id="522" r:id="rId147"/>
    <p:sldId id="523" r:id="rId148"/>
    <p:sldId id="524" r:id="rId149"/>
    <p:sldId id="548" r:id="rId150"/>
    <p:sldId id="412" r:id="rId151"/>
    <p:sldId id="491" r:id="rId152"/>
    <p:sldId id="488" r:id="rId153"/>
    <p:sldId id="490" r:id="rId154"/>
    <p:sldId id="414" r:id="rId155"/>
    <p:sldId id="415" r:id="rId156"/>
    <p:sldId id="416" r:id="rId157"/>
    <p:sldId id="417" r:id="rId158"/>
    <p:sldId id="486" r:id="rId159"/>
    <p:sldId id="487" r:id="rId160"/>
    <p:sldId id="419" r:id="rId161"/>
    <p:sldId id="420" r:id="rId162"/>
    <p:sldId id="421" r:id="rId163"/>
    <p:sldId id="422" r:id="rId164"/>
    <p:sldId id="423" r:id="rId165"/>
    <p:sldId id="353" r:id="rId16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03" autoAdjust="0"/>
    <p:restoredTop sz="94660"/>
  </p:normalViewPr>
  <p:slideViewPr>
    <p:cSldViewPr>
      <p:cViewPr varScale="1">
        <p:scale>
          <a:sx n="48" d="100"/>
          <a:sy n="48" d="100"/>
        </p:scale>
        <p:origin x="1122"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0"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7F1A31-F40C-4C39-843F-53E8DF74CAE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ru-RU"/>
        </a:p>
      </dgm:t>
    </dgm:pt>
    <dgm:pt modelId="{5CF8F2FB-BEB8-4077-B107-EB168ED77848}">
      <dgm:prSet phldrT="[Текст]" custT="1"/>
      <dgm:spPr/>
      <dgm:t>
        <a:bodyPr/>
        <a:lstStyle/>
        <a:p>
          <a:r>
            <a:rPr lang="en-US" sz="1400" dirty="0"/>
            <a:t>min </a:t>
          </a:r>
          <a:r>
            <a:rPr lang="ru-RU" sz="1400" dirty="0" smtClean="0"/>
            <a:t>2</a:t>
          </a:r>
          <a:r>
            <a:rPr lang="en-US" sz="1400" dirty="0" smtClean="0"/>
            <a:t>0 </a:t>
          </a:r>
          <a:r>
            <a:rPr lang="ru-RU" sz="1400" dirty="0"/>
            <a:t>дней</a:t>
          </a:r>
        </a:p>
      </dgm:t>
    </dgm:pt>
    <dgm:pt modelId="{7B5BD3A2-D37D-4505-BA95-14F5E9CDDD29}" type="parTrans" cxnId="{A7770E5F-9B2D-4285-B7B9-9CC66C6A2898}">
      <dgm:prSet/>
      <dgm:spPr/>
      <dgm:t>
        <a:bodyPr/>
        <a:lstStyle/>
        <a:p>
          <a:endParaRPr lang="ru-RU"/>
        </a:p>
      </dgm:t>
    </dgm:pt>
    <dgm:pt modelId="{A4EAAB4C-343C-4ADE-9DE3-07C8C416C51F}" type="sibTrans" cxnId="{A7770E5F-9B2D-4285-B7B9-9CC66C6A2898}">
      <dgm:prSet/>
      <dgm:spPr/>
      <dgm:t>
        <a:bodyPr/>
        <a:lstStyle/>
        <a:p>
          <a:endParaRPr lang="ru-RU"/>
        </a:p>
      </dgm:t>
    </dgm:pt>
    <dgm:pt modelId="{40216374-7A28-45E5-9A05-6CFAE3623F6B}">
      <dgm:prSet phldrT="[Текст]" custT="1"/>
      <dgm:spPr/>
      <dgm:t>
        <a:bodyPr/>
        <a:lstStyle/>
        <a:p>
          <a:r>
            <a:rPr lang="ru-RU" sz="1600" b="1" dirty="0"/>
            <a:t>Публикация и размещение извещения на сайте (</a:t>
          </a:r>
          <a:r>
            <a:rPr lang="ru-RU" sz="1600" b="1" dirty="0" smtClean="0"/>
            <a:t>ст.49)</a:t>
          </a:r>
          <a:endParaRPr lang="ru-RU" sz="1600" b="1" dirty="0"/>
        </a:p>
      </dgm:t>
    </dgm:pt>
    <dgm:pt modelId="{6C8D917F-8AD0-47E3-8435-5175D15C0D86}" type="parTrans" cxnId="{C62A1462-1F86-46F7-B633-51D17597EA30}">
      <dgm:prSet/>
      <dgm:spPr/>
      <dgm:t>
        <a:bodyPr/>
        <a:lstStyle/>
        <a:p>
          <a:endParaRPr lang="ru-RU"/>
        </a:p>
      </dgm:t>
    </dgm:pt>
    <dgm:pt modelId="{0CAF4B54-2C15-4185-813D-0F2DBE299E2E}" type="sibTrans" cxnId="{C62A1462-1F86-46F7-B633-51D17597EA30}">
      <dgm:prSet/>
      <dgm:spPr/>
      <dgm:t>
        <a:bodyPr/>
        <a:lstStyle/>
        <a:p>
          <a:endParaRPr lang="ru-RU"/>
        </a:p>
      </dgm:t>
    </dgm:pt>
    <dgm:pt modelId="{1B2F9D89-A0DF-4100-B7B2-611085D2E7E0}">
      <dgm:prSet phldrT="[Текст]" custT="1"/>
      <dgm:spPr/>
      <dgm:t>
        <a:bodyPr/>
        <a:lstStyle/>
        <a:p>
          <a:r>
            <a:rPr lang="ru-RU" sz="1400" dirty="0" smtClean="0"/>
            <a:t> </a:t>
          </a:r>
          <a:endParaRPr lang="ru-RU" sz="1400" dirty="0"/>
        </a:p>
      </dgm:t>
    </dgm:pt>
    <dgm:pt modelId="{B2563DF0-105D-462A-982E-9136DD28210C}" type="parTrans" cxnId="{ED625704-A4E7-4F56-A54B-EB61FEEE1AD8}">
      <dgm:prSet/>
      <dgm:spPr/>
      <dgm:t>
        <a:bodyPr/>
        <a:lstStyle/>
        <a:p>
          <a:endParaRPr lang="ru-RU"/>
        </a:p>
      </dgm:t>
    </dgm:pt>
    <dgm:pt modelId="{B1567B82-5246-4CAE-B2C9-8A2070C27E4D}" type="sibTrans" cxnId="{ED625704-A4E7-4F56-A54B-EB61FEEE1AD8}">
      <dgm:prSet/>
      <dgm:spPr/>
      <dgm:t>
        <a:bodyPr/>
        <a:lstStyle/>
        <a:p>
          <a:endParaRPr lang="ru-RU"/>
        </a:p>
      </dgm:t>
    </dgm:pt>
    <dgm:pt modelId="{DB68292D-FBD8-4184-8696-0DAB1B00A532}">
      <dgm:prSet phldrT="[Текст]" custT="1"/>
      <dgm:spPr/>
      <dgm:t>
        <a:bodyPr/>
        <a:lstStyle/>
        <a:p>
          <a:r>
            <a:rPr lang="ru-RU" sz="1600" b="1" dirty="0"/>
            <a:t>Подготовка и прием заявок</a:t>
          </a:r>
        </a:p>
      </dgm:t>
    </dgm:pt>
    <dgm:pt modelId="{B386362C-D9EA-4AE9-A860-A9C0412A87E4}" type="parTrans" cxnId="{4C690F86-97C6-4483-8EB1-9098A9331860}">
      <dgm:prSet/>
      <dgm:spPr/>
      <dgm:t>
        <a:bodyPr/>
        <a:lstStyle/>
        <a:p>
          <a:endParaRPr lang="ru-RU"/>
        </a:p>
      </dgm:t>
    </dgm:pt>
    <dgm:pt modelId="{54E368E7-59C3-47A5-87C0-3EECE316787B}" type="sibTrans" cxnId="{4C690F86-97C6-4483-8EB1-9098A9331860}">
      <dgm:prSet/>
      <dgm:spPr/>
      <dgm:t>
        <a:bodyPr/>
        <a:lstStyle/>
        <a:p>
          <a:endParaRPr lang="ru-RU"/>
        </a:p>
      </dgm:t>
    </dgm:pt>
    <dgm:pt modelId="{91BD9593-65DF-4599-88E5-70DA70EB4E85}">
      <dgm:prSet custT="1"/>
      <dgm:spPr/>
      <dgm:t>
        <a:bodyPr/>
        <a:lstStyle/>
        <a:p>
          <a:r>
            <a:rPr lang="ru-RU" sz="1600" b="1" dirty="0"/>
            <a:t>Вскрытие конвертов (</a:t>
          </a:r>
          <a:r>
            <a:rPr lang="ru-RU" sz="1600" b="1" dirty="0" smtClean="0"/>
            <a:t>ст.52)</a:t>
          </a:r>
          <a:endParaRPr lang="ru-RU" sz="1600" b="1" dirty="0"/>
        </a:p>
      </dgm:t>
    </dgm:pt>
    <dgm:pt modelId="{B32129A1-3957-4484-8D9E-488B8696DFDF}" type="parTrans" cxnId="{53D4BBF8-88B4-4E66-A89F-E8DFAE3350DB}">
      <dgm:prSet/>
      <dgm:spPr/>
      <dgm:t>
        <a:bodyPr/>
        <a:lstStyle/>
        <a:p>
          <a:endParaRPr lang="ru-RU"/>
        </a:p>
      </dgm:t>
    </dgm:pt>
    <dgm:pt modelId="{3047FCD2-7967-4A47-ACA9-12206E32F82E}" type="sibTrans" cxnId="{53D4BBF8-88B4-4E66-A89F-E8DFAE3350DB}">
      <dgm:prSet/>
      <dgm:spPr/>
      <dgm:t>
        <a:bodyPr/>
        <a:lstStyle/>
        <a:p>
          <a:endParaRPr lang="ru-RU"/>
        </a:p>
      </dgm:t>
    </dgm:pt>
    <dgm:pt modelId="{A1E76B0C-A5E0-41F3-9F6D-3FCE40A45DDB}">
      <dgm:prSet custT="1"/>
      <dgm:spPr/>
      <dgm:t>
        <a:bodyPr/>
        <a:lstStyle/>
        <a:p>
          <a:r>
            <a:rPr lang="en-US" sz="1400" dirty="0" smtClean="0"/>
            <a:t>Max</a:t>
          </a:r>
          <a:r>
            <a:rPr lang="ru-RU" sz="1400" dirty="0" smtClean="0"/>
            <a:t> 10раб.</a:t>
          </a:r>
          <a:r>
            <a:rPr lang="en-US" sz="1400" dirty="0" smtClean="0"/>
            <a:t>  </a:t>
          </a:r>
          <a:r>
            <a:rPr lang="ru-RU" sz="1400" dirty="0"/>
            <a:t>дней</a:t>
          </a:r>
        </a:p>
      </dgm:t>
    </dgm:pt>
    <dgm:pt modelId="{9653789C-E125-45B8-AACC-DCD85202F448}" type="parTrans" cxnId="{EF0B3672-AE0A-4D3C-842A-A969DC655159}">
      <dgm:prSet/>
      <dgm:spPr/>
      <dgm:t>
        <a:bodyPr/>
        <a:lstStyle/>
        <a:p>
          <a:endParaRPr lang="ru-RU"/>
        </a:p>
      </dgm:t>
    </dgm:pt>
    <dgm:pt modelId="{5F926C54-6DEA-4A4D-AC44-16D11BD3CA0C}" type="sibTrans" cxnId="{EF0B3672-AE0A-4D3C-842A-A969DC655159}">
      <dgm:prSet/>
      <dgm:spPr/>
      <dgm:t>
        <a:bodyPr/>
        <a:lstStyle/>
        <a:p>
          <a:endParaRPr lang="ru-RU"/>
        </a:p>
      </dgm:t>
    </dgm:pt>
    <dgm:pt modelId="{09C4A8B5-6F32-44E6-9050-702E8DE099BA}">
      <dgm:prSet custT="1"/>
      <dgm:spPr/>
      <dgm:t>
        <a:bodyPr/>
        <a:lstStyle/>
        <a:p>
          <a:r>
            <a:rPr lang="ru-RU" sz="1400" dirty="0"/>
            <a:t>10 дней</a:t>
          </a:r>
        </a:p>
      </dgm:t>
    </dgm:pt>
    <dgm:pt modelId="{54BEB0E5-D9AF-4226-A39B-AB20F2F14289}" type="parTrans" cxnId="{2379A372-F1F2-46C7-ABE5-421813B2EA9A}">
      <dgm:prSet/>
      <dgm:spPr/>
      <dgm:t>
        <a:bodyPr/>
        <a:lstStyle/>
        <a:p>
          <a:endParaRPr lang="ru-RU"/>
        </a:p>
      </dgm:t>
    </dgm:pt>
    <dgm:pt modelId="{E2F59847-6B75-4E0B-9314-CEDBBE9163FB}" type="sibTrans" cxnId="{2379A372-F1F2-46C7-ABE5-421813B2EA9A}">
      <dgm:prSet/>
      <dgm:spPr/>
      <dgm:t>
        <a:bodyPr/>
        <a:lstStyle/>
        <a:p>
          <a:endParaRPr lang="ru-RU"/>
        </a:p>
      </dgm:t>
    </dgm:pt>
    <dgm:pt modelId="{5EB055BC-962D-4A6E-81EF-C717F7116E65}">
      <dgm:prSet custT="1"/>
      <dgm:spPr/>
      <dgm:t>
        <a:bodyPr/>
        <a:lstStyle/>
        <a:p>
          <a:r>
            <a:rPr lang="en-US" sz="1400" dirty="0"/>
            <a:t>min 10 </a:t>
          </a:r>
        </a:p>
        <a:p>
          <a:r>
            <a:rPr lang="en-US" sz="1400" dirty="0"/>
            <a:t>max 20</a:t>
          </a:r>
          <a:endParaRPr lang="ru-RU" sz="1400" dirty="0"/>
        </a:p>
      </dgm:t>
    </dgm:pt>
    <dgm:pt modelId="{95E1D601-4F6C-4714-B694-3087E3D2E630}" type="parTrans" cxnId="{963C4648-424B-4042-B778-8052E69B27CB}">
      <dgm:prSet/>
      <dgm:spPr/>
      <dgm:t>
        <a:bodyPr/>
        <a:lstStyle/>
        <a:p>
          <a:endParaRPr lang="ru-RU"/>
        </a:p>
      </dgm:t>
    </dgm:pt>
    <dgm:pt modelId="{F64BBF3E-99AC-4C86-9A03-655CEC5E95C6}" type="sibTrans" cxnId="{963C4648-424B-4042-B778-8052E69B27CB}">
      <dgm:prSet/>
      <dgm:spPr/>
      <dgm:t>
        <a:bodyPr/>
        <a:lstStyle/>
        <a:p>
          <a:endParaRPr lang="ru-RU"/>
        </a:p>
      </dgm:t>
    </dgm:pt>
    <dgm:pt modelId="{BB7BC0AF-EF68-40D7-B371-4578783DD8C1}">
      <dgm:prSet/>
      <dgm:spPr/>
      <dgm:t>
        <a:bodyPr/>
        <a:lstStyle/>
        <a:p>
          <a:r>
            <a:rPr lang="ru-RU" b="1" dirty="0"/>
            <a:t>Подписание контракта (</a:t>
          </a:r>
          <a:r>
            <a:rPr lang="ru-RU" b="1" dirty="0" smtClean="0"/>
            <a:t>ст.54)</a:t>
          </a:r>
          <a:endParaRPr lang="ru-RU" b="1" dirty="0"/>
        </a:p>
      </dgm:t>
    </dgm:pt>
    <dgm:pt modelId="{EE91BC12-76E8-4C0F-B09B-3D0C8D600644}" type="parTrans" cxnId="{3C23AE63-471D-4706-A276-566769207DAF}">
      <dgm:prSet/>
      <dgm:spPr/>
      <dgm:t>
        <a:bodyPr/>
        <a:lstStyle/>
        <a:p>
          <a:endParaRPr lang="ru-RU"/>
        </a:p>
      </dgm:t>
    </dgm:pt>
    <dgm:pt modelId="{BFEC5001-B85A-4EE4-8CEE-04259FB8976A}" type="sibTrans" cxnId="{3C23AE63-471D-4706-A276-566769207DAF}">
      <dgm:prSet/>
      <dgm:spPr/>
      <dgm:t>
        <a:bodyPr/>
        <a:lstStyle/>
        <a:p>
          <a:endParaRPr lang="ru-RU"/>
        </a:p>
      </dgm:t>
    </dgm:pt>
    <dgm:pt modelId="{3A25A7D2-1674-4F57-8F0F-DF12D1A1626C}">
      <dgm:prSet custT="1"/>
      <dgm:spPr/>
      <dgm:t>
        <a:bodyPr/>
        <a:lstStyle/>
        <a:p>
          <a:r>
            <a:rPr lang="ru-RU" sz="1600" b="1" dirty="0" smtClean="0"/>
            <a:t>Рассмотрение и оценка заявок </a:t>
          </a:r>
          <a:endParaRPr lang="ru-RU" sz="1600" b="1" dirty="0"/>
        </a:p>
      </dgm:t>
    </dgm:pt>
    <dgm:pt modelId="{E63DA2D7-7D38-4514-AC30-27915BCFDFC6}" type="parTrans" cxnId="{A452BC18-B3E8-4050-9A29-A9C4A51FB6DE}">
      <dgm:prSet/>
      <dgm:spPr/>
      <dgm:t>
        <a:bodyPr/>
        <a:lstStyle/>
        <a:p>
          <a:endParaRPr lang="ru-RU"/>
        </a:p>
      </dgm:t>
    </dgm:pt>
    <dgm:pt modelId="{6E2787AD-60B0-4CFA-A8E5-B3FB0F35AFC6}" type="sibTrans" cxnId="{A452BC18-B3E8-4050-9A29-A9C4A51FB6DE}">
      <dgm:prSet/>
      <dgm:spPr/>
      <dgm:t>
        <a:bodyPr/>
        <a:lstStyle/>
        <a:p>
          <a:endParaRPr lang="ru-RU"/>
        </a:p>
      </dgm:t>
    </dgm:pt>
    <dgm:pt modelId="{45F8E162-5DA0-431D-8C59-8069CAB6B8B7}">
      <dgm:prSet custT="1"/>
      <dgm:spPr/>
      <dgm:t>
        <a:bodyPr/>
        <a:lstStyle/>
        <a:p>
          <a:r>
            <a:rPr lang="ru-RU" sz="1200" dirty="0"/>
            <a:t>в  </a:t>
          </a:r>
          <a:r>
            <a:rPr lang="ru-RU" sz="1100" dirty="0"/>
            <a:t>течение 3 рабочих дней</a:t>
          </a:r>
        </a:p>
      </dgm:t>
    </dgm:pt>
    <dgm:pt modelId="{49FCE659-CA99-4921-A16C-BF526A2A13F2}" type="parTrans" cxnId="{16CD2CA0-A55E-4DE3-9689-40AFC5472790}">
      <dgm:prSet/>
      <dgm:spPr/>
      <dgm:t>
        <a:bodyPr/>
        <a:lstStyle/>
        <a:p>
          <a:endParaRPr lang="ru-RU"/>
        </a:p>
      </dgm:t>
    </dgm:pt>
    <dgm:pt modelId="{19AFE51A-0222-4F52-B402-A8A36EA03803}" type="sibTrans" cxnId="{16CD2CA0-A55E-4DE3-9689-40AFC5472790}">
      <dgm:prSet/>
      <dgm:spPr/>
      <dgm:t>
        <a:bodyPr/>
        <a:lstStyle/>
        <a:p>
          <a:endParaRPr lang="ru-RU"/>
        </a:p>
      </dgm:t>
    </dgm:pt>
    <dgm:pt modelId="{B60CD265-BE0F-4B0D-B1FE-354A21A851FA}">
      <dgm:prSet/>
      <dgm:spPr/>
      <dgm:t>
        <a:bodyPr/>
        <a:lstStyle/>
        <a:p>
          <a:r>
            <a:rPr lang="ru-RU" b="1" dirty="0"/>
            <a:t>Направление сведений в реестр контрактов (</a:t>
          </a:r>
          <a:r>
            <a:rPr lang="ru-RU" b="1" dirty="0" smtClean="0"/>
            <a:t>ст.103)</a:t>
          </a:r>
          <a:endParaRPr lang="ru-RU" b="1" dirty="0"/>
        </a:p>
      </dgm:t>
    </dgm:pt>
    <dgm:pt modelId="{56DECA49-6960-4789-ACCF-A6F49071AF1B}" type="parTrans" cxnId="{F7C31CB9-5F88-489A-A987-FDE13AA9C0BB}">
      <dgm:prSet/>
      <dgm:spPr/>
      <dgm:t>
        <a:bodyPr/>
        <a:lstStyle/>
        <a:p>
          <a:endParaRPr lang="ru-RU"/>
        </a:p>
      </dgm:t>
    </dgm:pt>
    <dgm:pt modelId="{32442300-E20C-4622-AACB-125F69864B14}" type="sibTrans" cxnId="{F7C31CB9-5F88-489A-A987-FDE13AA9C0BB}">
      <dgm:prSet/>
      <dgm:spPr/>
      <dgm:t>
        <a:bodyPr/>
        <a:lstStyle/>
        <a:p>
          <a:endParaRPr lang="ru-RU"/>
        </a:p>
      </dgm:t>
    </dgm:pt>
    <dgm:pt modelId="{438C2062-0D5E-47B9-B10E-586716E63BDE}">
      <dgm:prSet/>
      <dgm:spPr/>
      <dgm:t>
        <a:bodyPr/>
        <a:lstStyle/>
        <a:p>
          <a:r>
            <a:rPr lang="ru-RU" b="1" dirty="0" smtClean="0"/>
            <a:t>Предквалификационный отбор (ст.56 ч.7)</a:t>
          </a:r>
          <a:endParaRPr lang="ru-RU" b="1" dirty="0"/>
        </a:p>
      </dgm:t>
    </dgm:pt>
    <dgm:pt modelId="{1D80827A-DAB0-4DC6-AB41-459FC4056D66}" type="parTrans" cxnId="{CAFD2A6D-D93B-4772-9733-D0959C3F44DE}">
      <dgm:prSet/>
      <dgm:spPr/>
    </dgm:pt>
    <dgm:pt modelId="{6C132C3B-1262-408F-B52B-3E6540762E59}" type="sibTrans" cxnId="{CAFD2A6D-D93B-4772-9733-D0959C3F44DE}">
      <dgm:prSet/>
      <dgm:spPr/>
    </dgm:pt>
    <dgm:pt modelId="{80C62527-9CC7-428E-B301-A654BFEB6817}">
      <dgm:prSet/>
      <dgm:spPr/>
      <dgm:t>
        <a:bodyPr/>
        <a:lstStyle/>
        <a:p>
          <a:r>
            <a:rPr lang="ru-RU" b="1" dirty="0" smtClean="0"/>
            <a:t>Протокол</a:t>
          </a:r>
          <a:endParaRPr lang="ru-RU" b="1" dirty="0"/>
        </a:p>
      </dgm:t>
    </dgm:pt>
    <dgm:pt modelId="{CD5AEA6A-D68F-4BA5-AB13-F0A4DF09D445}" type="parTrans" cxnId="{6DB3C0F4-54AF-4C55-9784-748BA7210042}">
      <dgm:prSet/>
      <dgm:spPr/>
    </dgm:pt>
    <dgm:pt modelId="{B354C31B-7345-46B7-A6FC-A6C27970D500}" type="sibTrans" cxnId="{6DB3C0F4-54AF-4C55-9784-748BA7210042}">
      <dgm:prSet/>
      <dgm:spPr/>
    </dgm:pt>
    <dgm:pt modelId="{E5657C79-087F-49CB-8DBB-CD808DC751D2}">
      <dgm:prSet custT="1"/>
      <dgm:spPr/>
      <dgm:t>
        <a:bodyPr/>
        <a:lstStyle/>
        <a:p>
          <a:r>
            <a:rPr lang="ru-RU" sz="1600" b="1" dirty="0" smtClean="0"/>
            <a:t>Протокол</a:t>
          </a:r>
          <a:endParaRPr lang="ru-RU" sz="1600" b="1" dirty="0"/>
        </a:p>
      </dgm:t>
    </dgm:pt>
    <dgm:pt modelId="{C13BD1D2-C48D-4EDB-A4F4-2A50EB489D2B}" type="parTrans" cxnId="{EE69EC0C-247E-44E6-BAAB-7A9834832369}">
      <dgm:prSet/>
      <dgm:spPr/>
    </dgm:pt>
    <dgm:pt modelId="{6D0B57FA-4524-4730-9791-2E00DB138516}" type="sibTrans" cxnId="{EE69EC0C-247E-44E6-BAAB-7A9834832369}">
      <dgm:prSet/>
      <dgm:spPr/>
    </dgm:pt>
    <dgm:pt modelId="{B83EF2DD-CB6A-46DA-A8EB-582F2F21FF6E}" type="pres">
      <dgm:prSet presAssocID="{197F1A31-F40C-4C39-843F-53E8DF74CAEA}" presName="linearFlow" presStyleCnt="0">
        <dgm:presLayoutVars>
          <dgm:dir/>
          <dgm:animLvl val="lvl"/>
          <dgm:resizeHandles val="exact"/>
        </dgm:presLayoutVars>
      </dgm:prSet>
      <dgm:spPr/>
      <dgm:t>
        <a:bodyPr/>
        <a:lstStyle/>
        <a:p>
          <a:endParaRPr lang="ru-RU"/>
        </a:p>
      </dgm:t>
    </dgm:pt>
    <dgm:pt modelId="{DCD61825-686E-41F1-BC92-DC06CF6B4E78}" type="pres">
      <dgm:prSet presAssocID="{5CF8F2FB-BEB8-4077-B107-EB168ED77848}" presName="composite" presStyleCnt="0"/>
      <dgm:spPr/>
    </dgm:pt>
    <dgm:pt modelId="{A828F7B4-7879-4579-88DC-D3A6FED2D1FC}" type="pres">
      <dgm:prSet presAssocID="{5CF8F2FB-BEB8-4077-B107-EB168ED77848}" presName="parentText" presStyleLbl="alignNode1" presStyleIdx="0" presStyleCnt="6" custScaleX="104817">
        <dgm:presLayoutVars>
          <dgm:chMax val="1"/>
          <dgm:bulletEnabled val="1"/>
        </dgm:presLayoutVars>
      </dgm:prSet>
      <dgm:spPr/>
      <dgm:t>
        <a:bodyPr/>
        <a:lstStyle/>
        <a:p>
          <a:endParaRPr lang="ru-RU"/>
        </a:p>
      </dgm:t>
    </dgm:pt>
    <dgm:pt modelId="{DD2D479F-A810-40B6-92F4-B30694BE3C31}" type="pres">
      <dgm:prSet presAssocID="{5CF8F2FB-BEB8-4077-B107-EB168ED77848}" presName="descendantText" presStyleLbl="alignAcc1" presStyleIdx="0" presStyleCnt="6">
        <dgm:presLayoutVars>
          <dgm:bulletEnabled val="1"/>
        </dgm:presLayoutVars>
      </dgm:prSet>
      <dgm:spPr/>
      <dgm:t>
        <a:bodyPr/>
        <a:lstStyle/>
        <a:p>
          <a:endParaRPr lang="ru-RU"/>
        </a:p>
      </dgm:t>
    </dgm:pt>
    <dgm:pt modelId="{30F75C7B-A0B3-4962-9030-F014AC7E8D32}" type="pres">
      <dgm:prSet presAssocID="{A4EAAB4C-343C-4ADE-9DE3-07C8C416C51F}" presName="sp" presStyleCnt="0"/>
      <dgm:spPr/>
    </dgm:pt>
    <dgm:pt modelId="{18F621BB-9F07-444B-B1C5-3318D60DEA6F}" type="pres">
      <dgm:prSet presAssocID="{1B2F9D89-A0DF-4100-B7B2-611085D2E7E0}" presName="composite" presStyleCnt="0"/>
      <dgm:spPr/>
    </dgm:pt>
    <dgm:pt modelId="{95819667-3BC5-4E4F-A75D-27761EB60D14}" type="pres">
      <dgm:prSet presAssocID="{1B2F9D89-A0DF-4100-B7B2-611085D2E7E0}" presName="parentText" presStyleLbl="alignNode1" presStyleIdx="1" presStyleCnt="6">
        <dgm:presLayoutVars>
          <dgm:chMax val="1"/>
          <dgm:bulletEnabled val="1"/>
        </dgm:presLayoutVars>
      </dgm:prSet>
      <dgm:spPr/>
      <dgm:t>
        <a:bodyPr/>
        <a:lstStyle/>
        <a:p>
          <a:endParaRPr lang="ru-RU"/>
        </a:p>
      </dgm:t>
    </dgm:pt>
    <dgm:pt modelId="{239AD9D2-F039-4CE9-9970-2E8363BC5E09}" type="pres">
      <dgm:prSet presAssocID="{1B2F9D89-A0DF-4100-B7B2-611085D2E7E0}" presName="descendantText" presStyleLbl="alignAcc1" presStyleIdx="1" presStyleCnt="6">
        <dgm:presLayoutVars>
          <dgm:bulletEnabled val="1"/>
        </dgm:presLayoutVars>
      </dgm:prSet>
      <dgm:spPr/>
      <dgm:t>
        <a:bodyPr/>
        <a:lstStyle/>
        <a:p>
          <a:endParaRPr lang="ru-RU"/>
        </a:p>
      </dgm:t>
    </dgm:pt>
    <dgm:pt modelId="{5B3D56CD-C934-48F3-819D-C05EF9D81708}" type="pres">
      <dgm:prSet presAssocID="{B1567B82-5246-4CAE-B2C9-8A2070C27E4D}" presName="sp" presStyleCnt="0"/>
      <dgm:spPr/>
    </dgm:pt>
    <dgm:pt modelId="{22F138CE-D61C-4123-8320-168654AEA637}" type="pres">
      <dgm:prSet presAssocID="{A1E76B0C-A5E0-41F3-9F6D-3FCE40A45DDB}" presName="composite" presStyleCnt="0"/>
      <dgm:spPr/>
    </dgm:pt>
    <dgm:pt modelId="{67139871-4650-42FF-B699-023F7FF532D9}" type="pres">
      <dgm:prSet presAssocID="{A1E76B0C-A5E0-41F3-9F6D-3FCE40A45DDB}" presName="parentText" presStyleLbl="alignNode1" presStyleIdx="2" presStyleCnt="6">
        <dgm:presLayoutVars>
          <dgm:chMax val="1"/>
          <dgm:bulletEnabled val="1"/>
        </dgm:presLayoutVars>
      </dgm:prSet>
      <dgm:spPr/>
      <dgm:t>
        <a:bodyPr/>
        <a:lstStyle/>
        <a:p>
          <a:endParaRPr lang="ru-RU"/>
        </a:p>
      </dgm:t>
    </dgm:pt>
    <dgm:pt modelId="{A8A1A9E4-F3A4-49FB-B234-95A418479171}" type="pres">
      <dgm:prSet presAssocID="{A1E76B0C-A5E0-41F3-9F6D-3FCE40A45DDB}" presName="descendantText" presStyleLbl="alignAcc1" presStyleIdx="2" presStyleCnt="6" custAng="0" custLinFactNeighborX="-84" custLinFactNeighborY="-433">
        <dgm:presLayoutVars>
          <dgm:bulletEnabled val="1"/>
        </dgm:presLayoutVars>
      </dgm:prSet>
      <dgm:spPr/>
      <dgm:t>
        <a:bodyPr/>
        <a:lstStyle/>
        <a:p>
          <a:endParaRPr lang="ru-RU"/>
        </a:p>
      </dgm:t>
    </dgm:pt>
    <dgm:pt modelId="{2DE75CEA-A273-451B-978D-517BBA9C058D}" type="pres">
      <dgm:prSet presAssocID="{5F926C54-6DEA-4A4D-AC44-16D11BD3CA0C}" presName="sp" presStyleCnt="0"/>
      <dgm:spPr/>
    </dgm:pt>
    <dgm:pt modelId="{A6025CE1-4059-4FD0-97EF-2D0297CAA7F2}" type="pres">
      <dgm:prSet presAssocID="{09C4A8B5-6F32-44E6-9050-702E8DE099BA}" presName="composite" presStyleCnt="0"/>
      <dgm:spPr/>
    </dgm:pt>
    <dgm:pt modelId="{3AB5CFB8-94A6-4ACD-B3DF-CAC6CB852A2C}" type="pres">
      <dgm:prSet presAssocID="{09C4A8B5-6F32-44E6-9050-702E8DE099BA}" presName="parentText" presStyleLbl="alignNode1" presStyleIdx="3" presStyleCnt="6">
        <dgm:presLayoutVars>
          <dgm:chMax val="1"/>
          <dgm:bulletEnabled val="1"/>
        </dgm:presLayoutVars>
      </dgm:prSet>
      <dgm:spPr/>
      <dgm:t>
        <a:bodyPr/>
        <a:lstStyle/>
        <a:p>
          <a:endParaRPr lang="ru-RU"/>
        </a:p>
      </dgm:t>
    </dgm:pt>
    <dgm:pt modelId="{FF4A65C5-39C6-41AF-83B2-B5E366423755}" type="pres">
      <dgm:prSet presAssocID="{09C4A8B5-6F32-44E6-9050-702E8DE099BA}" presName="descendantText" presStyleLbl="alignAcc1" presStyleIdx="3" presStyleCnt="6">
        <dgm:presLayoutVars>
          <dgm:bulletEnabled val="1"/>
        </dgm:presLayoutVars>
      </dgm:prSet>
      <dgm:spPr/>
      <dgm:t>
        <a:bodyPr/>
        <a:lstStyle/>
        <a:p>
          <a:endParaRPr lang="ru-RU"/>
        </a:p>
      </dgm:t>
    </dgm:pt>
    <dgm:pt modelId="{EE499A9E-76EE-40D5-9660-7D87EF243C9D}" type="pres">
      <dgm:prSet presAssocID="{E2F59847-6B75-4E0B-9314-CEDBBE9163FB}" presName="sp" presStyleCnt="0"/>
      <dgm:spPr/>
    </dgm:pt>
    <dgm:pt modelId="{D9FF4C84-D4DD-4AC4-A478-B0CA893EA3BF}" type="pres">
      <dgm:prSet presAssocID="{5EB055BC-962D-4A6E-81EF-C717F7116E65}" presName="composite" presStyleCnt="0"/>
      <dgm:spPr/>
    </dgm:pt>
    <dgm:pt modelId="{FD262A74-62A9-4FFE-B58C-C03361EA2B00}" type="pres">
      <dgm:prSet presAssocID="{5EB055BC-962D-4A6E-81EF-C717F7116E65}" presName="parentText" presStyleLbl="alignNode1" presStyleIdx="4" presStyleCnt="6">
        <dgm:presLayoutVars>
          <dgm:chMax val="1"/>
          <dgm:bulletEnabled val="1"/>
        </dgm:presLayoutVars>
      </dgm:prSet>
      <dgm:spPr/>
      <dgm:t>
        <a:bodyPr/>
        <a:lstStyle/>
        <a:p>
          <a:endParaRPr lang="ru-RU"/>
        </a:p>
      </dgm:t>
    </dgm:pt>
    <dgm:pt modelId="{7F9C936E-D104-4386-B750-C0B6E16E5A44}" type="pres">
      <dgm:prSet presAssocID="{5EB055BC-962D-4A6E-81EF-C717F7116E65}" presName="descendantText" presStyleLbl="alignAcc1" presStyleIdx="4" presStyleCnt="6">
        <dgm:presLayoutVars>
          <dgm:bulletEnabled val="1"/>
        </dgm:presLayoutVars>
      </dgm:prSet>
      <dgm:spPr/>
      <dgm:t>
        <a:bodyPr/>
        <a:lstStyle/>
        <a:p>
          <a:endParaRPr lang="ru-RU"/>
        </a:p>
      </dgm:t>
    </dgm:pt>
    <dgm:pt modelId="{42DEF169-5A28-4667-B252-2921608F265D}" type="pres">
      <dgm:prSet presAssocID="{F64BBF3E-99AC-4C86-9A03-655CEC5E95C6}" presName="sp" presStyleCnt="0"/>
      <dgm:spPr/>
    </dgm:pt>
    <dgm:pt modelId="{CA159246-B2AD-4E86-851C-E017EC117A8E}" type="pres">
      <dgm:prSet presAssocID="{45F8E162-5DA0-431D-8C59-8069CAB6B8B7}" presName="composite" presStyleCnt="0"/>
      <dgm:spPr/>
    </dgm:pt>
    <dgm:pt modelId="{9348DFD1-92F9-4366-935B-49F058B9C7E2}" type="pres">
      <dgm:prSet presAssocID="{45F8E162-5DA0-431D-8C59-8069CAB6B8B7}" presName="parentText" presStyleLbl="alignNode1" presStyleIdx="5" presStyleCnt="6">
        <dgm:presLayoutVars>
          <dgm:chMax val="1"/>
          <dgm:bulletEnabled val="1"/>
        </dgm:presLayoutVars>
      </dgm:prSet>
      <dgm:spPr/>
      <dgm:t>
        <a:bodyPr/>
        <a:lstStyle/>
        <a:p>
          <a:endParaRPr lang="ru-RU"/>
        </a:p>
      </dgm:t>
    </dgm:pt>
    <dgm:pt modelId="{CAB74505-B1D1-4340-95BE-8A80FE457811}" type="pres">
      <dgm:prSet presAssocID="{45F8E162-5DA0-431D-8C59-8069CAB6B8B7}" presName="descendantText" presStyleLbl="alignAcc1" presStyleIdx="5" presStyleCnt="6">
        <dgm:presLayoutVars>
          <dgm:bulletEnabled val="1"/>
        </dgm:presLayoutVars>
      </dgm:prSet>
      <dgm:spPr/>
      <dgm:t>
        <a:bodyPr/>
        <a:lstStyle/>
        <a:p>
          <a:endParaRPr lang="ru-RU"/>
        </a:p>
      </dgm:t>
    </dgm:pt>
  </dgm:ptLst>
  <dgm:cxnLst>
    <dgm:cxn modelId="{5EFBE808-150F-634E-BF2D-E5B1D7D25C7B}" type="presOf" srcId="{A1E76B0C-A5E0-41F3-9F6D-3FCE40A45DDB}" destId="{67139871-4650-42FF-B699-023F7FF532D9}" srcOrd="0" destOrd="0" presId="urn:microsoft.com/office/officeart/2005/8/layout/chevron2"/>
    <dgm:cxn modelId="{EF0B3672-AE0A-4D3C-842A-A969DC655159}" srcId="{197F1A31-F40C-4C39-843F-53E8DF74CAEA}" destId="{A1E76B0C-A5E0-41F3-9F6D-3FCE40A45DDB}" srcOrd="2" destOrd="0" parTransId="{9653789C-E125-45B8-AACC-DCD85202F448}" sibTransId="{5F926C54-6DEA-4A4D-AC44-16D11BD3CA0C}"/>
    <dgm:cxn modelId="{C62A1462-1F86-46F7-B633-51D17597EA30}" srcId="{5CF8F2FB-BEB8-4077-B107-EB168ED77848}" destId="{40216374-7A28-45E5-9A05-6CFAE3623F6B}" srcOrd="0" destOrd="0" parTransId="{6C8D917F-8AD0-47E3-8435-5175D15C0D86}" sibTransId="{0CAF4B54-2C15-4185-813D-0F2DBE299E2E}"/>
    <dgm:cxn modelId="{2379A372-F1F2-46C7-ABE5-421813B2EA9A}" srcId="{197F1A31-F40C-4C39-843F-53E8DF74CAEA}" destId="{09C4A8B5-6F32-44E6-9050-702E8DE099BA}" srcOrd="3" destOrd="0" parTransId="{54BEB0E5-D9AF-4226-A39B-AB20F2F14289}" sibTransId="{E2F59847-6B75-4E0B-9314-CEDBBE9163FB}"/>
    <dgm:cxn modelId="{D9D6FDFF-A215-6C43-994D-27242D5D15A6}" type="presOf" srcId="{438C2062-0D5E-47B9-B10E-586716E63BDE}" destId="{A8A1A9E4-F3A4-49FB-B234-95A418479171}" srcOrd="0" destOrd="0" presId="urn:microsoft.com/office/officeart/2005/8/layout/chevron2"/>
    <dgm:cxn modelId="{13DA85D3-4584-1E44-9324-5E014692E8D2}" type="presOf" srcId="{5CF8F2FB-BEB8-4077-B107-EB168ED77848}" destId="{A828F7B4-7879-4579-88DC-D3A6FED2D1FC}" srcOrd="0" destOrd="0" presId="urn:microsoft.com/office/officeart/2005/8/layout/chevron2"/>
    <dgm:cxn modelId="{3C23AE63-471D-4706-A276-566769207DAF}" srcId="{5EB055BC-962D-4A6E-81EF-C717F7116E65}" destId="{BB7BC0AF-EF68-40D7-B371-4578783DD8C1}" srcOrd="0" destOrd="0" parTransId="{EE91BC12-76E8-4C0F-B09B-3D0C8D600644}" sibTransId="{BFEC5001-B85A-4EE4-8CEE-04259FB8976A}"/>
    <dgm:cxn modelId="{A7770E5F-9B2D-4285-B7B9-9CC66C6A2898}" srcId="{197F1A31-F40C-4C39-843F-53E8DF74CAEA}" destId="{5CF8F2FB-BEB8-4077-B107-EB168ED77848}" srcOrd="0" destOrd="0" parTransId="{7B5BD3A2-D37D-4505-BA95-14F5E9CDDD29}" sibTransId="{A4EAAB4C-343C-4ADE-9DE3-07C8C416C51F}"/>
    <dgm:cxn modelId="{6DB3C0F4-54AF-4C55-9784-748BA7210042}" srcId="{A1E76B0C-A5E0-41F3-9F6D-3FCE40A45DDB}" destId="{80C62527-9CC7-428E-B301-A654BFEB6817}" srcOrd="1" destOrd="0" parTransId="{CD5AEA6A-D68F-4BA5-AB13-F0A4DF09D445}" sibTransId="{B354C31B-7345-46B7-A6FC-A6C27970D500}"/>
    <dgm:cxn modelId="{4CE7A9DF-E600-ED46-8CFC-B6FBC05A7928}" type="presOf" srcId="{B60CD265-BE0F-4B0D-B1FE-354A21A851FA}" destId="{CAB74505-B1D1-4340-95BE-8A80FE457811}" srcOrd="0" destOrd="0" presId="urn:microsoft.com/office/officeart/2005/8/layout/chevron2"/>
    <dgm:cxn modelId="{C7FABCF2-2936-914C-85B8-46DBC16DA02E}" type="presOf" srcId="{40216374-7A28-45E5-9A05-6CFAE3623F6B}" destId="{DD2D479F-A810-40B6-92F4-B30694BE3C31}" srcOrd="0" destOrd="0" presId="urn:microsoft.com/office/officeart/2005/8/layout/chevron2"/>
    <dgm:cxn modelId="{D03EA354-E64F-D944-8F96-4C0D74FF4915}" type="presOf" srcId="{1B2F9D89-A0DF-4100-B7B2-611085D2E7E0}" destId="{95819667-3BC5-4E4F-A75D-27761EB60D14}" srcOrd="0" destOrd="0" presId="urn:microsoft.com/office/officeart/2005/8/layout/chevron2"/>
    <dgm:cxn modelId="{BD0820ED-8EF7-634D-B10C-52DB36962019}" type="presOf" srcId="{09C4A8B5-6F32-44E6-9050-702E8DE099BA}" destId="{3AB5CFB8-94A6-4ACD-B3DF-CAC6CB852A2C}" srcOrd="0" destOrd="0" presId="urn:microsoft.com/office/officeart/2005/8/layout/chevron2"/>
    <dgm:cxn modelId="{963C4648-424B-4042-B778-8052E69B27CB}" srcId="{197F1A31-F40C-4C39-843F-53E8DF74CAEA}" destId="{5EB055BC-962D-4A6E-81EF-C717F7116E65}" srcOrd="4" destOrd="0" parTransId="{95E1D601-4F6C-4714-B694-3087E3D2E630}" sibTransId="{F64BBF3E-99AC-4C86-9A03-655CEC5E95C6}"/>
    <dgm:cxn modelId="{4C690F86-97C6-4483-8EB1-9098A9331860}" srcId="{5CF8F2FB-BEB8-4077-B107-EB168ED77848}" destId="{DB68292D-FBD8-4184-8696-0DAB1B00A532}" srcOrd="1" destOrd="0" parTransId="{B386362C-D9EA-4AE9-A860-A9C0412A87E4}" sibTransId="{54E368E7-59C3-47A5-87C0-3EECE316787B}"/>
    <dgm:cxn modelId="{ED625704-A4E7-4F56-A54B-EB61FEEE1AD8}" srcId="{197F1A31-F40C-4C39-843F-53E8DF74CAEA}" destId="{1B2F9D89-A0DF-4100-B7B2-611085D2E7E0}" srcOrd="1" destOrd="0" parTransId="{B2563DF0-105D-462A-982E-9136DD28210C}" sibTransId="{B1567B82-5246-4CAE-B2C9-8A2070C27E4D}"/>
    <dgm:cxn modelId="{53D4BBF8-88B4-4E66-A89F-E8DFAE3350DB}" srcId="{1B2F9D89-A0DF-4100-B7B2-611085D2E7E0}" destId="{91BD9593-65DF-4599-88E5-70DA70EB4E85}" srcOrd="0" destOrd="0" parTransId="{B32129A1-3957-4484-8D9E-488B8696DFDF}" sibTransId="{3047FCD2-7967-4A47-ACA9-12206E32F82E}"/>
    <dgm:cxn modelId="{DA96C9A7-B5C8-3848-B8C6-1B020A05207F}" type="presOf" srcId="{E5657C79-087F-49CB-8DBB-CD808DC751D2}" destId="{239AD9D2-F039-4CE9-9970-2E8363BC5E09}" srcOrd="0" destOrd="1" presId="urn:microsoft.com/office/officeart/2005/8/layout/chevron2"/>
    <dgm:cxn modelId="{53D2FBC9-8446-0D40-8867-605EA0B56ECA}" type="presOf" srcId="{197F1A31-F40C-4C39-843F-53E8DF74CAEA}" destId="{B83EF2DD-CB6A-46DA-A8EB-582F2F21FF6E}" srcOrd="0" destOrd="0" presId="urn:microsoft.com/office/officeart/2005/8/layout/chevron2"/>
    <dgm:cxn modelId="{C794F9CE-0A52-8549-998C-D0F5D75C3CB7}" type="presOf" srcId="{45F8E162-5DA0-431D-8C59-8069CAB6B8B7}" destId="{9348DFD1-92F9-4366-935B-49F058B9C7E2}" srcOrd="0" destOrd="0" presId="urn:microsoft.com/office/officeart/2005/8/layout/chevron2"/>
    <dgm:cxn modelId="{16CD2CA0-A55E-4DE3-9689-40AFC5472790}" srcId="{197F1A31-F40C-4C39-843F-53E8DF74CAEA}" destId="{45F8E162-5DA0-431D-8C59-8069CAB6B8B7}" srcOrd="5" destOrd="0" parTransId="{49FCE659-CA99-4921-A16C-BF526A2A13F2}" sibTransId="{19AFE51A-0222-4F52-B402-A8A36EA03803}"/>
    <dgm:cxn modelId="{F7C31CB9-5F88-489A-A987-FDE13AA9C0BB}" srcId="{45F8E162-5DA0-431D-8C59-8069CAB6B8B7}" destId="{B60CD265-BE0F-4B0D-B1FE-354A21A851FA}" srcOrd="0" destOrd="0" parTransId="{56DECA49-6960-4789-ACCF-A6F49071AF1B}" sibTransId="{32442300-E20C-4622-AACB-125F69864B14}"/>
    <dgm:cxn modelId="{A452BC18-B3E8-4050-9A29-A9C4A51FB6DE}" srcId="{09C4A8B5-6F32-44E6-9050-702E8DE099BA}" destId="{3A25A7D2-1674-4F57-8F0F-DF12D1A1626C}" srcOrd="0" destOrd="0" parTransId="{E63DA2D7-7D38-4514-AC30-27915BCFDFC6}" sibTransId="{6E2787AD-60B0-4CFA-A8E5-B3FB0F35AFC6}"/>
    <dgm:cxn modelId="{CAFD2A6D-D93B-4772-9733-D0959C3F44DE}" srcId="{A1E76B0C-A5E0-41F3-9F6D-3FCE40A45DDB}" destId="{438C2062-0D5E-47B9-B10E-586716E63BDE}" srcOrd="0" destOrd="0" parTransId="{1D80827A-DAB0-4DC6-AB41-459FC4056D66}" sibTransId="{6C132C3B-1262-408F-B52B-3E6540762E59}"/>
    <dgm:cxn modelId="{65BC59F4-0EA8-2542-B7DB-D925786B10B9}" type="presOf" srcId="{5EB055BC-962D-4A6E-81EF-C717F7116E65}" destId="{FD262A74-62A9-4FFE-B58C-C03361EA2B00}" srcOrd="0" destOrd="0" presId="urn:microsoft.com/office/officeart/2005/8/layout/chevron2"/>
    <dgm:cxn modelId="{A9A29F2D-4F92-2D47-9B0B-9DDF08D7AE18}" type="presOf" srcId="{DB68292D-FBD8-4184-8696-0DAB1B00A532}" destId="{DD2D479F-A810-40B6-92F4-B30694BE3C31}" srcOrd="0" destOrd="1" presId="urn:microsoft.com/office/officeart/2005/8/layout/chevron2"/>
    <dgm:cxn modelId="{7EE5895C-B9E7-3740-8EB5-390F7DA8C70B}" type="presOf" srcId="{80C62527-9CC7-428E-B301-A654BFEB6817}" destId="{A8A1A9E4-F3A4-49FB-B234-95A418479171}" srcOrd="0" destOrd="1" presId="urn:microsoft.com/office/officeart/2005/8/layout/chevron2"/>
    <dgm:cxn modelId="{A9639E01-C36D-1A40-BAE8-5DAFB9B87F45}" type="presOf" srcId="{BB7BC0AF-EF68-40D7-B371-4578783DD8C1}" destId="{7F9C936E-D104-4386-B750-C0B6E16E5A44}" srcOrd="0" destOrd="0" presId="urn:microsoft.com/office/officeart/2005/8/layout/chevron2"/>
    <dgm:cxn modelId="{801C269B-DCF4-6D4A-840A-C42BC23A085B}" type="presOf" srcId="{3A25A7D2-1674-4F57-8F0F-DF12D1A1626C}" destId="{FF4A65C5-39C6-41AF-83B2-B5E366423755}" srcOrd="0" destOrd="0" presId="urn:microsoft.com/office/officeart/2005/8/layout/chevron2"/>
    <dgm:cxn modelId="{EE69EC0C-247E-44E6-BAAB-7A9834832369}" srcId="{1B2F9D89-A0DF-4100-B7B2-611085D2E7E0}" destId="{E5657C79-087F-49CB-8DBB-CD808DC751D2}" srcOrd="1" destOrd="0" parTransId="{C13BD1D2-C48D-4EDB-A4F4-2A50EB489D2B}" sibTransId="{6D0B57FA-4524-4730-9791-2E00DB138516}"/>
    <dgm:cxn modelId="{374370F0-FC27-4941-A56A-62EF794A4AB6}" type="presOf" srcId="{91BD9593-65DF-4599-88E5-70DA70EB4E85}" destId="{239AD9D2-F039-4CE9-9970-2E8363BC5E09}" srcOrd="0" destOrd="0" presId="urn:microsoft.com/office/officeart/2005/8/layout/chevron2"/>
    <dgm:cxn modelId="{A4115705-3C53-DE4C-8D5B-A56D0F3BFCBA}" type="presParOf" srcId="{B83EF2DD-CB6A-46DA-A8EB-582F2F21FF6E}" destId="{DCD61825-686E-41F1-BC92-DC06CF6B4E78}" srcOrd="0" destOrd="0" presId="urn:microsoft.com/office/officeart/2005/8/layout/chevron2"/>
    <dgm:cxn modelId="{F6FF8F76-DFC4-564F-8987-9090389FE13E}" type="presParOf" srcId="{DCD61825-686E-41F1-BC92-DC06CF6B4E78}" destId="{A828F7B4-7879-4579-88DC-D3A6FED2D1FC}" srcOrd="0" destOrd="0" presId="urn:microsoft.com/office/officeart/2005/8/layout/chevron2"/>
    <dgm:cxn modelId="{7CDB1C9D-4B24-F74F-978F-24B7019EA4BA}" type="presParOf" srcId="{DCD61825-686E-41F1-BC92-DC06CF6B4E78}" destId="{DD2D479F-A810-40B6-92F4-B30694BE3C31}" srcOrd="1" destOrd="0" presId="urn:microsoft.com/office/officeart/2005/8/layout/chevron2"/>
    <dgm:cxn modelId="{2DF1FA86-4CA3-1249-93D3-F07319C478F5}" type="presParOf" srcId="{B83EF2DD-CB6A-46DA-A8EB-582F2F21FF6E}" destId="{30F75C7B-A0B3-4962-9030-F014AC7E8D32}" srcOrd="1" destOrd="0" presId="urn:microsoft.com/office/officeart/2005/8/layout/chevron2"/>
    <dgm:cxn modelId="{6374FB90-3FB6-AD4B-8423-BBFF6350BC9B}" type="presParOf" srcId="{B83EF2DD-CB6A-46DA-A8EB-582F2F21FF6E}" destId="{18F621BB-9F07-444B-B1C5-3318D60DEA6F}" srcOrd="2" destOrd="0" presId="urn:microsoft.com/office/officeart/2005/8/layout/chevron2"/>
    <dgm:cxn modelId="{9F12B0E7-7B8C-AB49-B7B1-CA02BE4380D4}" type="presParOf" srcId="{18F621BB-9F07-444B-B1C5-3318D60DEA6F}" destId="{95819667-3BC5-4E4F-A75D-27761EB60D14}" srcOrd="0" destOrd="0" presId="urn:microsoft.com/office/officeart/2005/8/layout/chevron2"/>
    <dgm:cxn modelId="{F85F9CF1-E5E3-F043-B773-8D18C5C77E33}" type="presParOf" srcId="{18F621BB-9F07-444B-B1C5-3318D60DEA6F}" destId="{239AD9D2-F039-4CE9-9970-2E8363BC5E09}" srcOrd="1" destOrd="0" presId="urn:microsoft.com/office/officeart/2005/8/layout/chevron2"/>
    <dgm:cxn modelId="{ABAD2E2B-FC50-AF4C-8BAB-8063BA834CDF}" type="presParOf" srcId="{B83EF2DD-CB6A-46DA-A8EB-582F2F21FF6E}" destId="{5B3D56CD-C934-48F3-819D-C05EF9D81708}" srcOrd="3" destOrd="0" presId="urn:microsoft.com/office/officeart/2005/8/layout/chevron2"/>
    <dgm:cxn modelId="{F93D8489-B600-314A-802E-F142876621C1}" type="presParOf" srcId="{B83EF2DD-CB6A-46DA-A8EB-582F2F21FF6E}" destId="{22F138CE-D61C-4123-8320-168654AEA637}" srcOrd="4" destOrd="0" presId="urn:microsoft.com/office/officeart/2005/8/layout/chevron2"/>
    <dgm:cxn modelId="{36EDCFFB-78D6-554C-A7B9-6569B5A35B34}" type="presParOf" srcId="{22F138CE-D61C-4123-8320-168654AEA637}" destId="{67139871-4650-42FF-B699-023F7FF532D9}" srcOrd="0" destOrd="0" presId="urn:microsoft.com/office/officeart/2005/8/layout/chevron2"/>
    <dgm:cxn modelId="{4C564AA1-7BF6-954B-BC1A-B378A8F42251}" type="presParOf" srcId="{22F138CE-D61C-4123-8320-168654AEA637}" destId="{A8A1A9E4-F3A4-49FB-B234-95A418479171}" srcOrd="1" destOrd="0" presId="urn:microsoft.com/office/officeart/2005/8/layout/chevron2"/>
    <dgm:cxn modelId="{55BBA5BB-03FF-0A49-83DF-598A48BE2A95}" type="presParOf" srcId="{B83EF2DD-CB6A-46DA-A8EB-582F2F21FF6E}" destId="{2DE75CEA-A273-451B-978D-517BBA9C058D}" srcOrd="5" destOrd="0" presId="urn:microsoft.com/office/officeart/2005/8/layout/chevron2"/>
    <dgm:cxn modelId="{B5A8F01B-6459-3F46-A79D-132592A8309D}" type="presParOf" srcId="{B83EF2DD-CB6A-46DA-A8EB-582F2F21FF6E}" destId="{A6025CE1-4059-4FD0-97EF-2D0297CAA7F2}" srcOrd="6" destOrd="0" presId="urn:microsoft.com/office/officeart/2005/8/layout/chevron2"/>
    <dgm:cxn modelId="{3187533D-BDF6-044F-ADD2-FE0F9EE49A7F}" type="presParOf" srcId="{A6025CE1-4059-4FD0-97EF-2D0297CAA7F2}" destId="{3AB5CFB8-94A6-4ACD-B3DF-CAC6CB852A2C}" srcOrd="0" destOrd="0" presId="urn:microsoft.com/office/officeart/2005/8/layout/chevron2"/>
    <dgm:cxn modelId="{BA917102-3CEC-9A4B-ABFF-64536906E67E}" type="presParOf" srcId="{A6025CE1-4059-4FD0-97EF-2D0297CAA7F2}" destId="{FF4A65C5-39C6-41AF-83B2-B5E366423755}" srcOrd="1" destOrd="0" presId="urn:microsoft.com/office/officeart/2005/8/layout/chevron2"/>
    <dgm:cxn modelId="{CF6DE178-CEB7-924E-9D71-8E1F0E9DA67B}" type="presParOf" srcId="{B83EF2DD-CB6A-46DA-A8EB-582F2F21FF6E}" destId="{EE499A9E-76EE-40D5-9660-7D87EF243C9D}" srcOrd="7" destOrd="0" presId="urn:microsoft.com/office/officeart/2005/8/layout/chevron2"/>
    <dgm:cxn modelId="{C04E9295-50B4-7E48-B0A4-1D7634AB03D9}" type="presParOf" srcId="{B83EF2DD-CB6A-46DA-A8EB-582F2F21FF6E}" destId="{D9FF4C84-D4DD-4AC4-A478-B0CA893EA3BF}" srcOrd="8" destOrd="0" presId="urn:microsoft.com/office/officeart/2005/8/layout/chevron2"/>
    <dgm:cxn modelId="{31F470DD-82A6-6C42-AEE9-25F0EBCD97FB}" type="presParOf" srcId="{D9FF4C84-D4DD-4AC4-A478-B0CA893EA3BF}" destId="{FD262A74-62A9-4FFE-B58C-C03361EA2B00}" srcOrd="0" destOrd="0" presId="urn:microsoft.com/office/officeart/2005/8/layout/chevron2"/>
    <dgm:cxn modelId="{8B6CB9BC-4ADE-2A46-BB24-737B3DF74175}" type="presParOf" srcId="{D9FF4C84-D4DD-4AC4-A478-B0CA893EA3BF}" destId="{7F9C936E-D104-4386-B750-C0B6E16E5A44}" srcOrd="1" destOrd="0" presId="urn:microsoft.com/office/officeart/2005/8/layout/chevron2"/>
    <dgm:cxn modelId="{76A9534D-A255-D041-A01C-B2A835E6FA33}" type="presParOf" srcId="{B83EF2DD-CB6A-46DA-A8EB-582F2F21FF6E}" destId="{42DEF169-5A28-4667-B252-2921608F265D}" srcOrd="9" destOrd="0" presId="urn:microsoft.com/office/officeart/2005/8/layout/chevron2"/>
    <dgm:cxn modelId="{42938F9E-E3C3-BD4F-9CC2-F089F2ADAA8A}" type="presParOf" srcId="{B83EF2DD-CB6A-46DA-A8EB-582F2F21FF6E}" destId="{CA159246-B2AD-4E86-851C-E017EC117A8E}" srcOrd="10" destOrd="0" presId="urn:microsoft.com/office/officeart/2005/8/layout/chevron2"/>
    <dgm:cxn modelId="{D1666FAB-6430-C04D-B680-6D5C35B65913}" type="presParOf" srcId="{CA159246-B2AD-4E86-851C-E017EC117A8E}" destId="{9348DFD1-92F9-4366-935B-49F058B9C7E2}" srcOrd="0" destOrd="0" presId="urn:microsoft.com/office/officeart/2005/8/layout/chevron2"/>
    <dgm:cxn modelId="{E7D4ADA6-EC7A-6B47-96FD-D181A74E3992}" type="presParOf" srcId="{CA159246-B2AD-4E86-851C-E017EC117A8E}" destId="{CAB74505-B1D1-4340-95BE-8A80FE45781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7F1A31-F40C-4C39-843F-53E8DF74CAE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ru-RU"/>
        </a:p>
      </dgm:t>
    </dgm:pt>
    <dgm:pt modelId="{5CF8F2FB-BEB8-4077-B107-EB168ED77848}">
      <dgm:prSet phldrT="[Текст]" custT="1"/>
      <dgm:spPr/>
      <dgm:t>
        <a:bodyPr/>
        <a:lstStyle/>
        <a:p>
          <a:r>
            <a:rPr lang="en-US" sz="1400" dirty="0"/>
            <a:t>min </a:t>
          </a:r>
          <a:r>
            <a:rPr lang="ru-RU" sz="1400" dirty="0" smtClean="0"/>
            <a:t>2</a:t>
          </a:r>
          <a:r>
            <a:rPr lang="en-US" sz="1400" dirty="0" smtClean="0"/>
            <a:t>0 </a:t>
          </a:r>
          <a:r>
            <a:rPr lang="ru-RU" sz="1400" dirty="0"/>
            <a:t>дней</a:t>
          </a:r>
        </a:p>
      </dgm:t>
    </dgm:pt>
    <dgm:pt modelId="{7B5BD3A2-D37D-4505-BA95-14F5E9CDDD29}" type="parTrans" cxnId="{A7770E5F-9B2D-4285-B7B9-9CC66C6A2898}">
      <dgm:prSet/>
      <dgm:spPr/>
      <dgm:t>
        <a:bodyPr/>
        <a:lstStyle/>
        <a:p>
          <a:endParaRPr lang="ru-RU"/>
        </a:p>
      </dgm:t>
    </dgm:pt>
    <dgm:pt modelId="{A4EAAB4C-343C-4ADE-9DE3-07C8C416C51F}" type="sibTrans" cxnId="{A7770E5F-9B2D-4285-B7B9-9CC66C6A2898}">
      <dgm:prSet/>
      <dgm:spPr/>
      <dgm:t>
        <a:bodyPr/>
        <a:lstStyle/>
        <a:p>
          <a:endParaRPr lang="ru-RU"/>
        </a:p>
      </dgm:t>
    </dgm:pt>
    <dgm:pt modelId="{40216374-7A28-45E5-9A05-6CFAE3623F6B}">
      <dgm:prSet phldrT="[Текст]" custT="1"/>
      <dgm:spPr/>
      <dgm:t>
        <a:bodyPr/>
        <a:lstStyle/>
        <a:p>
          <a:r>
            <a:rPr lang="ru-RU" sz="1600" b="1" dirty="0"/>
            <a:t>Публикация и размещение извещения на сайте (</a:t>
          </a:r>
          <a:r>
            <a:rPr lang="ru-RU" sz="1600" b="1" dirty="0" smtClean="0"/>
            <a:t>ст.49)</a:t>
          </a:r>
          <a:endParaRPr lang="ru-RU" sz="1600" b="1" dirty="0"/>
        </a:p>
      </dgm:t>
    </dgm:pt>
    <dgm:pt modelId="{6C8D917F-8AD0-47E3-8435-5175D15C0D86}" type="parTrans" cxnId="{C62A1462-1F86-46F7-B633-51D17597EA30}">
      <dgm:prSet/>
      <dgm:spPr/>
      <dgm:t>
        <a:bodyPr/>
        <a:lstStyle/>
        <a:p>
          <a:endParaRPr lang="ru-RU"/>
        </a:p>
      </dgm:t>
    </dgm:pt>
    <dgm:pt modelId="{0CAF4B54-2C15-4185-813D-0F2DBE299E2E}" type="sibTrans" cxnId="{C62A1462-1F86-46F7-B633-51D17597EA30}">
      <dgm:prSet/>
      <dgm:spPr/>
      <dgm:t>
        <a:bodyPr/>
        <a:lstStyle/>
        <a:p>
          <a:endParaRPr lang="ru-RU"/>
        </a:p>
      </dgm:t>
    </dgm:pt>
    <dgm:pt modelId="{1B2F9D89-A0DF-4100-B7B2-611085D2E7E0}">
      <dgm:prSet phldrT="[Текст]" custT="1"/>
      <dgm:spPr/>
      <dgm:t>
        <a:bodyPr/>
        <a:lstStyle/>
        <a:p>
          <a:r>
            <a:rPr lang="ru-RU" sz="1400" dirty="0" smtClean="0"/>
            <a:t> </a:t>
          </a:r>
          <a:endParaRPr lang="ru-RU" sz="1400" dirty="0"/>
        </a:p>
      </dgm:t>
    </dgm:pt>
    <dgm:pt modelId="{B2563DF0-105D-462A-982E-9136DD28210C}" type="parTrans" cxnId="{ED625704-A4E7-4F56-A54B-EB61FEEE1AD8}">
      <dgm:prSet/>
      <dgm:spPr/>
      <dgm:t>
        <a:bodyPr/>
        <a:lstStyle/>
        <a:p>
          <a:endParaRPr lang="ru-RU"/>
        </a:p>
      </dgm:t>
    </dgm:pt>
    <dgm:pt modelId="{B1567B82-5246-4CAE-B2C9-8A2070C27E4D}" type="sibTrans" cxnId="{ED625704-A4E7-4F56-A54B-EB61FEEE1AD8}">
      <dgm:prSet/>
      <dgm:spPr/>
      <dgm:t>
        <a:bodyPr/>
        <a:lstStyle/>
        <a:p>
          <a:endParaRPr lang="ru-RU"/>
        </a:p>
      </dgm:t>
    </dgm:pt>
    <dgm:pt modelId="{DB68292D-FBD8-4184-8696-0DAB1B00A532}">
      <dgm:prSet phldrT="[Текст]" custT="1"/>
      <dgm:spPr/>
      <dgm:t>
        <a:bodyPr/>
        <a:lstStyle/>
        <a:p>
          <a:r>
            <a:rPr lang="ru-RU" sz="1600" b="1" dirty="0"/>
            <a:t>Подготовка и прием заявок</a:t>
          </a:r>
        </a:p>
      </dgm:t>
    </dgm:pt>
    <dgm:pt modelId="{B386362C-D9EA-4AE9-A860-A9C0412A87E4}" type="parTrans" cxnId="{4C690F86-97C6-4483-8EB1-9098A9331860}">
      <dgm:prSet/>
      <dgm:spPr/>
      <dgm:t>
        <a:bodyPr/>
        <a:lstStyle/>
        <a:p>
          <a:endParaRPr lang="ru-RU"/>
        </a:p>
      </dgm:t>
    </dgm:pt>
    <dgm:pt modelId="{54E368E7-59C3-47A5-87C0-3EECE316787B}" type="sibTrans" cxnId="{4C690F86-97C6-4483-8EB1-9098A9331860}">
      <dgm:prSet/>
      <dgm:spPr/>
      <dgm:t>
        <a:bodyPr/>
        <a:lstStyle/>
        <a:p>
          <a:endParaRPr lang="ru-RU"/>
        </a:p>
      </dgm:t>
    </dgm:pt>
    <dgm:pt modelId="{91BD9593-65DF-4599-88E5-70DA70EB4E85}">
      <dgm:prSet custT="1"/>
      <dgm:spPr/>
      <dgm:t>
        <a:bodyPr/>
        <a:lstStyle/>
        <a:p>
          <a:r>
            <a:rPr lang="ru-RU" sz="1600" b="1" dirty="0"/>
            <a:t>Вскрытие конвертов (</a:t>
          </a:r>
          <a:r>
            <a:rPr lang="ru-RU" sz="1600" b="1" dirty="0" smtClean="0"/>
            <a:t>ст.52)</a:t>
          </a:r>
          <a:endParaRPr lang="ru-RU" sz="1600" b="1" dirty="0"/>
        </a:p>
      </dgm:t>
    </dgm:pt>
    <dgm:pt modelId="{B32129A1-3957-4484-8D9E-488B8696DFDF}" type="parTrans" cxnId="{53D4BBF8-88B4-4E66-A89F-E8DFAE3350DB}">
      <dgm:prSet/>
      <dgm:spPr/>
      <dgm:t>
        <a:bodyPr/>
        <a:lstStyle/>
        <a:p>
          <a:endParaRPr lang="ru-RU"/>
        </a:p>
      </dgm:t>
    </dgm:pt>
    <dgm:pt modelId="{3047FCD2-7967-4A47-ACA9-12206E32F82E}" type="sibTrans" cxnId="{53D4BBF8-88B4-4E66-A89F-E8DFAE3350DB}">
      <dgm:prSet/>
      <dgm:spPr/>
      <dgm:t>
        <a:bodyPr/>
        <a:lstStyle/>
        <a:p>
          <a:endParaRPr lang="ru-RU"/>
        </a:p>
      </dgm:t>
    </dgm:pt>
    <dgm:pt modelId="{A1E76B0C-A5E0-41F3-9F6D-3FCE40A45DDB}">
      <dgm:prSet custT="1"/>
      <dgm:spPr/>
      <dgm:t>
        <a:bodyPr/>
        <a:lstStyle/>
        <a:p>
          <a:r>
            <a:rPr lang="en-US" sz="1400" dirty="0" smtClean="0"/>
            <a:t>Max</a:t>
          </a:r>
          <a:r>
            <a:rPr lang="ru-RU" sz="1400" dirty="0" smtClean="0"/>
            <a:t> 10раб.</a:t>
          </a:r>
          <a:r>
            <a:rPr lang="en-US" sz="1400" dirty="0" smtClean="0"/>
            <a:t>  </a:t>
          </a:r>
          <a:r>
            <a:rPr lang="ru-RU" sz="1400" dirty="0"/>
            <a:t>дней</a:t>
          </a:r>
        </a:p>
      </dgm:t>
    </dgm:pt>
    <dgm:pt modelId="{9653789C-E125-45B8-AACC-DCD85202F448}" type="parTrans" cxnId="{EF0B3672-AE0A-4D3C-842A-A969DC655159}">
      <dgm:prSet/>
      <dgm:spPr/>
      <dgm:t>
        <a:bodyPr/>
        <a:lstStyle/>
        <a:p>
          <a:endParaRPr lang="ru-RU"/>
        </a:p>
      </dgm:t>
    </dgm:pt>
    <dgm:pt modelId="{5F926C54-6DEA-4A4D-AC44-16D11BD3CA0C}" type="sibTrans" cxnId="{EF0B3672-AE0A-4D3C-842A-A969DC655159}">
      <dgm:prSet/>
      <dgm:spPr/>
      <dgm:t>
        <a:bodyPr/>
        <a:lstStyle/>
        <a:p>
          <a:endParaRPr lang="ru-RU"/>
        </a:p>
      </dgm:t>
    </dgm:pt>
    <dgm:pt modelId="{09C4A8B5-6F32-44E6-9050-702E8DE099BA}">
      <dgm:prSet custT="1"/>
      <dgm:spPr/>
      <dgm:t>
        <a:bodyPr/>
        <a:lstStyle/>
        <a:p>
          <a:r>
            <a:rPr lang="ru-RU" sz="1400" dirty="0"/>
            <a:t>10 дней</a:t>
          </a:r>
        </a:p>
      </dgm:t>
    </dgm:pt>
    <dgm:pt modelId="{54BEB0E5-D9AF-4226-A39B-AB20F2F14289}" type="parTrans" cxnId="{2379A372-F1F2-46C7-ABE5-421813B2EA9A}">
      <dgm:prSet/>
      <dgm:spPr/>
      <dgm:t>
        <a:bodyPr/>
        <a:lstStyle/>
        <a:p>
          <a:endParaRPr lang="ru-RU"/>
        </a:p>
      </dgm:t>
    </dgm:pt>
    <dgm:pt modelId="{E2F59847-6B75-4E0B-9314-CEDBBE9163FB}" type="sibTrans" cxnId="{2379A372-F1F2-46C7-ABE5-421813B2EA9A}">
      <dgm:prSet/>
      <dgm:spPr/>
      <dgm:t>
        <a:bodyPr/>
        <a:lstStyle/>
        <a:p>
          <a:endParaRPr lang="ru-RU"/>
        </a:p>
      </dgm:t>
    </dgm:pt>
    <dgm:pt modelId="{5EB055BC-962D-4A6E-81EF-C717F7116E65}">
      <dgm:prSet custT="1"/>
      <dgm:spPr/>
      <dgm:t>
        <a:bodyPr/>
        <a:lstStyle/>
        <a:p>
          <a:r>
            <a:rPr lang="en-US" sz="1400" dirty="0"/>
            <a:t>min 10 </a:t>
          </a:r>
        </a:p>
        <a:p>
          <a:r>
            <a:rPr lang="en-US" sz="1400" dirty="0"/>
            <a:t>max 20</a:t>
          </a:r>
          <a:endParaRPr lang="ru-RU" sz="1400" dirty="0"/>
        </a:p>
      </dgm:t>
    </dgm:pt>
    <dgm:pt modelId="{95E1D601-4F6C-4714-B694-3087E3D2E630}" type="parTrans" cxnId="{963C4648-424B-4042-B778-8052E69B27CB}">
      <dgm:prSet/>
      <dgm:spPr/>
      <dgm:t>
        <a:bodyPr/>
        <a:lstStyle/>
        <a:p>
          <a:endParaRPr lang="ru-RU"/>
        </a:p>
      </dgm:t>
    </dgm:pt>
    <dgm:pt modelId="{F64BBF3E-99AC-4C86-9A03-655CEC5E95C6}" type="sibTrans" cxnId="{963C4648-424B-4042-B778-8052E69B27CB}">
      <dgm:prSet/>
      <dgm:spPr/>
      <dgm:t>
        <a:bodyPr/>
        <a:lstStyle/>
        <a:p>
          <a:endParaRPr lang="ru-RU"/>
        </a:p>
      </dgm:t>
    </dgm:pt>
    <dgm:pt modelId="{BB7BC0AF-EF68-40D7-B371-4578783DD8C1}">
      <dgm:prSet/>
      <dgm:spPr/>
      <dgm:t>
        <a:bodyPr/>
        <a:lstStyle/>
        <a:p>
          <a:r>
            <a:rPr lang="ru-RU" b="1" dirty="0"/>
            <a:t>Подписание контракта (</a:t>
          </a:r>
          <a:r>
            <a:rPr lang="ru-RU" b="1" dirty="0" smtClean="0"/>
            <a:t>ст.54)</a:t>
          </a:r>
          <a:endParaRPr lang="ru-RU" b="1" dirty="0"/>
        </a:p>
      </dgm:t>
    </dgm:pt>
    <dgm:pt modelId="{EE91BC12-76E8-4C0F-B09B-3D0C8D600644}" type="parTrans" cxnId="{3C23AE63-471D-4706-A276-566769207DAF}">
      <dgm:prSet/>
      <dgm:spPr/>
      <dgm:t>
        <a:bodyPr/>
        <a:lstStyle/>
        <a:p>
          <a:endParaRPr lang="ru-RU"/>
        </a:p>
      </dgm:t>
    </dgm:pt>
    <dgm:pt modelId="{BFEC5001-B85A-4EE4-8CEE-04259FB8976A}" type="sibTrans" cxnId="{3C23AE63-471D-4706-A276-566769207DAF}">
      <dgm:prSet/>
      <dgm:spPr/>
      <dgm:t>
        <a:bodyPr/>
        <a:lstStyle/>
        <a:p>
          <a:endParaRPr lang="ru-RU"/>
        </a:p>
      </dgm:t>
    </dgm:pt>
    <dgm:pt modelId="{3A25A7D2-1674-4F57-8F0F-DF12D1A1626C}">
      <dgm:prSet custT="1"/>
      <dgm:spPr/>
      <dgm:t>
        <a:bodyPr/>
        <a:lstStyle/>
        <a:p>
          <a:r>
            <a:rPr lang="ru-RU" sz="1600" b="1" dirty="0"/>
            <a:t>Ожидание жалоб (</a:t>
          </a:r>
          <a:r>
            <a:rPr lang="ru-RU" sz="1600" b="1" dirty="0" smtClean="0"/>
            <a:t>ст.105)</a:t>
          </a:r>
          <a:endParaRPr lang="ru-RU" sz="1600" b="1" dirty="0"/>
        </a:p>
      </dgm:t>
    </dgm:pt>
    <dgm:pt modelId="{E63DA2D7-7D38-4514-AC30-27915BCFDFC6}" type="parTrans" cxnId="{A452BC18-B3E8-4050-9A29-A9C4A51FB6DE}">
      <dgm:prSet/>
      <dgm:spPr/>
      <dgm:t>
        <a:bodyPr/>
        <a:lstStyle/>
        <a:p>
          <a:endParaRPr lang="ru-RU"/>
        </a:p>
      </dgm:t>
    </dgm:pt>
    <dgm:pt modelId="{6E2787AD-60B0-4CFA-A8E5-B3FB0F35AFC6}" type="sibTrans" cxnId="{A452BC18-B3E8-4050-9A29-A9C4A51FB6DE}">
      <dgm:prSet/>
      <dgm:spPr/>
      <dgm:t>
        <a:bodyPr/>
        <a:lstStyle/>
        <a:p>
          <a:endParaRPr lang="ru-RU"/>
        </a:p>
      </dgm:t>
    </dgm:pt>
    <dgm:pt modelId="{45F8E162-5DA0-431D-8C59-8069CAB6B8B7}">
      <dgm:prSet custT="1"/>
      <dgm:spPr/>
      <dgm:t>
        <a:bodyPr/>
        <a:lstStyle/>
        <a:p>
          <a:r>
            <a:rPr lang="ru-RU" sz="1200" dirty="0"/>
            <a:t>в  </a:t>
          </a:r>
          <a:r>
            <a:rPr lang="ru-RU" sz="1100" dirty="0"/>
            <a:t>течение 3 рабочих дней</a:t>
          </a:r>
        </a:p>
      </dgm:t>
    </dgm:pt>
    <dgm:pt modelId="{49FCE659-CA99-4921-A16C-BF526A2A13F2}" type="parTrans" cxnId="{16CD2CA0-A55E-4DE3-9689-40AFC5472790}">
      <dgm:prSet/>
      <dgm:spPr/>
      <dgm:t>
        <a:bodyPr/>
        <a:lstStyle/>
        <a:p>
          <a:endParaRPr lang="ru-RU"/>
        </a:p>
      </dgm:t>
    </dgm:pt>
    <dgm:pt modelId="{19AFE51A-0222-4F52-B402-A8A36EA03803}" type="sibTrans" cxnId="{16CD2CA0-A55E-4DE3-9689-40AFC5472790}">
      <dgm:prSet/>
      <dgm:spPr/>
      <dgm:t>
        <a:bodyPr/>
        <a:lstStyle/>
        <a:p>
          <a:endParaRPr lang="ru-RU"/>
        </a:p>
      </dgm:t>
    </dgm:pt>
    <dgm:pt modelId="{B60CD265-BE0F-4B0D-B1FE-354A21A851FA}">
      <dgm:prSet/>
      <dgm:spPr/>
      <dgm:t>
        <a:bodyPr/>
        <a:lstStyle/>
        <a:p>
          <a:r>
            <a:rPr lang="ru-RU" b="1" dirty="0"/>
            <a:t>Направление сведений в реестр контрактов (</a:t>
          </a:r>
          <a:r>
            <a:rPr lang="ru-RU" b="1" dirty="0" smtClean="0"/>
            <a:t>ст.103)</a:t>
          </a:r>
          <a:endParaRPr lang="ru-RU" b="1" dirty="0"/>
        </a:p>
      </dgm:t>
    </dgm:pt>
    <dgm:pt modelId="{56DECA49-6960-4789-ACCF-A6F49071AF1B}" type="parTrans" cxnId="{F7C31CB9-5F88-489A-A987-FDE13AA9C0BB}">
      <dgm:prSet/>
      <dgm:spPr/>
      <dgm:t>
        <a:bodyPr/>
        <a:lstStyle/>
        <a:p>
          <a:endParaRPr lang="ru-RU"/>
        </a:p>
      </dgm:t>
    </dgm:pt>
    <dgm:pt modelId="{32442300-E20C-4622-AACB-125F69864B14}" type="sibTrans" cxnId="{F7C31CB9-5F88-489A-A987-FDE13AA9C0BB}">
      <dgm:prSet/>
      <dgm:spPr/>
      <dgm:t>
        <a:bodyPr/>
        <a:lstStyle/>
        <a:p>
          <a:endParaRPr lang="ru-RU"/>
        </a:p>
      </dgm:t>
    </dgm:pt>
    <dgm:pt modelId="{438C2062-0D5E-47B9-B10E-586716E63BDE}">
      <dgm:prSet/>
      <dgm:spPr/>
      <dgm:t>
        <a:bodyPr/>
        <a:lstStyle/>
        <a:p>
          <a:r>
            <a:rPr lang="ru-RU" b="1" dirty="0" smtClean="0"/>
            <a:t>Предквалификационный отбор (ст.56 ч.7)</a:t>
          </a:r>
          <a:endParaRPr lang="ru-RU" b="1" dirty="0"/>
        </a:p>
      </dgm:t>
    </dgm:pt>
    <dgm:pt modelId="{1D80827A-DAB0-4DC6-AB41-459FC4056D66}" type="parTrans" cxnId="{CAFD2A6D-D93B-4772-9733-D0959C3F44DE}">
      <dgm:prSet/>
      <dgm:spPr/>
    </dgm:pt>
    <dgm:pt modelId="{6C132C3B-1262-408F-B52B-3E6540762E59}" type="sibTrans" cxnId="{CAFD2A6D-D93B-4772-9733-D0959C3F44DE}">
      <dgm:prSet/>
      <dgm:spPr/>
    </dgm:pt>
    <dgm:pt modelId="{80C62527-9CC7-428E-B301-A654BFEB6817}">
      <dgm:prSet/>
      <dgm:spPr/>
      <dgm:t>
        <a:bodyPr/>
        <a:lstStyle/>
        <a:p>
          <a:r>
            <a:rPr lang="ru-RU" b="1" dirty="0" smtClean="0"/>
            <a:t>Протокол</a:t>
          </a:r>
          <a:endParaRPr lang="ru-RU" b="1" dirty="0"/>
        </a:p>
      </dgm:t>
    </dgm:pt>
    <dgm:pt modelId="{CD5AEA6A-D68F-4BA5-AB13-F0A4DF09D445}" type="parTrans" cxnId="{6DB3C0F4-54AF-4C55-9784-748BA7210042}">
      <dgm:prSet/>
      <dgm:spPr/>
    </dgm:pt>
    <dgm:pt modelId="{B354C31B-7345-46B7-A6FC-A6C27970D500}" type="sibTrans" cxnId="{6DB3C0F4-54AF-4C55-9784-748BA7210042}">
      <dgm:prSet/>
      <dgm:spPr/>
    </dgm:pt>
    <dgm:pt modelId="{E5657C79-087F-49CB-8DBB-CD808DC751D2}">
      <dgm:prSet custT="1"/>
      <dgm:spPr/>
      <dgm:t>
        <a:bodyPr/>
        <a:lstStyle/>
        <a:p>
          <a:r>
            <a:rPr lang="ru-RU" sz="1600" b="1" dirty="0" smtClean="0"/>
            <a:t>Протокол</a:t>
          </a:r>
          <a:endParaRPr lang="ru-RU" sz="1600" b="1" dirty="0"/>
        </a:p>
      </dgm:t>
    </dgm:pt>
    <dgm:pt modelId="{C13BD1D2-C48D-4EDB-A4F4-2A50EB489D2B}" type="parTrans" cxnId="{EE69EC0C-247E-44E6-BAAB-7A9834832369}">
      <dgm:prSet/>
      <dgm:spPr/>
    </dgm:pt>
    <dgm:pt modelId="{6D0B57FA-4524-4730-9791-2E00DB138516}" type="sibTrans" cxnId="{EE69EC0C-247E-44E6-BAAB-7A9834832369}">
      <dgm:prSet/>
      <dgm:spPr/>
    </dgm:pt>
    <dgm:pt modelId="{B83EF2DD-CB6A-46DA-A8EB-582F2F21FF6E}" type="pres">
      <dgm:prSet presAssocID="{197F1A31-F40C-4C39-843F-53E8DF74CAEA}" presName="linearFlow" presStyleCnt="0">
        <dgm:presLayoutVars>
          <dgm:dir/>
          <dgm:animLvl val="lvl"/>
          <dgm:resizeHandles val="exact"/>
        </dgm:presLayoutVars>
      </dgm:prSet>
      <dgm:spPr/>
      <dgm:t>
        <a:bodyPr/>
        <a:lstStyle/>
        <a:p>
          <a:endParaRPr lang="ru-RU"/>
        </a:p>
      </dgm:t>
    </dgm:pt>
    <dgm:pt modelId="{DCD61825-686E-41F1-BC92-DC06CF6B4E78}" type="pres">
      <dgm:prSet presAssocID="{5CF8F2FB-BEB8-4077-B107-EB168ED77848}" presName="composite" presStyleCnt="0"/>
      <dgm:spPr/>
    </dgm:pt>
    <dgm:pt modelId="{A828F7B4-7879-4579-88DC-D3A6FED2D1FC}" type="pres">
      <dgm:prSet presAssocID="{5CF8F2FB-BEB8-4077-B107-EB168ED77848}" presName="parentText" presStyleLbl="alignNode1" presStyleIdx="0" presStyleCnt="6" custScaleX="104817">
        <dgm:presLayoutVars>
          <dgm:chMax val="1"/>
          <dgm:bulletEnabled val="1"/>
        </dgm:presLayoutVars>
      </dgm:prSet>
      <dgm:spPr/>
      <dgm:t>
        <a:bodyPr/>
        <a:lstStyle/>
        <a:p>
          <a:endParaRPr lang="ru-RU"/>
        </a:p>
      </dgm:t>
    </dgm:pt>
    <dgm:pt modelId="{DD2D479F-A810-40B6-92F4-B30694BE3C31}" type="pres">
      <dgm:prSet presAssocID="{5CF8F2FB-BEB8-4077-B107-EB168ED77848}" presName="descendantText" presStyleLbl="alignAcc1" presStyleIdx="0" presStyleCnt="6">
        <dgm:presLayoutVars>
          <dgm:bulletEnabled val="1"/>
        </dgm:presLayoutVars>
      </dgm:prSet>
      <dgm:spPr/>
      <dgm:t>
        <a:bodyPr/>
        <a:lstStyle/>
        <a:p>
          <a:endParaRPr lang="ru-RU"/>
        </a:p>
      </dgm:t>
    </dgm:pt>
    <dgm:pt modelId="{30F75C7B-A0B3-4962-9030-F014AC7E8D32}" type="pres">
      <dgm:prSet presAssocID="{A4EAAB4C-343C-4ADE-9DE3-07C8C416C51F}" presName="sp" presStyleCnt="0"/>
      <dgm:spPr/>
    </dgm:pt>
    <dgm:pt modelId="{18F621BB-9F07-444B-B1C5-3318D60DEA6F}" type="pres">
      <dgm:prSet presAssocID="{1B2F9D89-A0DF-4100-B7B2-611085D2E7E0}" presName="composite" presStyleCnt="0"/>
      <dgm:spPr/>
    </dgm:pt>
    <dgm:pt modelId="{95819667-3BC5-4E4F-A75D-27761EB60D14}" type="pres">
      <dgm:prSet presAssocID="{1B2F9D89-A0DF-4100-B7B2-611085D2E7E0}" presName="parentText" presStyleLbl="alignNode1" presStyleIdx="1" presStyleCnt="6">
        <dgm:presLayoutVars>
          <dgm:chMax val="1"/>
          <dgm:bulletEnabled val="1"/>
        </dgm:presLayoutVars>
      </dgm:prSet>
      <dgm:spPr/>
      <dgm:t>
        <a:bodyPr/>
        <a:lstStyle/>
        <a:p>
          <a:endParaRPr lang="ru-RU"/>
        </a:p>
      </dgm:t>
    </dgm:pt>
    <dgm:pt modelId="{239AD9D2-F039-4CE9-9970-2E8363BC5E09}" type="pres">
      <dgm:prSet presAssocID="{1B2F9D89-A0DF-4100-B7B2-611085D2E7E0}" presName="descendantText" presStyleLbl="alignAcc1" presStyleIdx="1" presStyleCnt="6">
        <dgm:presLayoutVars>
          <dgm:bulletEnabled val="1"/>
        </dgm:presLayoutVars>
      </dgm:prSet>
      <dgm:spPr/>
      <dgm:t>
        <a:bodyPr/>
        <a:lstStyle/>
        <a:p>
          <a:endParaRPr lang="ru-RU"/>
        </a:p>
      </dgm:t>
    </dgm:pt>
    <dgm:pt modelId="{5B3D56CD-C934-48F3-819D-C05EF9D81708}" type="pres">
      <dgm:prSet presAssocID="{B1567B82-5246-4CAE-B2C9-8A2070C27E4D}" presName="sp" presStyleCnt="0"/>
      <dgm:spPr/>
    </dgm:pt>
    <dgm:pt modelId="{22F138CE-D61C-4123-8320-168654AEA637}" type="pres">
      <dgm:prSet presAssocID="{A1E76B0C-A5E0-41F3-9F6D-3FCE40A45DDB}" presName="composite" presStyleCnt="0"/>
      <dgm:spPr/>
    </dgm:pt>
    <dgm:pt modelId="{67139871-4650-42FF-B699-023F7FF532D9}" type="pres">
      <dgm:prSet presAssocID="{A1E76B0C-A5E0-41F3-9F6D-3FCE40A45DDB}" presName="parentText" presStyleLbl="alignNode1" presStyleIdx="2" presStyleCnt="6">
        <dgm:presLayoutVars>
          <dgm:chMax val="1"/>
          <dgm:bulletEnabled val="1"/>
        </dgm:presLayoutVars>
      </dgm:prSet>
      <dgm:spPr/>
      <dgm:t>
        <a:bodyPr/>
        <a:lstStyle/>
        <a:p>
          <a:endParaRPr lang="ru-RU"/>
        </a:p>
      </dgm:t>
    </dgm:pt>
    <dgm:pt modelId="{A8A1A9E4-F3A4-49FB-B234-95A418479171}" type="pres">
      <dgm:prSet presAssocID="{A1E76B0C-A5E0-41F3-9F6D-3FCE40A45DDB}" presName="descendantText" presStyleLbl="alignAcc1" presStyleIdx="2" presStyleCnt="6" custAng="0" custLinFactNeighborX="-84" custLinFactNeighborY="-433">
        <dgm:presLayoutVars>
          <dgm:bulletEnabled val="1"/>
        </dgm:presLayoutVars>
      </dgm:prSet>
      <dgm:spPr/>
      <dgm:t>
        <a:bodyPr/>
        <a:lstStyle/>
        <a:p>
          <a:endParaRPr lang="ru-RU"/>
        </a:p>
      </dgm:t>
    </dgm:pt>
    <dgm:pt modelId="{2DE75CEA-A273-451B-978D-517BBA9C058D}" type="pres">
      <dgm:prSet presAssocID="{5F926C54-6DEA-4A4D-AC44-16D11BD3CA0C}" presName="sp" presStyleCnt="0"/>
      <dgm:spPr/>
    </dgm:pt>
    <dgm:pt modelId="{A6025CE1-4059-4FD0-97EF-2D0297CAA7F2}" type="pres">
      <dgm:prSet presAssocID="{09C4A8B5-6F32-44E6-9050-702E8DE099BA}" presName="composite" presStyleCnt="0"/>
      <dgm:spPr/>
    </dgm:pt>
    <dgm:pt modelId="{3AB5CFB8-94A6-4ACD-B3DF-CAC6CB852A2C}" type="pres">
      <dgm:prSet presAssocID="{09C4A8B5-6F32-44E6-9050-702E8DE099BA}" presName="parentText" presStyleLbl="alignNode1" presStyleIdx="3" presStyleCnt="6">
        <dgm:presLayoutVars>
          <dgm:chMax val="1"/>
          <dgm:bulletEnabled val="1"/>
        </dgm:presLayoutVars>
      </dgm:prSet>
      <dgm:spPr/>
      <dgm:t>
        <a:bodyPr/>
        <a:lstStyle/>
        <a:p>
          <a:endParaRPr lang="ru-RU"/>
        </a:p>
      </dgm:t>
    </dgm:pt>
    <dgm:pt modelId="{FF4A65C5-39C6-41AF-83B2-B5E366423755}" type="pres">
      <dgm:prSet presAssocID="{09C4A8B5-6F32-44E6-9050-702E8DE099BA}" presName="descendantText" presStyleLbl="alignAcc1" presStyleIdx="3" presStyleCnt="6">
        <dgm:presLayoutVars>
          <dgm:bulletEnabled val="1"/>
        </dgm:presLayoutVars>
      </dgm:prSet>
      <dgm:spPr/>
      <dgm:t>
        <a:bodyPr/>
        <a:lstStyle/>
        <a:p>
          <a:endParaRPr lang="ru-RU"/>
        </a:p>
      </dgm:t>
    </dgm:pt>
    <dgm:pt modelId="{EE499A9E-76EE-40D5-9660-7D87EF243C9D}" type="pres">
      <dgm:prSet presAssocID="{E2F59847-6B75-4E0B-9314-CEDBBE9163FB}" presName="sp" presStyleCnt="0"/>
      <dgm:spPr/>
    </dgm:pt>
    <dgm:pt modelId="{D9FF4C84-D4DD-4AC4-A478-B0CA893EA3BF}" type="pres">
      <dgm:prSet presAssocID="{5EB055BC-962D-4A6E-81EF-C717F7116E65}" presName="composite" presStyleCnt="0"/>
      <dgm:spPr/>
    </dgm:pt>
    <dgm:pt modelId="{FD262A74-62A9-4FFE-B58C-C03361EA2B00}" type="pres">
      <dgm:prSet presAssocID="{5EB055BC-962D-4A6E-81EF-C717F7116E65}" presName="parentText" presStyleLbl="alignNode1" presStyleIdx="4" presStyleCnt="6">
        <dgm:presLayoutVars>
          <dgm:chMax val="1"/>
          <dgm:bulletEnabled val="1"/>
        </dgm:presLayoutVars>
      </dgm:prSet>
      <dgm:spPr/>
      <dgm:t>
        <a:bodyPr/>
        <a:lstStyle/>
        <a:p>
          <a:endParaRPr lang="ru-RU"/>
        </a:p>
      </dgm:t>
    </dgm:pt>
    <dgm:pt modelId="{7F9C936E-D104-4386-B750-C0B6E16E5A44}" type="pres">
      <dgm:prSet presAssocID="{5EB055BC-962D-4A6E-81EF-C717F7116E65}" presName="descendantText" presStyleLbl="alignAcc1" presStyleIdx="4" presStyleCnt="6">
        <dgm:presLayoutVars>
          <dgm:bulletEnabled val="1"/>
        </dgm:presLayoutVars>
      </dgm:prSet>
      <dgm:spPr/>
      <dgm:t>
        <a:bodyPr/>
        <a:lstStyle/>
        <a:p>
          <a:endParaRPr lang="ru-RU"/>
        </a:p>
      </dgm:t>
    </dgm:pt>
    <dgm:pt modelId="{42DEF169-5A28-4667-B252-2921608F265D}" type="pres">
      <dgm:prSet presAssocID="{F64BBF3E-99AC-4C86-9A03-655CEC5E95C6}" presName="sp" presStyleCnt="0"/>
      <dgm:spPr/>
    </dgm:pt>
    <dgm:pt modelId="{CA159246-B2AD-4E86-851C-E017EC117A8E}" type="pres">
      <dgm:prSet presAssocID="{45F8E162-5DA0-431D-8C59-8069CAB6B8B7}" presName="composite" presStyleCnt="0"/>
      <dgm:spPr/>
    </dgm:pt>
    <dgm:pt modelId="{9348DFD1-92F9-4366-935B-49F058B9C7E2}" type="pres">
      <dgm:prSet presAssocID="{45F8E162-5DA0-431D-8C59-8069CAB6B8B7}" presName="parentText" presStyleLbl="alignNode1" presStyleIdx="5" presStyleCnt="6">
        <dgm:presLayoutVars>
          <dgm:chMax val="1"/>
          <dgm:bulletEnabled val="1"/>
        </dgm:presLayoutVars>
      </dgm:prSet>
      <dgm:spPr/>
      <dgm:t>
        <a:bodyPr/>
        <a:lstStyle/>
        <a:p>
          <a:endParaRPr lang="ru-RU"/>
        </a:p>
      </dgm:t>
    </dgm:pt>
    <dgm:pt modelId="{CAB74505-B1D1-4340-95BE-8A80FE457811}" type="pres">
      <dgm:prSet presAssocID="{45F8E162-5DA0-431D-8C59-8069CAB6B8B7}" presName="descendantText" presStyleLbl="alignAcc1" presStyleIdx="5" presStyleCnt="6">
        <dgm:presLayoutVars>
          <dgm:bulletEnabled val="1"/>
        </dgm:presLayoutVars>
      </dgm:prSet>
      <dgm:spPr/>
      <dgm:t>
        <a:bodyPr/>
        <a:lstStyle/>
        <a:p>
          <a:endParaRPr lang="ru-RU"/>
        </a:p>
      </dgm:t>
    </dgm:pt>
  </dgm:ptLst>
  <dgm:cxnLst>
    <dgm:cxn modelId="{3AA02DBA-B8A5-564B-8633-65DCFB55753E}" type="presOf" srcId="{09C4A8B5-6F32-44E6-9050-702E8DE099BA}" destId="{3AB5CFB8-94A6-4ACD-B3DF-CAC6CB852A2C}" srcOrd="0" destOrd="0" presId="urn:microsoft.com/office/officeart/2005/8/layout/chevron2"/>
    <dgm:cxn modelId="{A452BC18-B3E8-4050-9A29-A9C4A51FB6DE}" srcId="{09C4A8B5-6F32-44E6-9050-702E8DE099BA}" destId="{3A25A7D2-1674-4F57-8F0F-DF12D1A1626C}" srcOrd="0" destOrd="0" parTransId="{E63DA2D7-7D38-4514-AC30-27915BCFDFC6}" sibTransId="{6E2787AD-60B0-4CFA-A8E5-B3FB0F35AFC6}"/>
    <dgm:cxn modelId="{53D4BBF8-88B4-4E66-A89F-E8DFAE3350DB}" srcId="{1B2F9D89-A0DF-4100-B7B2-611085D2E7E0}" destId="{91BD9593-65DF-4599-88E5-70DA70EB4E85}" srcOrd="0" destOrd="0" parTransId="{B32129A1-3957-4484-8D9E-488B8696DFDF}" sibTransId="{3047FCD2-7967-4A47-ACA9-12206E32F82E}"/>
    <dgm:cxn modelId="{20219A00-9B15-4A4E-B753-14C10621681F}" type="presOf" srcId="{80C62527-9CC7-428E-B301-A654BFEB6817}" destId="{A8A1A9E4-F3A4-49FB-B234-95A418479171}" srcOrd="0" destOrd="1" presId="urn:microsoft.com/office/officeart/2005/8/layout/chevron2"/>
    <dgm:cxn modelId="{FA66943E-5187-4846-A674-DE5E3D516935}" type="presOf" srcId="{197F1A31-F40C-4C39-843F-53E8DF74CAEA}" destId="{B83EF2DD-CB6A-46DA-A8EB-582F2F21FF6E}" srcOrd="0" destOrd="0" presId="urn:microsoft.com/office/officeart/2005/8/layout/chevron2"/>
    <dgm:cxn modelId="{B0DDCF8C-5B2F-3B43-BBCB-1481CE699FE7}" type="presOf" srcId="{5EB055BC-962D-4A6E-81EF-C717F7116E65}" destId="{FD262A74-62A9-4FFE-B58C-C03361EA2B00}" srcOrd="0" destOrd="0" presId="urn:microsoft.com/office/officeart/2005/8/layout/chevron2"/>
    <dgm:cxn modelId="{974F159F-9E32-F943-9EF1-08CE1304B66C}" type="presOf" srcId="{3A25A7D2-1674-4F57-8F0F-DF12D1A1626C}" destId="{FF4A65C5-39C6-41AF-83B2-B5E366423755}" srcOrd="0" destOrd="0" presId="urn:microsoft.com/office/officeart/2005/8/layout/chevron2"/>
    <dgm:cxn modelId="{EF0B3672-AE0A-4D3C-842A-A969DC655159}" srcId="{197F1A31-F40C-4C39-843F-53E8DF74CAEA}" destId="{A1E76B0C-A5E0-41F3-9F6D-3FCE40A45DDB}" srcOrd="2" destOrd="0" parTransId="{9653789C-E125-45B8-AACC-DCD85202F448}" sibTransId="{5F926C54-6DEA-4A4D-AC44-16D11BD3CA0C}"/>
    <dgm:cxn modelId="{963C4648-424B-4042-B778-8052E69B27CB}" srcId="{197F1A31-F40C-4C39-843F-53E8DF74CAEA}" destId="{5EB055BC-962D-4A6E-81EF-C717F7116E65}" srcOrd="4" destOrd="0" parTransId="{95E1D601-4F6C-4714-B694-3087E3D2E630}" sibTransId="{F64BBF3E-99AC-4C86-9A03-655CEC5E95C6}"/>
    <dgm:cxn modelId="{2379A372-F1F2-46C7-ABE5-421813B2EA9A}" srcId="{197F1A31-F40C-4C39-843F-53E8DF74CAEA}" destId="{09C4A8B5-6F32-44E6-9050-702E8DE099BA}" srcOrd="3" destOrd="0" parTransId="{54BEB0E5-D9AF-4226-A39B-AB20F2F14289}" sibTransId="{E2F59847-6B75-4E0B-9314-CEDBBE9163FB}"/>
    <dgm:cxn modelId="{35CE28DE-6BD2-E24D-A3B3-D02A247FD864}" type="presOf" srcId="{45F8E162-5DA0-431D-8C59-8069CAB6B8B7}" destId="{9348DFD1-92F9-4366-935B-49F058B9C7E2}" srcOrd="0" destOrd="0" presId="urn:microsoft.com/office/officeart/2005/8/layout/chevron2"/>
    <dgm:cxn modelId="{F7C31CB9-5F88-489A-A987-FDE13AA9C0BB}" srcId="{45F8E162-5DA0-431D-8C59-8069CAB6B8B7}" destId="{B60CD265-BE0F-4B0D-B1FE-354A21A851FA}" srcOrd="0" destOrd="0" parTransId="{56DECA49-6960-4789-ACCF-A6F49071AF1B}" sibTransId="{32442300-E20C-4622-AACB-125F69864B14}"/>
    <dgm:cxn modelId="{3C23AE63-471D-4706-A276-566769207DAF}" srcId="{5EB055BC-962D-4A6E-81EF-C717F7116E65}" destId="{BB7BC0AF-EF68-40D7-B371-4578783DD8C1}" srcOrd="0" destOrd="0" parTransId="{EE91BC12-76E8-4C0F-B09B-3D0C8D600644}" sibTransId="{BFEC5001-B85A-4EE4-8CEE-04259FB8976A}"/>
    <dgm:cxn modelId="{6E30C510-A58E-B443-B812-DB0C55306E3F}" type="presOf" srcId="{40216374-7A28-45E5-9A05-6CFAE3623F6B}" destId="{DD2D479F-A810-40B6-92F4-B30694BE3C31}" srcOrd="0" destOrd="0" presId="urn:microsoft.com/office/officeart/2005/8/layout/chevron2"/>
    <dgm:cxn modelId="{6FAE6D8D-76E1-0E49-BBA0-1C55DB8AB6BB}" type="presOf" srcId="{91BD9593-65DF-4599-88E5-70DA70EB4E85}" destId="{239AD9D2-F039-4CE9-9970-2E8363BC5E09}" srcOrd="0" destOrd="0" presId="urn:microsoft.com/office/officeart/2005/8/layout/chevron2"/>
    <dgm:cxn modelId="{16CD2CA0-A55E-4DE3-9689-40AFC5472790}" srcId="{197F1A31-F40C-4C39-843F-53E8DF74CAEA}" destId="{45F8E162-5DA0-431D-8C59-8069CAB6B8B7}" srcOrd="5" destOrd="0" parTransId="{49FCE659-CA99-4921-A16C-BF526A2A13F2}" sibTransId="{19AFE51A-0222-4F52-B402-A8A36EA03803}"/>
    <dgm:cxn modelId="{EE69EC0C-247E-44E6-BAAB-7A9834832369}" srcId="{1B2F9D89-A0DF-4100-B7B2-611085D2E7E0}" destId="{E5657C79-087F-49CB-8DBB-CD808DC751D2}" srcOrd="1" destOrd="0" parTransId="{C13BD1D2-C48D-4EDB-A4F4-2A50EB489D2B}" sibTransId="{6D0B57FA-4524-4730-9791-2E00DB138516}"/>
    <dgm:cxn modelId="{9E828F58-9D27-B941-9C5B-41D4DE6A3F99}" type="presOf" srcId="{DB68292D-FBD8-4184-8696-0DAB1B00A532}" destId="{DD2D479F-A810-40B6-92F4-B30694BE3C31}" srcOrd="0" destOrd="1" presId="urn:microsoft.com/office/officeart/2005/8/layout/chevron2"/>
    <dgm:cxn modelId="{4C690F86-97C6-4483-8EB1-9098A9331860}" srcId="{5CF8F2FB-BEB8-4077-B107-EB168ED77848}" destId="{DB68292D-FBD8-4184-8696-0DAB1B00A532}" srcOrd="1" destOrd="0" parTransId="{B386362C-D9EA-4AE9-A860-A9C0412A87E4}" sibTransId="{54E368E7-59C3-47A5-87C0-3EECE316787B}"/>
    <dgm:cxn modelId="{DEA7B91F-9231-3B4C-8275-2273263C8FD5}" type="presOf" srcId="{A1E76B0C-A5E0-41F3-9F6D-3FCE40A45DDB}" destId="{67139871-4650-42FF-B699-023F7FF532D9}" srcOrd="0" destOrd="0" presId="urn:microsoft.com/office/officeart/2005/8/layout/chevron2"/>
    <dgm:cxn modelId="{F68F1367-994B-1741-9CB0-D12BE206A115}" type="presOf" srcId="{1B2F9D89-A0DF-4100-B7B2-611085D2E7E0}" destId="{95819667-3BC5-4E4F-A75D-27761EB60D14}" srcOrd="0" destOrd="0" presId="urn:microsoft.com/office/officeart/2005/8/layout/chevron2"/>
    <dgm:cxn modelId="{ECAB02D3-0E4E-8042-B406-7BBB997151DC}" type="presOf" srcId="{5CF8F2FB-BEB8-4077-B107-EB168ED77848}" destId="{A828F7B4-7879-4579-88DC-D3A6FED2D1FC}" srcOrd="0" destOrd="0" presId="urn:microsoft.com/office/officeart/2005/8/layout/chevron2"/>
    <dgm:cxn modelId="{A7770E5F-9B2D-4285-B7B9-9CC66C6A2898}" srcId="{197F1A31-F40C-4C39-843F-53E8DF74CAEA}" destId="{5CF8F2FB-BEB8-4077-B107-EB168ED77848}" srcOrd="0" destOrd="0" parTransId="{7B5BD3A2-D37D-4505-BA95-14F5E9CDDD29}" sibTransId="{A4EAAB4C-343C-4ADE-9DE3-07C8C416C51F}"/>
    <dgm:cxn modelId="{CAFD2A6D-D93B-4772-9733-D0959C3F44DE}" srcId="{A1E76B0C-A5E0-41F3-9F6D-3FCE40A45DDB}" destId="{438C2062-0D5E-47B9-B10E-586716E63BDE}" srcOrd="0" destOrd="0" parTransId="{1D80827A-DAB0-4DC6-AB41-459FC4056D66}" sibTransId="{6C132C3B-1262-408F-B52B-3E6540762E59}"/>
    <dgm:cxn modelId="{ED625704-A4E7-4F56-A54B-EB61FEEE1AD8}" srcId="{197F1A31-F40C-4C39-843F-53E8DF74CAEA}" destId="{1B2F9D89-A0DF-4100-B7B2-611085D2E7E0}" srcOrd="1" destOrd="0" parTransId="{B2563DF0-105D-462A-982E-9136DD28210C}" sibTransId="{B1567B82-5246-4CAE-B2C9-8A2070C27E4D}"/>
    <dgm:cxn modelId="{1EB312E0-CB71-EA4F-B91B-1CCBDDB10B87}" type="presOf" srcId="{E5657C79-087F-49CB-8DBB-CD808DC751D2}" destId="{239AD9D2-F039-4CE9-9970-2E8363BC5E09}" srcOrd="0" destOrd="1" presId="urn:microsoft.com/office/officeart/2005/8/layout/chevron2"/>
    <dgm:cxn modelId="{363DBA99-302B-C846-A9AC-5526A53D877D}" type="presOf" srcId="{438C2062-0D5E-47B9-B10E-586716E63BDE}" destId="{A8A1A9E4-F3A4-49FB-B234-95A418479171}" srcOrd="0" destOrd="0" presId="urn:microsoft.com/office/officeart/2005/8/layout/chevron2"/>
    <dgm:cxn modelId="{C62A1462-1F86-46F7-B633-51D17597EA30}" srcId="{5CF8F2FB-BEB8-4077-B107-EB168ED77848}" destId="{40216374-7A28-45E5-9A05-6CFAE3623F6B}" srcOrd="0" destOrd="0" parTransId="{6C8D917F-8AD0-47E3-8435-5175D15C0D86}" sibTransId="{0CAF4B54-2C15-4185-813D-0F2DBE299E2E}"/>
    <dgm:cxn modelId="{6DB3C0F4-54AF-4C55-9784-748BA7210042}" srcId="{A1E76B0C-A5E0-41F3-9F6D-3FCE40A45DDB}" destId="{80C62527-9CC7-428E-B301-A654BFEB6817}" srcOrd="1" destOrd="0" parTransId="{CD5AEA6A-D68F-4BA5-AB13-F0A4DF09D445}" sibTransId="{B354C31B-7345-46B7-A6FC-A6C27970D500}"/>
    <dgm:cxn modelId="{D1BDF0D0-9140-8E40-BA06-00D3F2B348AF}" type="presOf" srcId="{B60CD265-BE0F-4B0D-B1FE-354A21A851FA}" destId="{CAB74505-B1D1-4340-95BE-8A80FE457811}" srcOrd="0" destOrd="0" presId="urn:microsoft.com/office/officeart/2005/8/layout/chevron2"/>
    <dgm:cxn modelId="{398D26CF-3F73-3441-8A2F-2DA778590B0B}" type="presOf" srcId="{BB7BC0AF-EF68-40D7-B371-4578783DD8C1}" destId="{7F9C936E-D104-4386-B750-C0B6E16E5A44}" srcOrd="0" destOrd="0" presId="urn:microsoft.com/office/officeart/2005/8/layout/chevron2"/>
    <dgm:cxn modelId="{73AAAC98-366F-3D42-9376-D48599B9EA43}" type="presParOf" srcId="{B83EF2DD-CB6A-46DA-A8EB-582F2F21FF6E}" destId="{DCD61825-686E-41F1-BC92-DC06CF6B4E78}" srcOrd="0" destOrd="0" presId="urn:microsoft.com/office/officeart/2005/8/layout/chevron2"/>
    <dgm:cxn modelId="{06BE1F6B-BD69-344C-93CD-CDAC797C4CC3}" type="presParOf" srcId="{DCD61825-686E-41F1-BC92-DC06CF6B4E78}" destId="{A828F7B4-7879-4579-88DC-D3A6FED2D1FC}" srcOrd="0" destOrd="0" presId="urn:microsoft.com/office/officeart/2005/8/layout/chevron2"/>
    <dgm:cxn modelId="{C35342EB-D31B-5040-BAC3-7A676596AC28}" type="presParOf" srcId="{DCD61825-686E-41F1-BC92-DC06CF6B4E78}" destId="{DD2D479F-A810-40B6-92F4-B30694BE3C31}" srcOrd="1" destOrd="0" presId="urn:microsoft.com/office/officeart/2005/8/layout/chevron2"/>
    <dgm:cxn modelId="{BABF62C8-EA15-1447-B913-116E6E17D41C}" type="presParOf" srcId="{B83EF2DD-CB6A-46DA-A8EB-582F2F21FF6E}" destId="{30F75C7B-A0B3-4962-9030-F014AC7E8D32}" srcOrd="1" destOrd="0" presId="urn:microsoft.com/office/officeart/2005/8/layout/chevron2"/>
    <dgm:cxn modelId="{13E01D0D-8F4B-AD43-BF37-997BF1ECB700}" type="presParOf" srcId="{B83EF2DD-CB6A-46DA-A8EB-582F2F21FF6E}" destId="{18F621BB-9F07-444B-B1C5-3318D60DEA6F}" srcOrd="2" destOrd="0" presId="urn:microsoft.com/office/officeart/2005/8/layout/chevron2"/>
    <dgm:cxn modelId="{6B85C0F0-F6AE-D74F-A71D-D09590B585BD}" type="presParOf" srcId="{18F621BB-9F07-444B-B1C5-3318D60DEA6F}" destId="{95819667-3BC5-4E4F-A75D-27761EB60D14}" srcOrd="0" destOrd="0" presId="urn:microsoft.com/office/officeart/2005/8/layout/chevron2"/>
    <dgm:cxn modelId="{E12C0095-0201-7044-9B82-7A07486E777F}" type="presParOf" srcId="{18F621BB-9F07-444B-B1C5-3318D60DEA6F}" destId="{239AD9D2-F039-4CE9-9970-2E8363BC5E09}" srcOrd="1" destOrd="0" presId="urn:microsoft.com/office/officeart/2005/8/layout/chevron2"/>
    <dgm:cxn modelId="{97964EA9-779D-AB4A-B7A8-2E801DF67B82}" type="presParOf" srcId="{B83EF2DD-CB6A-46DA-A8EB-582F2F21FF6E}" destId="{5B3D56CD-C934-48F3-819D-C05EF9D81708}" srcOrd="3" destOrd="0" presId="urn:microsoft.com/office/officeart/2005/8/layout/chevron2"/>
    <dgm:cxn modelId="{D739FDC8-E617-0B4B-96CB-41D04F8746A7}" type="presParOf" srcId="{B83EF2DD-CB6A-46DA-A8EB-582F2F21FF6E}" destId="{22F138CE-D61C-4123-8320-168654AEA637}" srcOrd="4" destOrd="0" presId="urn:microsoft.com/office/officeart/2005/8/layout/chevron2"/>
    <dgm:cxn modelId="{487DEA26-AF7D-9D4D-8959-D9805D6087F3}" type="presParOf" srcId="{22F138CE-D61C-4123-8320-168654AEA637}" destId="{67139871-4650-42FF-B699-023F7FF532D9}" srcOrd="0" destOrd="0" presId="urn:microsoft.com/office/officeart/2005/8/layout/chevron2"/>
    <dgm:cxn modelId="{D4F5DCB4-6171-0343-BB4F-8F1513EBF434}" type="presParOf" srcId="{22F138CE-D61C-4123-8320-168654AEA637}" destId="{A8A1A9E4-F3A4-49FB-B234-95A418479171}" srcOrd="1" destOrd="0" presId="urn:microsoft.com/office/officeart/2005/8/layout/chevron2"/>
    <dgm:cxn modelId="{921677AC-9237-FB4D-9507-D36E9851926B}" type="presParOf" srcId="{B83EF2DD-CB6A-46DA-A8EB-582F2F21FF6E}" destId="{2DE75CEA-A273-451B-978D-517BBA9C058D}" srcOrd="5" destOrd="0" presId="urn:microsoft.com/office/officeart/2005/8/layout/chevron2"/>
    <dgm:cxn modelId="{D035CA8E-93C1-2041-8751-0C0F985E566C}" type="presParOf" srcId="{B83EF2DD-CB6A-46DA-A8EB-582F2F21FF6E}" destId="{A6025CE1-4059-4FD0-97EF-2D0297CAA7F2}" srcOrd="6" destOrd="0" presId="urn:microsoft.com/office/officeart/2005/8/layout/chevron2"/>
    <dgm:cxn modelId="{3FEF9F04-9623-2642-8E14-EF9FD4986250}" type="presParOf" srcId="{A6025CE1-4059-4FD0-97EF-2D0297CAA7F2}" destId="{3AB5CFB8-94A6-4ACD-B3DF-CAC6CB852A2C}" srcOrd="0" destOrd="0" presId="urn:microsoft.com/office/officeart/2005/8/layout/chevron2"/>
    <dgm:cxn modelId="{CF143B23-049E-A94F-981B-0FB628BF7D85}" type="presParOf" srcId="{A6025CE1-4059-4FD0-97EF-2D0297CAA7F2}" destId="{FF4A65C5-39C6-41AF-83B2-B5E366423755}" srcOrd="1" destOrd="0" presId="urn:microsoft.com/office/officeart/2005/8/layout/chevron2"/>
    <dgm:cxn modelId="{60D452A2-4873-4242-ABA7-4F1C581F5048}" type="presParOf" srcId="{B83EF2DD-CB6A-46DA-A8EB-582F2F21FF6E}" destId="{EE499A9E-76EE-40D5-9660-7D87EF243C9D}" srcOrd="7" destOrd="0" presId="urn:microsoft.com/office/officeart/2005/8/layout/chevron2"/>
    <dgm:cxn modelId="{23558A55-CF82-FB48-A449-69D416857C08}" type="presParOf" srcId="{B83EF2DD-CB6A-46DA-A8EB-582F2F21FF6E}" destId="{D9FF4C84-D4DD-4AC4-A478-B0CA893EA3BF}" srcOrd="8" destOrd="0" presId="urn:microsoft.com/office/officeart/2005/8/layout/chevron2"/>
    <dgm:cxn modelId="{C10A4C81-0CEB-5B44-A914-06F762ECCAA9}" type="presParOf" srcId="{D9FF4C84-D4DD-4AC4-A478-B0CA893EA3BF}" destId="{FD262A74-62A9-4FFE-B58C-C03361EA2B00}" srcOrd="0" destOrd="0" presId="urn:microsoft.com/office/officeart/2005/8/layout/chevron2"/>
    <dgm:cxn modelId="{9A00581B-71E0-DD48-AA99-FB05C830E75C}" type="presParOf" srcId="{D9FF4C84-D4DD-4AC4-A478-B0CA893EA3BF}" destId="{7F9C936E-D104-4386-B750-C0B6E16E5A44}" srcOrd="1" destOrd="0" presId="urn:microsoft.com/office/officeart/2005/8/layout/chevron2"/>
    <dgm:cxn modelId="{88AD85DC-3DF0-8F4D-AFE7-23AE62FBBA8E}" type="presParOf" srcId="{B83EF2DD-CB6A-46DA-A8EB-582F2F21FF6E}" destId="{42DEF169-5A28-4667-B252-2921608F265D}" srcOrd="9" destOrd="0" presId="urn:microsoft.com/office/officeart/2005/8/layout/chevron2"/>
    <dgm:cxn modelId="{DD316D20-F267-A440-B84C-9B4B72AD30FF}" type="presParOf" srcId="{B83EF2DD-CB6A-46DA-A8EB-582F2F21FF6E}" destId="{CA159246-B2AD-4E86-851C-E017EC117A8E}" srcOrd="10" destOrd="0" presId="urn:microsoft.com/office/officeart/2005/8/layout/chevron2"/>
    <dgm:cxn modelId="{6140C7AF-1490-E84B-B4D0-EC6FEF36F3DE}" type="presParOf" srcId="{CA159246-B2AD-4E86-851C-E017EC117A8E}" destId="{9348DFD1-92F9-4366-935B-49F058B9C7E2}" srcOrd="0" destOrd="0" presId="urn:microsoft.com/office/officeart/2005/8/layout/chevron2"/>
    <dgm:cxn modelId="{F167DA7F-E50B-8547-AF07-C84586880641}" type="presParOf" srcId="{CA159246-B2AD-4E86-851C-E017EC117A8E}" destId="{CAB74505-B1D1-4340-95BE-8A80FE45781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7F1A31-F40C-4C39-843F-53E8DF74CAE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ru-RU"/>
        </a:p>
      </dgm:t>
    </dgm:pt>
    <dgm:pt modelId="{5CF8F2FB-BEB8-4077-B107-EB168ED77848}">
      <dgm:prSet phldrT="[Текст]" custT="1"/>
      <dgm:spPr/>
      <dgm:t>
        <a:bodyPr/>
        <a:lstStyle/>
        <a:p>
          <a:r>
            <a:rPr lang="en-US" sz="1400" dirty="0"/>
            <a:t>min </a:t>
          </a:r>
          <a:r>
            <a:rPr lang="ru-RU" sz="1400" dirty="0" smtClean="0"/>
            <a:t>2</a:t>
          </a:r>
          <a:r>
            <a:rPr lang="en-US" sz="1400" dirty="0" smtClean="0"/>
            <a:t>0 </a:t>
          </a:r>
          <a:r>
            <a:rPr lang="ru-RU" sz="1400" dirty="0"/>
            <a:t>дней</a:t>
          </a:r>
        </a:p>
      </dgm:t>
    </dgm:pt>
    <dgm:pt modelId="{7B5BD3A2-D37D-4505-BA95-14F5E9CDDD29}" type="parTrans" cxnId="{A7770E5F-9B2D-4285-B7B9-9CC66C6A2898}">
      <dgm:prSet/>
      <dgm:spPr/>
      <dgm:t>
        <a:bodyPr/>
        <a:lstStyle/>
        <a:p>
          <a:endParaRPr lang="ru-RU"/>
        </a:p>
      </dgm:t>
    </dgm:pt>
    <dgm:pt modelId="{A4EAAB4C-343C-4ADE-9DE3-07C8C416C51F}" type="sibTrans" cxnId="{A7770E5F-9B2D-4285-B7B9-9CC66C6A2898}">
      <dgm:prSet/>
      <dgm:spPr/>
      <dgm:t>
        <a:bodyPr/>
        <a:lstStyle/>
        <a:p>
          <a:endParaRPr lang="ru-RU"/>
        </a:p>
      </dgm:t>
    </dgm:pt>
    <dgm:pt modelId="{40216374-7A28-45E5-9A05-6CFAE3623F6B}">
      <dgm:prSet phldrT="[Текст]" custT="1"/>
      <dgm:spPr/>
      <dgm:t>
        <a:bodyPr/>
        <a:lstStyle/>
        <a:p>
          <a:r>
            <a:rPr lang="ru-RU" sz="1600" b="1" dirty="0"/>
            <a:t>Публикация и размещение извещения на сайте (</a:t>
          </a:r>
          <a:r>
            <a:rPr lang="ru-RU" sz="1600" b="1" dirty="0" smtClean="0"/>
            <a:t>ст.57</a:t>
          </a:r>
          <a:endParaRPr lang="ru-RU" sz="1600" b="1" dirty="0"/>
        </a:p>
      </dgm:t>
    </dgm:pt>
    <dgm:pt modelId="{6C8D917F-8AD0-47E3-8435-5175D15C0D86}" type="parTrans" cxnId="{C62A1462-1F86-46F7-B633-51D17597EA30}">
      <dgm:prSet/>
      <dgm:spPr/>
      <dgm:t>
        <a:bodyPr/>
        <a:lstStyle/>
        <a:p>
          <a:endParaRPr lang="ru-RU"/>
        </a:p>
      </dgm:t>
    </dgm:pt>
    <dgm:pt modelId="{0CAF4B54-2C15-4185-813D-0F2DBE299E2E}" type="sibTrans" cxnId="{C62A1462-1F86-46F7-B633-51D17597EA30}">
      <dgm:prSet/>
      <dgm:spPr/>
      <dgm:t>
        <a:bodyPr/>
        <a:lstStyle/>
        <a:p>
          <a:endParaRPr lang="ru-RU"/>
        </a:p>
      </dgm:t>
    </dgm:pt>
    <dgm:pt modelId="{1B2F9D89-A0DF-4100-B7B2-611085D2E7E0}">
      <dgm:prSet phldrT="[Текст]" custT="1"/>
      <dgm:spPr/>
      <dgm:t>
        <a:bodyPr/>
        <a:lstStyle/>
        <a:p>
          <a:r>
            <a:rPr lang="ru-RU" sz="1400" dirty="0" smtClean="0"/>
            <a:t> </a:t>
          </a:r>
          <a:endParaRPr lang="ru-RU" sz="1400" dirty="0"/>
        </a:p>
      </dgm:t>
    </dgm:pt>
    <dgm:pt modelId="{B2563DF0-105D-462A-982E-9136DD28210C}" type="parTrans" cxnId="{ED625704-A4E7-4F56-A54B-EB61FEEE1AD8}">
      <dgm:prSet/>
      <dgm:spPr/>
      <dgm:t>
        <a:bodyPr/>
        <a:lstStyle/>
        <a:p>
          <a:endParaRPr lang="ru-RU"/>
        </a:p>
      </dgm:t>
    </dgm:pt>
    <dgm:pt modelId="{B1567B82-5246-4CAE-B2C9-8A2070C27E4D}" type="sibTrans" cxnId="{ED625704-A4E7-4F56-A54B-EB61FEEE1AD8}">
      <dgm:prSet/>
      <dgm:spPr/>
      <dgm:t>
        <a:bodyPr/>
        <a:lstStyle/>
        <a:p>
          <a:endParaRPr lang="ru-RU"/>
        </a:p>
      </dgm:t>
    </dgm:pt>
    <dgm:pt modelId="{DB68292D-FBD8-4184-8696-0DAB1B00A532}">
      <dgm:prSet phldrT="[Текст]" custT="1"/>
      <dgm:spPr/>
      <dgm:t>
        <a:bodyPr/>
        <a:lstStyle/>
        <a:p>
          <a:r>
            <a:rPr lang="ru-RU" sz="1600" b="1" dirty="0"/>
            <a:t>Подготовка и прием </a:t>
          </a:r>
          <a:r>
            <a:rPr lang="ru-RU" sz="1600" b="1" dirty="0" smtClean="0"/>
            <a:t>заявок (без указания цены)</a:t>
          </a:r>
          <a:endParaRPr lang="ru-RU" sz="1600" b="1" dirty="0"/>
        </a:p>
      </dgm:t>
    </dgm:pt>
    <dgm:pt modelId="{B386362C-D9EA-4AE9-A860-A9C0412A87E4}" type="parTrans" cxnId="{4C690F86-97C6-4483-8EB1-9098A9331860}">
      <dgm:prSet/>
      <dgm:spPr/>
      <dgm:t>
        <a:bodyPr/>
        <a:lstStyle/>
        <a:p>
          <a:endParaRPr lang="ru-RU"/>
        </a:p>
      </dgm:t>
    </dgm:pt>
    <dgm:pt modelId="{54E368E7-59C3-47A5-87C0-3EECE316787B}" type="sibTrans" cxnId="{4C690F86-97C6-4483-8EB1-9098A9331860}">
      <dgm:prSet/>
      <dgm:spPr/>
      <dgm:t>
        <a:bodyPr/>
        <a:lstStyle/>
        <a:p>
          <a:endParaRPr lang="ru-RU"/>
        </a:p>
      </dgm:t>
    </dgm:pt>
    <dgm:pt modelId="{91BD9593-65DF-4599-88E5-70DA70EB4E85}">
      <dgm:prSet custT="1"/>
      <dgm:spPr/>
      <dgm:t>
        <a:bodyPr/>
        <a:lstStyle/>
        <a:p>
          <a:r>
            <a:rPr lang="ru-RU" sz="1600" b="1" dirty="0"/>
            <a:t>Вскрытие конвертов (</a:t>
          </a:r>
          <a:r>
            <a:rPr lang="ru-RU" sz="1600" b="1" dirty="0" smtClean="0"/>
            <a:t>ст.52)</a:t>
          </a:r>
          <a:endParaRPr lang="ru-RU" sz="1600" b="1" dirty="0"/>
        </a:p>
      </dgm:t>
    </dgm:pt>
    <dgm:pt modelId="{B32129A1-3957-4484-8D9E-488B8696DFDF}" type="parTrans" cxnId="{53D4BBF8-88B4-4E66-A89F-E8DFAE3350DB}">
      <dgm:prSet/>
      <dgm:spPr/>
      <dgm:t>
        <a:bodyPr/>
        <a:lstStyle/>
        <a:p>
          <a:endParaRPr lang="ru-RU"/>
        </a:p>
      </dgm:t>
    </dgm:pt>
    <dgm:pt modelId="{3047FCD2-7967-4A47-ACA9-12206E32F82E}" type="sibTrans" cxnId="{53D4BBF8-88B4-4E66-A89F-E8DFAE3350DB}">
      <dgm:prSet/>
      <dgm:spPr/>
      <dgm:t>
        <a:bodyPr/>
        <a:lstStyle/>
        <a:p>
          <a:endParaRPr lang="ru-RU"/>
        </a:p>
      </dgm:t>
    </dgm:pt>
    <dgm:pt modelId="{A1E76B0C-A5E0-41F3-9F6D-3FCE40A45DDB}">
      <dgm:prSet custT="1"/>
      <dgm:spPr/>
      <dgm:t>
        <a:bodyPr/>
        <a:lstStyle/>
        <a:p>
          <a:r>
            <a:rPr lang="en-US" sz="1400" dirty="0" smtClean="0"/>
            <a:t>Max</a:t>
          </a:r>
          <a:r>
            <a:rPr lang="ru-RU" sz="1400" dirty="0" smtClean="0"/>
            <a:t> 20раб.</a:t>
          </a:r>
          <a:r>
            <a:rPr lang="en-US" sz="1400" dirty="0" smtClean="0"/>
            <a:t>  </a:t>
          </a:r>
          <a:r>
            <a:rPr lang="ru-RU" sz="1400" dirty="0"/>
            <a:t>дней</a:t>
          </a:r>
        </a:p>
      </dgm:t>
    </dgm:pt>
    <dgm:pt modelId="{9653789C-E125-45B8-AACC-DCD85202F448}" type="parTrans" cxnId="{EF0B3672-AE0A-4D3C-842A-A969DC655159}">
      <dgm:prSet/>
      <dgm:spPr/>
      <dgm:t>
        <a:bodyPr/>
        <a:lstStyle/>
        <a:p>
          <a:endParaRPr lang="ru-RU"/>
        </a:p>
      </dgm:t>
    </dgm:pt>
    <dgm:pt modelId="{5F926C54-6DEA-4A4D-AC44-16D11BD3CA0C}" type="sibTrans" cxnId="{EF0B3672-AE0A-4D3C-842A-A969DC655159}">
      <dgm:prSet/>
      <dgm:spPr/>
      <dgm:t>
        <a:bodyPr/>
        <a:lstStyle/>
        <a:p>
          <a:endParaRPr lang="ru-RU"/>
        </a:p>
      </dgm:t>
    </dgm:pt>
    <dgm:pt modelId="{5EB055BC-962D-4A6E-81EF-C717F7116E65}">
      <dgm:prSet custT="1"/>
      <dgm:spPr/>
      <dgm:t>
        <a:bodyPr/>
        <a:lstStyle/>
        <a:p>
          <a:r>
            <a:rPr lang="en-US" sz="1400" dirty="0"/>
            <a:t>min 10 </a:t>
          </a:r>
        </a:p>
        <a:p>
          <a:r>
            <a:rPr lang="en-US" sz="1400" dirty="0"/>
            <a:t>max 20</a:t>
          </a:r>
          <a:endParaRPr lang="ru-RU" sz="1400" dirty="0"/>
        </a:p>
      </dgm:t>
    </dgm:pt>
    <dgm:pt modelId="{95E1D601-4F6C-4714-B694-3087E3D2E630}" type="parTrans" cxnId="{963C4648-424B-4042-B778-8052E69B27CB}">
      <dgm:prSet/>
      <dgm:spPr/>
      <dgm:t>
        <a:bodyPr/>
        <a:lstStyle/>
        <a:p>
          <a:endParaRPr lang="ru-RU"/>
        </a:p>
      </dgm:t>
    </dgm:pt>
    <dgm:pt modelId="{F64BBF3E-99AC-4C86-9A03-655CEC5E95C6}" type="sibTrans" cxnId="{963C4648-424B-4042-B778-8052E69B27CB}">
      <dgm:prSet/>
      <dgm:spPr/>
      <dgm:t>
        <a:bodyPr/>
        <a:lstStyle/>
        <a:p>
          <a:endParaRPr lang="ru-RU"/>
        </a:p>
      </dgm:t>
    </dgm:pt>
    <dgm:pt modelId="{BB7BC0AF-EF68-40D7-B371-4578783DD8C1}">
      <dgm:prSet/>
      <dgm:spPr/>
      <dgm:t>
        <a:bodyPr/>
        <a:lstStyle/>
        <a:p>
          <a:r>
            <a:rPr lang="ru-RU" b="1" dirty="0" smtClean="0"/>
            <a:t>Ожидание жалоб. Подписание </a:t>
          </a:r>
          <a:r>
            <a:rPr lang="ru-RU" b="1" dirty="0"/>
            <a:t>контракта (</a:t>
          </a:r>
          <a:r>
            <a:rPr lang="ru-RU" b="1" dirty="0" smtClean="0"/>
            <a:t>ст.54)</a:t>
          </a:r>
          <a:endParaRPr lang="ru-RU" b="1" dirty="0"/>
        </a:p>
      </dgm:t>
    </dgm:pt>
    <dgm:pt modelId="{EE91BC12-76E8-4C0F-B09B-3D0C8D600644}" type="parTrans" cxnId="{3C23AE63-471D-4706-A276-566769207DAF}">
      <dgm:prSet/>
      <dgm:spPr/>
      <dgm:t>
        <a:bodyPr/>
        <a:lstStyle/>
        <a:p>
          <a:endParaRPr lang="ru-RU"/>
        </a:p>
      </dgm:t>
    </dgm:pt>
    <dgm:pt modelId="{BFEC5001-B85A-4EE4-8CEE-04259FB8976A}" type="sibTrans" cxnId="{3C23AE63-471D-4706-A276-566769207DAF}">
      <dgm:prSet/>
      <dgm:spPr/>
      <dgm:t>
        <a:bodyPr/>
        <a:lstStyle/>
        <a:p>
          <a:endParaRPr lang="ru-RU"/>
        </a:p>
      </dgm:t>
    </dgm:pt>
    <dgm:pt modelId="{45F8E162-5DA0-431D-8C59-8069CAB6B8B7}">
      <dgm:prSet custT="1"/>
      <dgm:spPr/>
      <dgm:t>
        <a:bodyPr/>
        <a:lstStyle/>
        <a:p>
          <a:r>
            <a:rPr lang="ru-RU" sz="1200" dirty="0"/>
            <a:t>в  </a:t>
          </a:r>
          <a:r>
            <a:rPr lang="ru-RU" sz="1100" dirty="0"/>
            <a:t>течение 3 рабочих дней</a:t>
          </a:r>
        </a:p>
      </dgm:t>
    </dgm:pt>
    <dgm:pt modelId="{49FCE659-CA99-4921-A16C-BF526A2A13F2}" type="parTrans" cxnId="{16CD2CA0-A55E-4DE3-9689-40AFC5472790}">
      <dgm:prSet/>
      <dgm:spPr/>
      <dgm:t>
        <a:bodyPr/>
        <a:lstStyle/>
        <a:p>
          <a:endParaRPr lang="ru-RU"/>
        </a:p>
      </dgm:t>
    </dgm:pt>
    <dgm:pt modelId="{19AFE51A-0222-4F52-B402-A8A36EA03803}" type="sibTrans" cxnId="{16CD2CA0-A55E-4DE3-9689-40AFC5472790}">
      <dgm:prSet/>
      <dgm:spPr/>
      <dgm:t>
        <a:bodyPr/>
        <a:lstStyle/>
        <a:p>
          <a:endParaRPr lang="ru-RU"/>
        </a:p>
      </dgm:t>
    </dgm:pt>
    <dgm:pt modelId="{B60CD265-BE0F-4B0D-B1FE-354A21A851FA}">
      <dgm:prSet/>
      <dgm:spPr/>
      <dgm:t>
        <a:bodyPr/>
        <a:lstStyle/>
        <a:p>
          <a:r>
            <a:rPr lang="ru-RU" b="1" dirty="0"/>
            <a:t>Направление сведений в реестр контрактов (</a:t>
          </a:r>
          <a:r>
            <a:rPr lang="ru-RU" b="1" dirty="0" smtClean="0"/>
            <a:t>ст.103)</a:t>
          </a:r>
          <a:endParaRPr lang="ru-RU" b="1" dirty="0"/>
        </a:p>
      </dgm:t>
    </dgm:pt>
    <dgm:pt modelId="{56DECA49-6960-4789-ACCF-A6F49071AF1B}" type="parTrans" cxnId="{F7C31CB9-5F88-489A-A987-FDE13AA9C0BB}">
      <dgm:prSet/>
      <dgm:spPr/>
      <dgm:t>
        <a:bodyPr/>
        <a:lstStyle/>
        <a:p>
          <a:endParaRPr lang="ru-RU"/>
        </a:p>
      </dgm:t>
    </dgm:pt>
    <dgm:pt modelId="{32442300-E20C-4622-AACB-125F69864B14}" type="sibTrans" cxnId="{F7C31CB9-5F88-489A-A987-FDE13AA9C0BB}">
      <dgm:prSet/>
      <dgm:spPr/>
      <dgm:t>
        <a:bodyPr/>
        <a:lstStyle/>
        <a:p>
          <a:endParaRPr lang="ru-RU"/>
        </a:p>
      </dgm:t>
    </dgm:pt>
    <dgm:pt modelId="{E5657C79-087F-49CB-8DBB-CD808DC751D2}">
      <dgm:prSet custT="1"/>
      <dgm:spPr/>
      <dgm:t>
        <a:bodyPr/>
        <a:lstStyle/>
        <a:p>
          <a:r>
            <a:rPr lang="ru-RU" sz="1600" b="1" dirty="0" smtClean="0"/>
            <a:t>Протокол</a:t>
          </a:r>
          <a:endParaRPr lang="ru-RU" sz="1600" b="1" dirty="0"/>
        </a:p>
      </dgm:t>
    </dgm:pt>
    <dgm:pt modelId="{C13BD1D2-C48D-4EDB-A4F4-2A50EB489D2B}" type="parTrans" cxnId="{EE69EC0C-247E-44E6-BAAB-7A9834832369}">
      <dgm:prSet/>
      <dgm:spPr/>
    </dgm:pt>
    <dgm:pt modelId="{6D0B57FA-4524-4730-9791-2E00DB138516}" type="sibTrans" cxnId="{EE69EC0C-247E-44E6-BAAB-7A9834832369}">
      <dgm:prSet/>
      <dgm:spPr/>
    </dgm:pt>
    <dgm:pt modelId="{3A25A7D2-1674-4F57-8F0F-DF12D1A1626C}">
      <dgm:prSet custT="1"/>
      <dgm:spPr/>
      <dgm:t>
        <a:bodyPr/>
        <a:lstStyle/>
        <a:p>
          <a:r>
            <a:rPr lang="ru-RU" sz="1600" b="1" dirty="0" smtClean="0"/>
            <a:t>Рассмотрение оценка </a:t>
          </a:r>
          <a:endParaRPr lang="ru-RU" sz="1600" b="1" dirty="0"/>
        </a:p>
      </dgm:t>
    </dgm:pt>
    <dgm:pt modelId="{6E2787AD-60B0-4CFA-A8E5-B3FB0F35AFC6}" type="sibTrans" cxnId="{A452BC18-B3E8-4050-9A29-A9C4A51FB6DE}">
      <dgm:prSet/>
      <dgm:spPr/>
      <dgm:t>
        <a:bodyPr/>
        <a:lstStyle/>
        <a:p>
          <a:endParaRPr lang="ru-RU"/>
        </a:p>
      </dgm:t>
    </dgm:pt>
    <dgm:pt modelId="{E63DA2D7-7D38-4514-AC30-27915BCFDFC6}" type="parTrans" cxnId="{A452BC18-B3E8-4050-9A29-A9C4A51FB6DE}">
      <dgm:prSet/>
      <dgm:spPr/>
      <dgm:t>
        <a:bodyPr/>
        <a:lstStyle/>
        <a:p>
          <a:endParaRPr lang="ru-RU"/>
        </a:p>
      </dgm:t>
    </dgm:pt>
    <dgm:pt modelId="{09C4A8B5-6F32-44E6-9050-702E8DE099BA}">
      <dgm:prSet custT="1"/>
      <dgm:spPr/>
      <dgm:t>
        <a:bodyPr/>
        <a:lstStyle/>
        <a:p>
          <a:r>
            <a:rPr lang="ru-RU" sz="1400" dirty="0" smtClean="0"/>
            <a:t>20 </a:t>
          </a:r>
          <a:r>
            <a:rPr lang="ru-RU" sz="1400" dirty="0"/>
            <a:t>дней</a:t>
          </a:r>
        </a:p>
      </dgm:t>
    </dgm:pt>
    <dgm:pt modelId="{E2F59847-6B75-4E0B-9314-CEDBBE9163FB}" type="sibTrans" cxnId="{2379A372-F1F2-46C7-ABE5-421813B2EA9A}">
      <dgm:prSet/>
      <dgm:spPr/>
      <dgm:t>
        <a:bodyPr/>
        <a:lstStyle/>
        <a:p>
          <a:endParaRPr lang="ru-RU"/>
        </a:p>
      </dgm:t>
    </dgm:pt>
    <dgm:pt modelId="{54BEB0E5-D9AF-4226-A39B-AB20F2F14289}" type="parTrans" cxnId="{2379A372-F1F2-46C7-ABE5-421813B2EA9A}">
      <dgm:prSet/>
      <dgm:spPr/>
      <dgm:t>
        <a:bodyPr/>
        <a:lstStyle/>
        <a:p>
          <a:endParaRPr lang="ru-RU"/>
        </a:p>
      </dgm:t>
    </dgm:pt>
    <dgm:pt modelId="{80C62527-9CC7-428E-B301-A654BFEB6817}">
      <dgm:prSet/>
      <dgm:spPr/>
      <dgm:t>
        <a:bodyPr/>
        <a:lstStyle/>
        <a:p>
          <a:r>
            <a:rPr lang="ru-RU" b="1" dirty="0" smtClean="0"/>
            <a:t>Протокол</a:t>
          </a:r>
          <a:endParaRPr lang="ru-RU" b="1" dirty="0"/>
        </a:p>
      </dgm:t>
    </dgm:pt>
    <dgm:pt modelId="{B354C31B-7345-46B7-A6FC-A6C27970D500}" type="sibTrans" cxnId="{6DB3C0F4-54AF-4C55-9784-748BA7210042}">
      <dgm:prSet/>
      <dgm:spPr/>
    </dgm:pt>
    <dgm:pt modelId="{CD5AEA6A-D68F-4BA5-AB13-F0A4DF09D445}" type="parTrans" cxnId="{6DB3C0F4-54AF-4C55-9784-748BA7210042}">
      <dgm:prSet/>
      <dgm:spPr/>
    </dgm:pt>
    <dgm:pt modelId="{438C2062-0D5E-47B9-B10E-586716E63BDE}">
      <dgm:prSet/>
      <dgm:spPr/>
      <dgm:t>
        <a:bodyPr/>
        <a:lstStyle/>
        <a:p>
          <a:r>
            <a:rPr lang="ru-RU" b="1" dirty="0" smtClean="0"/>
            <a:t>Обсуждение  с участниками предложений </a:t>
          </a:r>
          <a:endParaRPr lang="ru-RU" b="1" dirty="0"/>
        </a:p>
      </dgm:t>
    </dgm:pt>
    <dgm:pt modelId="{6C132C3B-1262-408F-B52B-3E6540762E59}" type="sibTrans" cxnId="{CAFD2A6D-D93B-4772-9733-D0959C3F44DE}">
      <dgm:prSet/>
      <dgm:spPr/>
    </dgm:pt>
    <dgm:pt modelId="{1D80827A-DAB0-4DC6-AB41-459FC4056D66}" type="parTrans" cxnId="{CAFD2A6D-D93B-4772-9733-D0959C3F44DE}">
      <dgm:prSet/>
      <dgm:spPr/>
    </dgm:pt>
    <dgm:pt modelId="{952AA750-C9C9-4B44-951E-E27EA2F872AF}">
      <dgm:prSet custT="1"/>
      <dgm:spPr/>
      <dgm:t>
        <a:bodyPr/>
        <a:lstStyle/>
        <a:p>
          <a:r>
            <a:rPr lang="ru-RU" sz="1600" b="1" dirty="0" smtClean="0"/>
            <a:t>Протокол</a:t>
          </a:r>
          <a:endParaRPr lang="ru-RU" sz="1600" b="1" dirty="0"/>
        </a:p>
      </dgm:t>
    </dgm:pt>
    <dgm:pt modelId="{BCFEE8F8-6039-4420-AFDA-23B210FCDF0C}" type="parTrans" cxnId="{B86D1889-9006-49D7-AA17-48928441ED9E}">
      <dgm:prSet/>
      <dgm:spPr/>
    </dgm:pt>
    <dgm:pt modelId="{DAD8CB6C-56BE-40DB-9F20-6235CF2E7ADD}" type="sibTrans" cxnId="{B86D1889-9006-49D7-AA17-48928441ED9E}">
      <dgm:prSet/>
      <dgm:spPr/>
    </dgm:pt>
    <dgm:pt modelId="{B83EF2DD-CB6A-46DA-A8EB-582F2F21FF6E}" type="pres">
      <dgm:prSet presAssocID="{197F1A31-F40C-4C39-843F-53E8DF74CAEA}" presName="linearFlow" presStyleCnt="0">
        <dgm:presLayoutVars>
          <dgm:dir/>
          <dgm:animLvl val="lvl"/>
          <dgm:resizeHandles val="exact"/>
        </dgm:presLayoutVars>
      </dgm:prSet>
      <dgm:spPr/>
      <dgm:t>
        <a:bodyPr/>
        <a:lstStyle/>
        <a:p>
          <a:endParaRPr lang="ru-RU"/>
        </a:p>
      </dgm:t>
    </dgm:pt>
    <dgm:pt modelId="{DCD61825-686E-41F1-BC92-DC06CF6B4E78}" type="pres">
      <dgm:prSet presAssocID="{5CF8F2FB-BEB8-4077-B107-EB168ED77848}" presName="composite" presStyleCnt="0"/>
      <dgm:spPr/>
    </dgm:pt>
    <dgm:pt modelId="{A828F7B4-7879-4579-88DC-D3A6FED2D1FC}" type="pres">
      <dgm:prSet presAssocID="{5CF8F2FB-BEB8-4077-B107-EB168ED77848}" presName="parentText" presStyleLbl="alignNode1" presStyleIdx="0" presStyleCnt="6" custScaleX="104817">
        <dgm:presLayoutVars>
          <dgm:chMax val="1"/>
          <dgm:bulletEnabled val="1"/>
        </dgm:presLayoutVars>
      </dgm:prSet>
      <dgm:spPr/>
      <dgm:t>
        <a:bodyPr/>
        <a:lstStyle/>
        <a:p>
          <a:endParaRPr lang="ru-RU"/>
        </a:p>
      </dgm:t>
    </dgm:pt>
    <dgm:pt modelId="{DD2D479F-A810-40B6-92F4-B30694BE3C31}" type="pres">
      <dgm:prSet presAssocID="{5CF8F2FB-BEB8-4077-B107-EB168ED77848}" presName="descendantText" presStyleLbl="alignAcc1" presStyleIdx="0" presStyleCnt="6">
        <dgm:presLayoutVars>
          <dgm:bulletEnabled val="1"/>
        </dgm:presLayoutVars>
      </dgm:prSet>
      <dgm:spPr/>
      <dgm:t>
        <a:bodyPr/>
        <a:lstStyle/>
        <a:p>
          <a:endParaRPr lang="ru-RU"/>
        </a:p>
      </dgm:t>
    </dgm:pt>
    <dgm:pt modelId="{30F75C7B-A0B3-4962-9030-F014AC7E8D32}" type="pres">
      <dgm:prSet presAssocID="{A4EAAB4C-343C-4ADE-9DE3-07C8C416C51F}" presName="sp" presStyleCnt="0"/>
      <dgm:spPr/>
    </dgm:pt>
    <dgm:pt modelId="{18F621BB-9F07-444B-B1C5-3318D60DEA6F}" type="pres">
      <dgm:prSet presAssocID="{1B2F9D89-A0DF-4100-B7B2-611085D2E7E0}" presName="composite" presStyleCnt="0"/>
      <dgm:spPr/>
    </dgm:pt>
    <dgm:pt modelId="{95819667-3BC5-4E4F-A75D-27761EB60D14}" type="pres">
      <dgm:prSet presAssocID="{1B2F9D89-A0DF-4100-B7B2-611085D2E7E0}" presName="parentText" presStyleLbl="alignNode1" presStyleIdx="1" presStyleCnt="6">
        <dgm:presLayoutVars>
          <dgm:chMax val="1"/>
          <dgm:bulletEnabled val="1"/>
        </dgm:presLayoutVars>
      </dgm:prSet>
      <dgm:spPr/>
      <dgm:t>
        <a:bodyPr/>
        <a:lstStyle/>
        <a:p>
          <a:endParaRPr lang="ru-RU"/>
        </a:p>
      </dgm:t>
    </dgm:pt>
    <dgm:pt modelId="{239AD9D2-F039-4CE9-9970-2E8363BC5E09}" type="pres">
      <dgm:prSet presAssocID="{1B2F9D89-A0DF-4100-B7B2-611085D2E7E0}" presName="descendantText" presStyleLbl="alignAcc1" presStyleIdx="1" presStyleCnt="6">
        <dgm:presLayoutVars>
          <dgm:bulletEnabled val="1"/>
        </dgm:presLayoutVars>
      </dgm:prSet>
      <dgm:spPr/>
      <dgm:t>
        <a:bodyPr/>
        <a:lstStyle/>
        <a:p>
          <a:endParaRPr lang="ru-RU"/>
        </a:p>
      </dgm:t>
    </dgm:pt>
    <dgm:pt modelId="{5B3D56CD-C934-48F3-819D-C05EF9D81708}" type="pres">
      <dgm:prSet presAssocID="{B1567B82-5246-4CAE-B2C9-8A2070C27E4D}" presName="sp" presStyleCnt="0"/>
      <dgm:spPr/>
    </dgm:pt>
    <dgm:pt modelId="{22F138CE-D61C-4123-8320-168654AEA637}" type="pres">
      <dgm:prSet presAssocID="{A1E76B0C-A5E0-41F3-9F6D-3FCE40A45DDB}" presName="composite" presStyleCnt="0"/>
      <dgm:spPr/>
    </dgm:pt>
    <dgm:pt modelId="{67139871-4650-42FF-B699-023F7FF532D9}" type="pres">
      <dgm:prSet presAssocID="{A1E76B0C-A5E0-41F3-9F6D-3FCE40A45DDB}" presName="parentText" presStyleLbl="alignNode1" presStyleIdx="2" presStyleCnt="6">
        <dgm:presLayoutVars>
          <dgm:chMax val="1"/>
          <dgm:bulletEnabled val="1"/>
        </dgm:presLayoutVars>
      </dgm:prSet>
      <dgm:spPr/>
      <dgm:t>
        <a:bodyPr/>
        <a:lstStyle/>
        <a:p>
          <a:endParaRPr lang="ru-RU"/>
        </a:p>
      </dgm:t>
    </dgm:pt>
    <dgm:pt modelId="{A8A1A9E4-F3A4-49FB-B234-95A418479171}" type="pres">
      <dgm:prSet presAssocID="{A1E76B0C-A5E0-41F3-9F6D-3FCE40A45DDB}" presName="descendantText" presStyleLbl="alignAcc1" presStyleIdx="2" presStyleCnt="6" custAng="0" custLinFactNeighborX="-84" custLinFactNeighborY="-433">
        <dgm:presLayoutVars>
          <dgm:bulletEnabled val="1"/>
        </dgm:presLayoutVars>
      </dgm:prSet>
      <dgm:spPr/>
      <dgm:t>
        <a:bodyPr/>
        <a:lstStyle/>
        <a:p>
          <a:endParaRPr lang="ru-RU"/>
        </a:p>
      </dgm:t>
    </dgm:pt>
    <dgm:pt modelId="{2DE75CEA-A273-451B-978D-517BBA9C058D}" type="pres">
      <dgm:prSet presAssocID="{5F926C54-6DEA-4A4D-AC44-16D11BD3CA0C}" presName="sp" presStyleCnt="0"/>
      <dgm:spPr/>
    </dgm:pt>
    <dgm:pt modelId="{A6025CE1-4059-4FD0-97EF-2D0297CAA7F2}" type="pres">
      <dgm:prSet presAssocID="{09C4A8B5-6F32-44E6-9050-702E8DE099BA}" presName="composite" presStyleCnt="0"/>
      <dgm:spPr/>
    </dgm:pt>
    <dgm:pt modelId="{3AB5CFB8-94A6-4ACD-B3DF-CAC6CB852A2C}" type="pres">
      <dgm:prSet presAssocID="{09C4A8B5-6F32-44E6-9050-702E8DE099BA}" presName="parentText" presStyleLbl="alignNode1" presStyleIdx="3" presStyleCnt="6">
        <dgm:presLayoutVars>
          <dgm:chMax val="1"/>
          <dgm:bulletEnabled val="1"/>
        </dgm:presLayoutVars>
      </dgm:prSet>
      <dgm:spPr/>
      <dgm:t>
        <a:bodyPr/>
        <a:lstStyle/>
        <a:p>
          <a:endParaRPr lang="ru-RU"/>
        </a:p>
      </dgm:t>
    </dgm:pt>
    <dgm:pt modelId="{FF4A65C5-39C6-41AF-83B2-B5E366423755}" type="pres">
      <dgm:prSet presAssocID="{09C4A8B5-6F32-44E6-9050-702E8DE099BA}" presName="descendantText" presStyleLbl="alignAcc1" presStyleIdx="3" presStyleCnt="6" custLinFactNeighborX="-84" custLinFactNeighborY="-3677">
        <dgm:presLayoutVars>
          <dgm:bulletEnabled val="1"/>
        </dgm:presLayoutVars>
      </dgm:prSet>
      <dgm:spPr/>
      <dgm:t>
        <a:bodyPr/>
        <a:lstStyle/>
        <a:p>
          <a:endParaRPr lang="ru-RU"/>
        </a:p>
      </dgm:t>
    </dgm:pt>
    <dgm:pt modelId="{EE499A9E-76EE-40D5-9660-7D87EF243C9D}" type="pres">
      <dgm:prSet presAssocID="{E2F59847-6B75-4E0B-9314-CEDBBE9163FB}" presName="sp" presStyleCnt="0"/>
      <dgm:spPr/>
    </dgm:pt>
    <dgm:pt modelId="{D9FF4C84-D4DD-4AC4-A478-B0CA893EA3BF}" type="pres">
      <dgm:prSet presAssocID="{5EB055BC-962D-4A6E-81EF-C717F7116E65}" presName="composite" presStyleCnt="0"/>
      <dgm:spPr/>
    </dgm:pt>
    <dgm:pt modelId="{FD262A74-62A9-4FFE-B58C-C03361EA2B00}" type="pres">
      <dgm:prSet presAssocID="{5EB055BC-962D-4A6E-81EF-C717F7116E65}" presName="parentText" presStyleLbl="alignNode1" presStyleIdx="4" presStyleCnt="6">
        <dgm:presLayoutVars>
          <dgm:chMax val="1"/>
          <dgm:bulletEnabled val="1"/>
        </dgm:presLayoutVars>
      </dgm:prSet>
      <dgm:spPr/>
      <dgm:t>
        <a:bodyPr/>
        <a:lstStyle/>
        <a:p>
          <a:endParaRPr lang="ru-RU"/>
        </a:p>
      </dgm:t>
    </dgm:pt>
    <dgm:pt modelId="{7F9C936E-D104-4386-B750-C0B6E16E5A44}" type="pres">
      <dgm:prSet presAssocID="{5EB055BC-962D-4A6E-81EF-C717F7116E65}" presName="descendantText" presStyleLbl="alignAcc1" presStyleIdx="4" presStyleCnt="6">
        <dgm:presLayoutVars>
          <dgm:bulletEnabled val="1"/>
        </dgm:presLayoutVars>
      </dgm:prSet>
      <dgm:spPr/>
      <dgm:t>
        <a:bodyPr/>
        <a:lstStyle/>
        <a:p>
          <a:endParaRPr lang="ru-RU"/>
        </a:p>
      </dgm:t>
    </dgm:pt>
    <dgm:pt modelId="{42DEF169-5A28-4667-B252-2921608F265D}" type="pres">
      <dgm:prSet presAssocID="{F64BBF3E-99AC-4C86-9A03-655CEC5E95C6}" presName="sp" presStyleCnt="0"/>
      <dgm:spPr/>
    </dgm:pt>
    <dgm:pt modelId="{CA159246-B2AD-4E86-851C-E017EC117A8E}" type="pres">
      <dgm:prSet presAssocID="{45F8E162-5DA0-431D-8C59-8069CAB6B8B7}" presName="composite" presStyleCnt="0"/>
      <dgm:spPr/>
    </dgm:pt>
    <dgm:pt modelId="{9348DFD1-92F9-4366-935B-49F058B9C7E2}" type="pres">
      <dgm:prSet presAssocID="{45F8E162-5DA0-431D-8C59-8069CAB6B8B7}" presName="parentText" presStyleLbl="alignNode1" presStyleIdx="5" presStyleCnt="6">
        <dgm:presLayoutVars>
          <dgm:chMax val="1"/>
          <dgm:bulletEnabled val="1"/>
        </dgm:presLayoutVars>
      </dgm:prSet>
      <dgm:spPr/>
      <dgm:t>
        <a:bodyPr/>
        <a:lstStyle/>
        <a:p>
          <a:endParaRPr lang="ru-RU"/>
        </a:p>
      </dgm:t>
    </dgm:pt>
    <dgm:pt modelId="{CAB74505-B1D1-4340-95BE-8A80FE457811}" type="pres">
      <dgm:prSet presAssocID="{45F8E162-5DA0-431D-8C59-8069CAB6B8B7}" presName="descendantText" presStyleLbl="alignAcc1" presStyleIdx="5" presStyleCnt="6">
        <dgm:presLayoutVars>
          <dgm:bulletEnabled val="1"/>
        </dgm:presLayoutVars>
      </dgm:prSet>
      <dgm:spPr/>
      <dgm:t>
        <a:bodyPr/>
        <a:lstStyle/>
        <a:p>
          <a:endParaRPr lang="ru-RU"/>
        </a:p>
      </dgm:t>
    </dgm:pt>
  </dgm:ptLst>
  <dgm:cxnLst>
    <dgm:cxn modelId="{8279FC4C-0453-6F4D-B2D5-A8F5E597734C}" type="presOf" srcId="{1B2F9D89-A0DF-4100-B7B2-611085D2E7E0}" destId="{95819667-3BC5-4E4F-A75D-27761EB60D14}" srcOrd="0" destOrd="0" presId="urn:microsoft.com/office/officeart/2005/8/layout/chevron2"/>
    <dgm:cxn modelId="{8F872C3B-0438-264D-991D-FC25DA3D02FD}" type="presOf" srcId="{952AA750-C9C9-4B44-951E-E27EA2F872AF}" destId="{FF4A65C5-39C6-41AF-83B2-B5E366423755}" srcOrd="0" destOrd="1" presId="urn:microsoft.com/office/officeart/2005/8/layout/chevron2"/>
    <dgm:cxn modelId="{C62A1462-1F86-46F7-B633-51D17597EA30}" srcId="{5CF8F2FB-BEB8-4077-B107-EB168ED77848}" destId="{40216374-7A28-45E5-9A05-6CFAE3623F6B}" srcOrd="0" destOrd="0" parTransId="{6C8D917F-8AD0-47E3-8435-5175D15C0D86}" sibTransId="{0CAF4B54-2C15-4185-813D-0F2DBE299E2E}"/>
    <dgm:cxn modelId="{EF0B3672-AE0A-4D3C-842A-A969DC655159}" srcId="{197F1A31-F40C-4C39-843F-53E8DF74CAEA}" destId="{A1E76B0C-A5E0-41F3-9F6D-3FCE40A45DDB}" srcOrd="2" destOrd="0" parTransId="{9653789C-E125-45B8-AACC-DCD85202F448}" sibTransId="{5F926C54-6DEA-4A4D-AC44-16D11BD3CA0C}"/>
    <dgm:cxn modelId="{2379A372-F1F2-46C7-ABE5-421813B2EA9A}" srcId="{197F1A31-F40C-4C39-843F-53E8DF74CAEA}" destId="{09C4A8B5-6F32-44E6-9050-702E8DE099BA}" srcOrd="3" destOrd="0" parTransId="{54BEB0E5-D9AF-4226-A39B-AB20F2F14289}" sibTransId="{E2F59847-6B75-4E0B-9314-CEDBBE9163FB}"/>
    <dgm:cxn modelId="{0D08AAE1-B944-E74A-B7C5-041721909A2B}" type="presOf" srcId="{E5657C79-087F-49CB-8DBB-CD808DC751D2}" destId="{239AD9D2-F039-4CE9-9970-2E8363BC5E09}" srcOrd="0" destOrd="1" presId="urn:microsoft.com/office/officeart/2005/8/layout/chevron2"/>
    <dgm:cxn modelId="{CAB97A1F-D2D7-7244-AEEB-E681CF319902}" type="presOf" srcId="{DB68292D-FBD8-4184-8696-0DAB1B00A532}" destId="{DD2D479F-A810-40B6-92F4-B30694BE3C31}" srcOrd="0" destOrd="1" presId="urn:microsoft.com/office/officeart/2005/8/layout/chevron2"/>
    <dgm:cxn modelId="{2D22844C-A899-964C-BB0C-A5057994EF51}" type="presOf" srcId="{3A25A7D2-1674-4F57-8F0F-DF12D1A1626C}" destId="{FF4A65C5-39C6-41AF-83B2-B5E366423755}" srcOrd="0" destOrd="0" presId="urn:microsoft.com/office/officeart/2005/8/layout/chevron2"/>
    <dgm:cxn modelId="{3F7804A0-89A0-BE42-96AE-7EBCD8CA6B0E}" type="presOf" srcId="{5EB055BC-962D-4A6E-81EF-C717F7116E65}" destId="{FD262A74-62A9-4FFE-B58C-C03361EA2B00}" srcOrd="0" destOrd="0" presId="urn:microsoft.com/office/officeart/2005/8/layout/chevron2"/>
    <dgm:cxn modelId="{3C23AE63-471D-4706-A276-566769207DAF}" srcId="{5EB055BC-962D-4A6E-81EF-C717F7116E65}" destId="{BB7BC0AF-EF68-40D7-B371-4578783DD8C1}" srcOrd="0" destOrd="0" parTransId="{EE91BC12-76E8-4C0F-B09B-3D0C8D600644}" sibTransId="{BFEC5001-B85A-4EE4-8CEE-04259FB8976A}"/>
    <dgm:cxn modelId="{A7770E5F-9B2D-4285-B7B9-9CC66C6A2898}" srcId="{197F1A31-F40C-4C39-843F-53E8DF74CAEA}" destId="{5CF8F2FB-BEB8-4077-B107-EB168ED77848}" srcOrd="0" destOrd="0" parTransId="{7B5BD3A2-D37D-4505-BA95-14F5E9CDDD29}" sibTransId="{A4EAAB4C-343C-4ADE-9DE3-07C8C416C51F}"/>
    <dgm:cxn modelId="{0EBC6CB1-14A1-FB4D-A1A5-6E1D7AA12F4C}" type="presOf" srcId="{45F8E162-5DA0-431D-8C59-8069CAB6B8B7}" destId="{9348DFD1-92F9-4366-935B-49F058B9C7E2}" srcOrd="0" destOrd="0" presId="urn:microsoft.com/office/officeart/2005/8/layout/chevron2"/>
    <dgm:cxn modelId="{6DB3C0F4-54AF-4C55-9784-748BA7210042}" srcId="{A1E76B0C-A5E0-41F3-9F6D-3FCE40A45DDB}" destId="{80C62527-9CC7-428E-B301-A654BFEB6817}" srcOrd="1" destOrd="0" parTransId="{CD5AEA6A-D68F-4BA5-AB13-F0A4DF09D445}" sibTransId="{B354C31B-7345-46B7-A6FC-A6C27970D500}"/>
    <dgm:cxn modelId="{DD5CAEFA-0FD8-F44F-A859-81873C997D5B}" type="presOf" srcId="{5CF8F2FB-BEB8-4077-B107-EB168ED77848}" destId="{A828F7B4-7879-4579-88DC-D3A6FED2D1FC}" srcOrd="0" destOrd="0" presId="urn:microsoft.com/office/officeart/2005/8/layout/chevron2"/>
    <dgm:cxn modelId="{B86D1889-9006-49D7-AA17-48928441ED9E}" srcId="{09C4A8B5-6F32-44E6-9050-702E8DE099BA}" destId="{952AA750-C9C9-4B44-951E-E27EA2F872AF}" srcOrd="1" destOrd="0" parTransId="{BCFEE8F8-6039-4420-AFDA-23B210FCDF0C}" sibTransId="{DAD8CB6C-56BE-40DB-9F20-6235CF2E7ADD}"/>
    <dgm:cxn modelId="{3DA7F9C2-B23E-E94C-AFDB-68FA29143C6D}" type="presOf" srcId="{91BD9593-65DF-4599-88E5-70DA70EB4E85}" destId="{239AD9D2-F039-4CE9-9970-2E8363BC5E09}" srcOrd="0" destOrd="0" presId="urn:microsoft.com/office/officeart/2005/8/layout/chevron2"/>
    <dgm:cxn modelId="{D43FA2F7-5096-F44D-AE11-52B4E7DBEFF5}" type="presOf" srcId="{438C2062-0D5E-47B9-B10E-586716E63BDE}" destId="{A8A1A9E4-F3A4-49FB-B234-95A418479171}" srcOrd="0" destOrd="0" presId="urn:microsoft.com/office/officeart/2005/8/layout/chevron2"/>
    <dgm:cxn modelId="{963C4648-424B-4042-B778-8052E69B27CB}" srcId="{197F1A31-F40C-4C39-843F-53E8DF74CAEA}" destId="{5EB055BC-962D-4A6E-81EF-C717F7116E65}" srcOrd="4" destOrd="0" parTransId="{95E1D601-4F6C-4714-B694-3087E3D2E630}" sibTransId="{F64BBF3E-99AC-4C86-9A03-655CEC5E95C6}"/>
    <dgm:cxn modelId="{ED625704-A4E7-4F56-A54B-EB61FEEE1AD8}" srcId="{197F1A31-F40C-4C39-843F-53E8DF74CAEA}" destId="{1B2F9D89-A0DF-4100-B7B2-611085D2E7E0}" srcOrd="1" destOrd="0" parTransId="{B2563DF0-105D-462A-982E-9136DD28210C}" sibTransId="{B1567B82-5246-4CAE-B2C9-8A2070C27E4D}"/>
    <dgm:cxn modelId="{4C690F86-97C6-4483-8EB1-9098A9331860}" srcId="{5CF8F2FB-BEB8-4077-B107-EB168ED77848}" destId="{DB68292D-FBD8-4184-8696-0DAB1B00A532}" srcOrd="1" destOrd="0" parTransId="{B386362C-D9EA-4AE9-A860-A9C0412A87E4}" sibTransId="{54E368E7-59C3-47A5-87C0-3EECE316787B}"/>
    <dgm:cxn modelId="{53D4BBF8-88B4-4E66-A89F-E8DFAE3350DB}" srcId="{1B2F9D89-A0DF-4100-B7B2-611085D2E7E0}" destId="{91BD9593-65DF-4599-88E5-70DA70EB4E85}" srcOrd="0" destOrd="0" parTransId="{B32129A1-3957-4484-8D9E-488B8696DFDF}" sibTransId="{3047FCD2-7967-4A47-ACA9-12206E32F82E}"/>
    <dgm:cxn modelId="{16CD2CA0-A55E-4DE3-9689-40AFC5472790}" srcId="{197F1A31-F40C-4C39-843F-53E8DF74CAEA}" destId="{45F8E162-5DA0-431D-8C59-8069CAB6B8B7}" srcOrd="5" destOrd="0" parTransId="{49FCE659-CA99-4921-A16C-BF526A2A13F2}" sibTransId="{19AFE51A-0222-4F52-B402-A8A36EA03803}"/>
    <dgm:cxn modelId="{F7C31CB9-5F88-489A-A987-FDE13AA9C0BB}" srcId="{45F8E162-5DA0-431D-8C59-8069CAB6B8B7}" destId="{B60CD265-BE0F-4B0D-B1FE-354A21A851FA}" srcOrd="0" destOrd="0" parTransId="{56DECA49-6960-4789-ACCF-A6F49071AF1B}" sibTransId="{32442300-E20C-4622-AACB-125F69864B14}"/>
    <dgm:cxn modelId="{5674FFD5-A657-354E-84A1-E81248E8FFEB}" type="presOf" srcId="{BB7BC0AF-EF68-40D7-B371-4578783DD8C1}" destId="{7F9C936E-D104-4386-B750-C0B6E16E5A44}" srcOrd="0" destOrd="0" presId="urn:microsoft.com/office/officeart/2005/8/layout/chevron2"/>
    <dgm:cxn modelId="{A452BC18-B3E8-4050-9A29-A9C4A51FB6DE}" srcId="{09C4A8B5-6F32-44E6-9050-702E8DE099BA}" destId="{3A25A7D2-1674-4F57-8F0F-DF12D1A1626C}" srcOrd="0" destOrd="0" parTransId="{E63DA2D7-7D38-4514-AC30-27915BCFDFC6}" sibTransId="{6E2787AD-60B0-4CFA-A8E5-B3FB0F35AFC6}"/>
    <dgm:cxn modelId="{CAFD2A6D-D93B-4772-9733-D0959C3F44DE}" srcId="{A1E76B0C-A5E0-41F3-9F6D-3FCE40A45DDB}" destId="{438C2062-0D5E-47B9-B10E-586716E63BDE}" srcOrd="0" destOrd="0" parTransId="{1D80827A-DAB0-4DC6-AB41-459FC4056D66}" sibTransId="{6C132C3B-1262-408F-B52B-3E6540762E59}"/>
    <dgm:cxn modelId="{8C5CCCD0-4971-B147-BE07-8CE343BB4086}" type="presOf" srcId="{09C4A8B5-6F32-44E6-9050-702E8DE099BA}" destId="{3AB5CFB8-94A6-4ACD-B3DF-CAC6CB852A2C}" srcOrd="0" destOrd="0" presId="urn:microsoft.com/office/officeart/2005/8/layout/chevron2"/>
    <dgm:cxn modelId="{AF1FFE31-0E7E-B048-82E3-649DB23473E1}" type="presOf" srcId="{80C62527-9CC7-428E-B301-A654BFEB6817}" destId="{A8A1A9E4-F3A4-49FB-B234-95A418479171}" srcOrd="0" destOrd="1" presId="urn:microsoft.com/office/officeart/2005/8/layout/chevron2"/>
    <dgm:cxn modelId="{42D923B4-11D9-4642-B79E-A394870AE21B}" type="presOf" srcId="{B60CD265-BE0F-4B0D-B1FE-354A21A851FA}" destId="{CAB74505-B1D1-4340-95BE-8A80FE457811}" srcOrd="0" destOrd="0" presId="urn:microsoft.com/office/officeart/2005/8/layout/chevron2"/>
    <dgm:cxn modelId="{CB5B9C34-9688-7D4D-AF00-E714D0B72101}" type="presOf" srcId="{197F1A31-F40C-4C39-843F-53E8DF74CAEA}" destId="{B83EF2DD-CB6A-46DA-A8EB-582F2F21FF6E}" srcOrd="0" destOrd="0" presId="urn:microsoft.com/office/officeart/2005/8/layout/chevron2"/>
    <dgm:cxn modelId="{EE69EC0C-247E-44E6-BAAB-7A9834832369}" srcId="{1B2F9D89-A0DF-4100-B7B2-611085D2E7E0}" destId="{E5657C79-087F-49CB-8DBB-CD808DC751D2}" srcOrd="1" destOrd="0" parTransId="{C13BD1D2-C48D-4EDB-A4F4-2A50EB489D2B}" sibTransId="{6D0B57FA-4524-4730-9791-2E00DB138516}"/>
    <dgm:cxn modelId="{413B1E57-E269-B348-BABC-45ABAE434219}" type="presOf" srcId="{40216374-7A28-45E5-9A05-6CFAE3623F6B}" destId="{DD2D479F-A810-40B6-92F4-B30694BE3C31}" srcOrd="0" destOrd="0" presId="urn:microsoft.com/office/officeart/2005/8/layout/chevron2"/>
    <dgm:cxn modelId="{B33DD81A-2509-FB49-B511-5DF0517CB2BE}" type="presOf" srcId="{A1E76B0C-A5E0-41F3-9F6D-3FCE40A45DDB}" destId="{67139871-4650-42FF-B699-023F7FF532D9}" srcOrd="0" destOrd="0" presId="urn:microsoft.com/office/officeart/2005/8/layout/chevron2"/>
    <dgm:cxn modelId="{11FC9106-696C-D746-9C13-B173665CDDC7}" type="presParOf" srcId="{B83EF2DD-CB6A-46DA-A8EB-582F2F21FF6E}" destId="{DCD61825-686E-41F1-BC92-DC06CF6B4E78}" srcOrd="0" destOrd="0" presId="urn:microsoft.com/office/officeart/2005/8/layout/chevron2"/>
    <dgm:cxn modelId="{9E0D32DE-89D2-F846-BBC0-E6B61530D9E5}" type="presParOf" srcId="{DCD61825-686E-41F1-BC92-DC06CF6B4E78}" destId="{A828F7B4-7879-4579-88DC-D3A6FED2D1FC}" srcOrd="0" destOrd="0" presId="urn:microsoft.com/office/officeart/2005/8/layout/chevron2"/>
    <dgm:cxn modelId="{2C98264F-E0E5-5C48-9FFF-FB4EB866B9C3}" type="presParOf" srcId="{DCD61825-686E-41F1-BC92-DC06CF6B4E78}" destId="{DD2D479F-A810-40B6-92F4-B30694BE3C31}" srcOrd="1" destOrd="0" presId="urn:microsoft.com/office/officeart/2005/8/layout/chevron2"/>
    <dgm:cxn modelId="{1A9DF3EC-6532-9A47-90B3-B22725DED71F}" type="presParOf" srcId="{B83EF2DD-CB6A-46DA-A8EB-582F2F21FF6E}" destId="{30F75C7B-A0B3-4962-9030-F014AC7E8D32}" srcOrd="1" destOrd="0" presId="urn:microsoft.com/office/officeart/2005/8/layout/chevron2"/>
    <dgm:cxn modelId="{E68F2880-1618-BE46-A777-189449B028D7}" type="presParOf" srcId="{B83EF2DD-CB6A-46DA-A8EB-582F2F21FF6E}" destId="{18F621BB-9F07-444B-B1C5-3318D60DEA6F}" srcOrd="2" destOrd="0" presId="urn:microsoft.com/office/officeart/2005/8/layout/chevron2"/>
    <dgm:cxn modelId="{07FCC176-F692-5745-98ED-E787B98C4F9A}" type="presParOf" srcId="{18F621BB-9F07-444B-B1C5-3318D60DEA6F}" destId="{95819667-3BC5-4E4F-A75D-27761EB60D14}" srcOrd="0" destOrd="0" presId="urn:microsoft.com/office/officeart/2005/8/layout/chevron2"/>
    <dgm:cxn modelId="{929C79B4-FD63-9249-965F-FDEA50B90328}" type="presParOf" srcId="{18F621BB-9F07-444B-B1C5-3318D60DEA6F}" destId="{239AD9D2-F039-4CE9-9970-2E8363BC5E09}" srcOrd="1" destOrd="0" presId="urn:microsoft.com/office/officeart/2005/8/layout/chevron2"/>
    <dgm:cxn modelId="{10AC7DC7-FB93-6C4A-A754-1059F8EBE4C0}" type="presParOf" srcId="{B83EF2DD-CB6A-46DA-A8EB-582F2F21FF6E}" destId="{5B3D56CD-C934-48F3-819D-C05EF9D81708}" srcOrd="3" destOrd="0" presId="urn:microsoft.com/office/officeart/2005/8/layout/chevron2"/>
    <dgm:cxn modelId="{5CE02E93-2CCE-EE4C-AA01-7350377DA26F}" type="presParOf" srcId="{B83EF2DD-CB6A-46DA-A8EB-582F2F21FF6E}" destId="{22F138CE-D61C-4123-8320-168654AEA637}" srcOrd="4" destOrd="0" presId="urn:microsoft.com/office/officeart/2005/8/layout/chevron2"/>
    <dgm:cxn modelId="{3F3E4B49-4390-4546-8E1D-4229B0D5D771}" type="presParOf" srcId="{22F138CE-D61C-4123-8320-168654AEA637}" destId="{67139871-4650-42FF-B699-023F7FF532D9}" srcOrd="0" destOrd="0" presId="urn:microsoft.com/office/officeart/2005/8/layout/chevron2"/>
    <dgm:cxn modelId="{7377FA79-F93C-C347-90B3-EF7F58D0EFB7}" type="presParOf" srcId="{22F138CE-D61C-4123-8320-168654AEA637}" destId="{A8A1A9E4-F3A4-49FB-B234-95A418479171}" srcOrd="1" destOrd="0" presId="urn:microsoft.com/office/officeart/2005/8/layout/chevron2"/>
    <dgm:cxn modelId="{00FA74DC-B6AC-EE49-8960-FB4064F516C4}" type="presParOf" srcId="{B83EF2DD-CB6A-46DA-A8EB-582F2F21FF6E}" destId="{2DE75CEA-A273-451B-978D-517BBA9C058D}" srcOrd="5" destOrd="0" presId="urn:microsoft.com/office/officeart/2005/8/layout/chevron2"/>
    <dgm:cxn modelId="{81E7C9EC-44C3-2C4B-9273-AD11E24DD1E0}" type="presParOf" srcId="{B83EF2DD-CB6A-46DA-A8EB-582F2F21FF6E}" destId="{A6025CE1-4059-4FD0-97EF-2D0297CAA7F2}" srcOrd="6" destOrd="0" presId="urn:microsoft.com/office/officeart/2005/8/layout/chevron2"/>
    <dgm:cxn modelId="{9179636F-F15B-5748-8FD7-3AF940B47B75}" type="presParOf" srcId="{A6025CE1-4059-4FD0-97EF-2D0297CAA7F2}" destId="{3AB5CFB8-94A6-4ACD-B3DF-CAC6CB852A2C}" srcOrd="0" destOrd="0" presId="urn:microsoft.com/office/officeart/2005/8/layout/chevron2"/>
    <dgm:cxn modelId="{E2ADEB4D-6A04-BD42-9A1C-70F331A70512}" type="presParOf" srcId="{A6025CE1-4059-4FD0-97EF-2D0297CAA7F2}" destId="{FF4A65C5-39C6-41AF-83B2-B5E366423755}" srcOrd="1" destOrd="0" presId="urn:microsoft.com/office/officeart/2005/8/layout/chevron2"/>
    <dgm:cxn modelId="{630B5C26-7E56-ED40-951E-B1751CF58C7D}" type="presParOf" srcId="{B83EF2DD-CB6A-46DA-A8EB-582F2F21FF6E}" destId="{EE499A9E-76EE-40D5-9660-7D87EF243C9D}" srcOrd="7" destOrd="0" presId="urn:microsoft.com/office/officeart/2005/8/layout/chevron2"/>
    <dgm:cxn modelId="{8DA1A7CE-6D4C-5940-949F-01C4B83E7A7E}" type="presParOf" srcId="{B83EF2DD-CB6A-46DA-A8EB-582F2F21FF6E}" destId="{D9FF4C84-D4DD-4AC4-A478-B0CA893EA3BF}" srcOrd="8" destOrd="0" presId="urn:microsoft.com/office/officeart/2005/8/layout/chevron2"/>
    <dgm:cxn modelId="{F3D7A96F-37EE-014C-B79B-FD417358060A}" type="presParOf" srcId="{D9FF4C84-D4DD-4AC4-A478-B0CA893EA3BF}" destId="{FD262A74-62A9-4FFE-B58C-C03361EA2B00}" srcOrd="0" destOrd="0" presId="urn:microsoft.com/office/officeart/2005/8/layout/chevron2"/>
    <dgm:cxn modelId="{35FC63B2-0C7F-BC44-BB7F-D6E0C0CCD72C}" type="presParOf" srcId="{D9FF4C84-D4DD-4AC4-A478-B0CA893EA3BF}" destId="{7F9C936E-D104-4386-B750-C0B6E16E5A44}" srcOrd="1" destOrd="0" presId="urn:microsoft.com/office/officeart/2005/8/layout/chevron2"/>
    <dgm:cxn modelId="{25CDA268-84FA-524E-BD85-AB0EBBDDF280}" type="presParOf" srcId="{B83EF2DD-CB6A-46DA-A8EB-582F2F21FF6E}" destId="{42DEF169-5A28-4667-B252-2921608F265D}" srcOrd="9" destOrd="0" presId="urn:microsoft.com/office/officeart/2005/8/layout/chevron2"/>
    <dgm:cxn modelId="{A6CC60E1-FCD1-014F-966C-C61EB97B767F}" type="presParOf" srcId="{B83EF2DD-CB6A-46DA-A8EB-582F2F21FF6E}" destId="{CA159246-B2AD-4E86-851C-E017EC117A8E}" srcOrd="10" destOrd="0" presId="urn:microsoft.com/office/officeart/2005/8/layout/chevron2"/>
    <dgm:cxn modelId="{143FA4F7-802D-7348-BC3B-5E678B6CC346}" type="presParOf" srcId="{CA159246-B2AD-4E86-851C-E017EC117A8E}" destId="{9348DFD1-92F9-4366-935B-49F058B9C7E2}" srcOrd="0" destOrd="0" presId="urn:microsoft.com/office/officeart/2005/8/layout/chevron2"/>
    <dgm:cxn modelId="{50E71A84-4A61-414F-A380-BE75ACC03FB7}" type="presParOf" srcId="{CA159246-B2AD-4E86-851C-E017EC117A8E}" destId="{CAB74505-B1D1-4340-95BE-8A80FE45781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28F7B4-7879-4579-88DC-D3A6FED2D1FC}">
      <dsp:nvSpPr>
        <dsp:cNvPr id="0" name=""/>
        <dsp:cNvSpPr/>
      </dsp:nvSpPr>
      <dsp:spPr>
        <a:xfrm rot="5400000">
          <a:off x="-139004" y="136870"/>
          <a:ext cx="981875" cy="720420"/>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min </a:t>
          </a:r>
          <a:r>
            <a:rPr lang="ru-RU" sz="1400" kern="1200" dirty="0" smtClean="0"/>
            <a:t>2</a:t>
          </a:r>
          <a:r>
            <a:rPr lang="en-US" sz="1400" kern="1200" dirty="0" smtClean="0"/>
            <a:t>0 </a:t>
          </a:r>
          <a:r>
            <a:rPr lang="ru-RU" sz="1400" kern="1200" dirty="0"/>
            <a:t>дней</a:t>
          </a:r>
        </a:p>
      </dsp:txBody>
      <dsp:txXfrm rot="-5400000">
        <a:off x="-8276" y="366352"/>
        <a:ext cx="720420" cy="261455"/>
      </dsp:txXfrm>
    </dsp:sp>
    <dsp:sp modelId="{DD2D479F-A810-40B6-92F4-B30694BE3C31}">
      <dsp:nvSpPr>
        <dsp:cNvPr id="0" name=""/>
        <dsp:cNvSpPr/>
      </dsp:nvSpPr>
      <dsp:spPr>
        <a:xfrm rot="5400000">
          <a:off x="3370955" y="-2669222"/>
          <a:ext cx="638554"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a:t>Публикация и размещение извещения на сайте (</a:t>
          </a:r>
          <a:r>
            <a:rPr lang="ru-RU" sz="1600" b="1" kern="1200" dirty="0" smtClean="0"/>
            <a:t>ст.49)</a:t>
          </a:r>
          <a:endParaRPr lang="ru-RU" sz="1600" b="1" kern="1200" dirty="0"/>
        </a:p>
        <a:p>
          <a:pPr marL="171450" lvl="1" indent="-171450" algn="l" defTabSz="711200">
            <a:lnSpc>
              <a:spcPct val="90000"/>
            </a:lnSpc>
            <a:spcBef>
              <a:spcPct val="0"/>
            </a:spcBef>
            <a:spcAft>
              <a:spcPct val="15000"/>
            </a:spcAft>
            <a:buChar char="••"/>
          </a:pPr>
          <a:r>
            <a:rPr lang="ru-RU" sz="1600" b="1" kern="1200" dirty="0"/>
            <a:t>Подготовка и прием заявок</a:t>
          </a:r>
        </a:p>
      </dsp:txBody>
      <dsp:txXfrm rot="-5400000">
        <a:off x="695589" y="37316"/>
        <a:ext cx="5958114" cy="576210"/>
      </dsp:txXfrm>
    </dsp:sp>
    <dsp:sp modelId="{95819667-3BC5-4E4F-A75D-27761EB60D14}">
      <dsp:nvSpPr>
        <dsp:cNvPr id="0" name=""/>
        <dsp:cNvSpPr/>
      </dsp:nvSpPr>
      <dsp:spPr>
        <a:xfrm rot="5400000">
          <a:off x="-155558" y="1038224"/>
          <a:ext cx="981875" cy="68731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t> </a:t>
          </a:r>
          <a:endParaRPr lang="ru-RU" sz="1400" kern="1200" dirty="0"/>
        </a:p>
      </dsp:txBody>
      <dsp:txXfrm rot="-5400000">
        <a:off x="-8276" y="1234598"/>
        <a:ext cx="687312" cy="294563"/>
      </dsp:txXfrm>
    </dsp:sp>
    <dsp:sp modelId="{239AD9D2-F039-4CE9-9970-2E8363BC5E09}">
      <dsp:nvSpPr>
        <dsp:cNvPr id="0" name=""/>
        <dsp:cNvSpPr/>
      </dsp:nvSpPr>
      <dsp:spPr>
        <a:xfrm rot="5400000">
          <a:off x="3354569" y="-1784590"/>
          <a:ext cx="638219"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a:t>Вскрытие конвертов (</a:t>
          </a:r>
          <a:r>
            <a:rPr lang="ru-RU" sz="1600" b="1" kern="1200" dirty="0" smtClean="0"/>
            <a:t>ст.52)</a:t>
          </a:r>
          <a:endParaRPr lang="ru-RU" sz="1600" b="1" kern="1200" dirty="0"/>
        </a:p>
        <a:p>
          <a:pPr marL="171450" lvl="1" indent="-171450" algn="l" defTabSz="711200">
            <a:lnSpc>
              <a:spcPct val="90000"/>
            </a:lnSpc>
            <a:spcBef>
              <a:spcPct val="0"/>
            </a:spcBef>
            <a:spcAft>
              <a:spcPct val="15000"/>
            </a:spcAft>
            <a:buChar char="••"/>
          </a:pPr>
          <a:r>
            <a:rPr lang="ru-RU" sz="1600" b="1" kern="1200" dirty="0" smtClean="0"/>
            <a:t>Протокол</a:t>
          </a:r>
          <a:endParaRPr lang="ru-RU" sz="1600" b="1" kern="1200" dirty="0"/>
        </a:p>
      </dsp:txBody>
      <dsp:txXfrm rot="-5400000">
        <a:off x="679036" y="922098"/>
        <a:ext cx="5958131" cy="575909"/>
      </dsp:txXfrm>
    </dsp:sp>
    <dsp:sp modelId="{67139871-4650-42FF-B699-023F7FF532D9}">
      <dsp:nvSpPr>
        <dsp:cNvPr id="0" name=""/>
        <dsp:cNvSpPr/>
      </dsp:nvSpPr>
      <dsp:spPr>
        <a:xfrm rot="5400000">
          <a:off x="-155558" y="1923024"/>
          <a:ext cx="981875" cy="68731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Max</a:t>
          </a:r>
          <a:r>
            <a:rPr lang="ru-RU" sz="1400" kern="1200" dirty="0" smtClean="0"/>
            <a:t> 10раб.</a:t>
          </a:r>
          <a:r>
            <a:rPr lang="en-US" sz="1400" kern="1200" dirty="0" smtClean="0"/>
            <a:t>  </a:t>
          </a:r>
          <a:r>
            <a:rPr lang="ru-RU" sz="1400" kern="1200" dirty="0"/>
            <a:t>дней</a:t>
          </a:r>
        </a:p>
      </dsp:txBody>
      <dsp:txXfrm rot="-5400000">
        <a:off x="-8276" y="2119398"/>
        <a:ext cx="687312" cy="294563"/>
      </dsp:txXfrm>
    </dsp:sp>
    <dsp:sp modelId="{A8A1A9E4-F3A4-49FB-B234-95A418479171}">
      <dsp:nvSpPr>
        <dsp:cNvPr id="0" name=""/>
        <dsp:cNvSpPr/>
      </dsp:nvSpPr>
      <dsp:spPr>
        <a:xfrm rot="5400000">
          <a:off x="3349538" y="-902554"/>
          <a:ext cx="638219"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b="1" kern="1200" dirty="0" smtClean="0"/>
            <a:t>Предквалификационный отбор (ст.56 ч.7)</a:t>
          </a:r>
          <a:endParaRPr lang="ru-RU" sz="1400" b="1" kern="1200" dirty="0"/>
        </a:p>
        <a:p>
          <a:pPr marL="114300" lvl="1" indent="-114300" algn="l" defTabSz="622300">
            <a:lnSpc>
              <a:spcPct val="90000"/>
            </a:lnSpc>
            <a:spcBef>
              <a:spcPct val="0"/>
            </a:spcBef>
            <a:spcAft>
              <a:spcPct val="15000"/>
            </a:spcAft>
            <a:buChar char="••"/>
          </a:pPr>
          <a:r>
            <a:rPr lang="ru-RU" sz="1400" b="1" kern="1200" dirty="0" smtClean="0"/>
            <a:t>Протокол</a:t>
          </a:r>
          <a:endParaRPr lang="ru-RU" sz="1400" b="1" kern="1200" dirty="0"/>
        </a:p>
      </dsp:txBody>
      <dsp:txXfrm rot="-5400000">
        <a:off x="674005" y="1804134"/>
        <a:ext cx="5958131" cy="575909"/>
      </dsp:txXfrm>
    </dsp:sp>
    <dsp:sp modelId="{3AB5CFB8-94A6-4ACD-B3DF-CAC6CB852A2C}">
      <dsp:nvSpPr>
        <dsp:cNvPr id="0" name=""/>
        <dsp:cNvSpPr/>
      </dsp:nvSpPr>
      <dsp:spPr>
        <a:xfrm rot="5400000">
          <a:off x="-155558" y="2807824"/>
          <a:ext cx="981875" cy="68731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a:t>10 дней</a:t>
          </a:r>
        </a:p>
      </dsp:txBody>
      <dsp:txXfrm rot="-5400000">
        <a:off x="-8276" y="3004198"/>
        <a:ext cx="687312" cy="294563"/>
      </dsp:txXfrm>
    </dsp:sp>
    <dsp:sp modelId="{FF4A65C5-39C6-41AF-83B2-B5E366423755}">
      <dsp:nvSpPr>
        <dsp:cNvPr id="0" name=""/>
        <dsp:cNvSpPr/>
      </dsp:nvSpPr>
      <dsp:spPr>
        <a:xfrm rot="5400000">
          <a:off x="3354569" y="-14990"/>
          <a:ext cx="638219"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smtClean="0"/>
            <a:t>Рассмотрение и оценка заявок </a:t>
          </a:r>
          <a:endParaRPr lang="ru-RU" sz="1600" b="1" kern="1200" dirty="0"/>
        </a:p>
      </dsp:txBody>
      <dsp:txXfrm rot="-5400000">
        <a:off x="679036" y="2691699"/>
        <a:ext cx="5958131" cy="575909"/>
      </dsp:txXfrm>
    </dsp:sp>
    <dsp:sp modelId="{FD262A74-62A9-4FFE-B58C-C03361EA2B00}">
      <dsp:nvSpPr>
        <dsp:cNvPr id="0" name=""/>
        <dsp:cNvSpPr/>
      </dsp:nvSpPr>
      <dsp:spPr>
        <a:xfrm rot="5400000">
          <a:off x="-155558" y="3692624"/>
          <a:ext cx="981875" cy="68731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min 10 </a:t>
          </a:r>
        </a:p>
        <a:p>
          <a:pPr lvl="0" algn="ctr" defTabSz="622300">
            <a:lnSpc>
              <a:spcPct val="90000"/>
            </a:lnSpc>
            <a:spcBef>
              <a:spcPct val="0"/>
            </a:spcBef>
            <a:spcAft>
              <a:spcPct val="35000"/>
            </a:spcAft>
          </a:pPr>
          <a:r>
            <a:rPr lang="en-US" sz="1400" kern="1200" dirty="0"/>
            <a:t>max 20</a:t>
          </a:r>
          <a:endParaRPr lang="ru-RU" sz="1400" kern="1200" dirty="0"/>
        </a:p>
      </dsp:txBody>
      <dsp:txXfrm rot="-5400000">
        <a:off x="-8276" y="3888998"/>
        <a:ext cx="687312" cy="294563"/>
      </dsp:txXfrm>
    </dsp:sp>
    <dsp:sp modelId="{7F9C936E-D104-4386-B750-C0B6E16E5A44}">
      <dsp:nvSpPr>
        <dsp:cNvPr id="0" name=""/>
        <dsp:cNvSpPr/>
      </dsp:nvSpPr>
      <dsp:spPr>
        <a:xfrm rot="5400000">
          <a:off x="3354569" y="869809"/>
          <a:ext cx="638219"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b="1" kern="1200" dirty="0"/>
            <a:t>Подписание контракта (</a:t>
          </a:r>
          <a:r>
            <a:rPr lang="ru-RU" sz="1400" b="1" kern="1200" dirty="0" smtClean="0"/>
            <a:t>ст.54)</a:t>
          </a:r>
          <a:endParaRPr lang="ru-RU" sz="1400" b="1" kern="1200" dirty="0"/>
        </a:p>
      </dsp:txBody>
      <dsp:txXfrm rot="-5400000">
        <a:off x="679036" y="3576498"/>
        <a:ext cx="5958131" cy="575909"/>
      </dsp:txXfrm>
    </dsp:sp>
    <dsp:sp modelId="{9348DFD1-92F9-4366-935B-49F058B9C7E2}">
      <dsp:nvSpPr>
        <dsp:cNvPr id="0" name=""/>
        <dsp:cNvSpPr/>
      </dsp:nvSpPr>
      <dsp:spPr>
        <a:xfrm rot="5400000">
          <a:off x="-155558" y="4577424"/>
          <a:ext cx="981875" cy="68731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kern="1200" dirty="0"/>
            <a:t>в  </a:t>
          </a:r>
          <a:r>
            <a:rPr lang="ru-RU" sz="1100" kern="1200" dirty="0"/>
            <a:t>течение 3 рабочих дней</a:t>
          </a:r>
        </a:p>
      </dsp:txBody>
      <dsp:txXfrm rot="-5400000">
        <a:off x="-8276" y="4773798"/>
        <a:ext cx="687312" cy="294563"/>
      </dsp:txXfrm>
    </dsp:sp>
    <dsp:sp modelId="{CAB74505-B1D1-4340-95BE-8A80FE457811}">
      <dsp:nvSpPr>
        <dsp:cNvPr id="0" name=""/>
        <dsp:cNvSpPr/>
      </dsp:nvSpPr>
      <dsp:spPr>
        <a:xfrm rot="5400000">
          <a:off x="3354569" y="1754609"/>
          <a:ext cx="638219"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b="1" kern="1200" dirty="0"/>
            <a:t>Направление сведений в реестр контрактов (</a:t>
          </a:r>
          <a:r>
            <a:rPr lang="ru-RU" sz="1400" b="1" kern="1200" dirty="0" smtClean="0"/>
            <a:t>ст.103)</a:t>
          </a:r>
          <a:endParaRPr lang="ru-RU" sz="1400" b="1" kern="1200" dirty="0"/>
        </a:p>
      </dsp:txBody>
      <dsp:txXfrm rot="-5400000">
        <a:off x="679036" y="4461298"/>
        <a:ext cx="5958131" cy="5759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28F7B4-7879-4579-88DC-D3A6FED2D1FC}">
      <dsp:nvSpPr>
        <dsp:cNvPr id="0" name=""/>
        <dsp:cNvSpPr/>
      </dsp:nvSpPr>
      <dsp:spPr>
        <a:xfrm rot="5400000">
          <a:off x="-139004" y="136870"/>
          <a:ext cx="981875" cy="720420"/>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min </a:t>
          </a:r>
          <a:r>
            <a:rPr lang="ru-RU" sz="1400" kern="1200" dirty="0" smtClean="0"/>
            <a:t>2</a:t>
          </a:r>
          <a:r>
            <a:rPr lang="en-US" sz="1400" kern="1200" dirty="0" smtClean="0"/>
            <a:t>0 </a:t>
          </a:r>
          <a:r>
            <a:rPr lang="ru-RU" sz="1400" kern="1200" dirty="0"/>
            <a:t>дней</a:t>
          </a:r>
        </a:p>
      </dsp:txBody>
      <dsp:txXfrm rot="-5400000">
        <a:off x="-8276" y="366352"/>
        <a:ext cx="720420" cy="261455"/>
      </dsp:txXfrm>
    </dsp:sp>
    <dsp:sp modelId="{DD2D479F-A810-40B6-92F4-B30694BE3C31}">
      <dsp:nvSpPr>
        <dsp:cNvPr id="0" name=""/>
        <dsp:cNvSpPr/>
      </dsp:nvSpPr>
      <dsp:spPr>
        <a:xfrm rot="5400000">
          <a:off x="3370955" y="-2669222"/>
          <a:ext cx="638554"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a:t>Публикация и размещение извещения на сайте (</a:t>
          </a:r>
          <a:r>
            <a:rPr lang="ru-RU" sz="1600" b="1" kern="1200" dirty="0" smtClean="0"/>
            <a:t>ст.49)</a:t>
          </a:r>
          <a:endParaRPr lang="ru-RU" sz="1600" b="1" kern="1200" dirty="0"/>
        </a:p>
        <a:p>
          <a:pPr marL="171450" lvl="1" indent="-171450" algn="l" defTabSz="711200">
            <a:lnSpc>
              <a:spcPct val="90000"/>
            </a:lnSpc>
            <a:spcBef>
              <a:spcPct val="0"/>
            </a:spcBef>
            <a:spcAft>
              <a:spcPct val="15000"/>
            </a:spcAft>
            <a:buChar char="••"/>
          </a:pPr>
          <a:r>
            <a:rPr lang="ru-RU" sz="1600" b="1" kern="1200" dirty="0"/>
            <a:t>Подготовка и прием заявок</a:t>
          </a:r>
        </a:p>
      </dsp:txBody>
      <dsp:txXfrm rot="-5400000">
        <a:off x="695589" y="37316"/>
        <a:ext cx="5958114" cy="576210"/>
      </dsp:txXfrm>
    </dsp:sp>
    <dsp:sp modelId="{95819667-3BC5-4E4F-A75D-27761EB60D14}">
      <dsp:nvSpPr>
        <dsp:cNvPr id="0" name=""/>
        <dsp:cNvSpPr/>
      </dsp:nvSpPr>
      <dsp:spPr>
        <a:xfrm rot="5400000">
          <a:off x="-155558" y="1038224"/>
          <a:ext cx="981875" cy="68731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t> </a:t>
          </a:r>
          <a:endParaRPr lang="ru-RU" sz="1400" kern="1200" dirty="0"/>
        </a:p>
      </dsp:txBody>
      <dsp:txXfrm rot="-5400000">
        <a:off x="-8276" y="1234598"/>
        <a:ext cx="687312" cy="294563"/>
      </dsp:txXfrm>
    </dsp:sp>
    <dsp:sp modelId="{239AD9D2-F039-4CE9-9970-2E8363BC5E09}">
      <dsp:nvSpPr>
        <dsp:cNvPr id="0" name=""/>
        <dsp:cNvSpPr/>
      </dsp:nvSpPr>
      <dsp:spPr>
        <a:xfrm rot="5400000">
          <a:off x="3354569" y="-1784590"/>
          <a:ext cx="638219"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a:t>Вскрытие конвертов (</a:t>
          </a:r>
          <a:r>
            <a:rPr lang="ru-RU" sz="1600" b="1" kern="1200" dirty="0" smtClean="0"/>
            <a:t>ст.52)</a:t>
          </a:r>
          <a:endParaRPr lang="ru-RU" sz="1600" b="1" kern="1200" dirty="0"/>
        </a:p>
        <a:p>
          <a:pPr marL="171450" lvl="1" indent="-171450" algn="l" defTabSz="711200">
            <a:lnSpc>
              <a:spcPct val="90000"/>
            </a:lnSpc>
            <a:spcBef>
              <a:spcPct val="0"/>
            </a:spcBef>
            <a:spcAft>
              <a:spcPct val="15000"/>
            </a:spcAft>
            <a:buChar char="••"/>
          </a:pPr>
          <a:r>
            <a:rPr lang="ru-RU" sz="1600" b="1" kern="1200" dirty="0" smtClean="0"/>
            <a:t>Протокол</a:t>
          </a:r>
          <a:endParaRPr lang="ru-RU" sz="1600" b="1" kern="1200" dirty="0"/>
        </a:p>
      </dsp:txBody>
      <dsp:txXfrm rot="-5400000">
        <a:off x="679036" y="922098"/>
        <a:ext cx="5958131" cy="575909"/>
      </dsp:txXfrm>
    </dsp:sp>
    <dsp:sp modelId="{67139871-4650-42FF-B699-023F7FF532D9}">
      <dsp:nvSpPr>
        <dsp:cNvPr id="0" name=""/>
        <dsp:cNvSpPr/>
      </dsp:nvSpPr>
      <dsp:spPr>
        <a:xfrm rot="5400000">
          <a:off x="-155558" y="1923024"/>
          <a:ext cx="981875" cy="68731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Max</a:t>
          </a:r>
          <a:r>
            <a:rPr lang="ru-RU" sz="1400" kern="1200" dirty="0" smtClean="0"/>
            <a:t> 10раб.</a:t>
          </a:r>
          <a:r>
            <a:rPr lang="en-US" sz="1400" kern="1200" dirty="0" smtClean="0"/>
            <a:t>  </a:t>
          </a:r>
          <a:r>
            <a:rPr lang="ru-RU" sz="1400" kern="1200" dirty="0"/>
            <a:t>дней</a:t>
          </a:r>
        </a:p>
      </dsp:txBody>
      <dsp:txXfrm rot="-5400000">
        <a:off x="-8276" y="2119398"/>
        <a:ext cx="687312" cy="294563"/>
      </dsp:txXfrm>
    </dsp:sp>
    <dsp:sp modelId="{A8A1A9E4-F3A4-49FB-B234-95A418479171}">
      <dsp:nvSpPr>
        <dsp:cNvPr id="0" name=""/>
        <dsp:cNvSpPr/>
      </dsp:nvSpPr>
      <dsp:spPr>
        <a:xfrm rot="5400000">
          <a:off x="3349538" y="-902554"/>
          <a:ext cx="638219"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b="1" kern="1200" dirty="0" smtClean="0"/>
            <a:t>Предквалификационный отбор (ст.56 ч.7)</a:t>
          </a:r>
          <a:endParaRPr lang="ru-RU" sz="1400" b="1" kern="1200" dirty="0"/>
        </a:p>
        <a:p>
          <a:pPr marL="114300" lvl="1" indent="-114300" algn="l" defTabSz="622300">
            <a:lnSpc>
              <a:spcPct val="90000"/>
            </a:lnSpc>
            <a:spcBef>
              <a:spcPct val="0"/>
            </a:spcBef>
            <a:spcAft>
              <a:spcPct val="15000"/>
            </a:spcAft>
            <a:buChar char="••"/>
          </a:pPr>
          <a:r>
            <a:rPr lang="ru-RU" sz="1400" b="1" kern="1200" dirty="0" smtClean="0"/>
            <a:t>Протокол</a:t>
          </a:r>
          <a:endParaRPr lang="ru-RU" sz="1400" b="1" kern="1200" dirty="0"/>
        </a:p>
      </dsp:txBody>
      <dsp:txXfrm rot="-5400000">
        <a:off x="674005" y="1804134"/>
        <a:ext cx="5958131" cy="575909"/>
      </dsp:txXfrm>
    </dsp:sp>
    <dsp:sp modelId="{3AB5CFB8-94A6-4ACD-B3DF-CAC6CB852A2C}">
      <dsp:nvSpPr>
        <dsp:cNvPr id="0" name=""/>
        <dsp:cNvSpPr/>
      </dsp:nvSpPr>
      <dsp:spPr>
        <a:xfrm rot="5400000">
          <a:off x="-155558" y="2807824"/>
          <a:ext cx="981875" cy="68731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a:t>10 дней</a:t>
          </a:r>
        </a:p>
      </dsp:txBody>
      <dsp:txXfrm rot="-5400000">
        <a:off x="-8276" y="3004198"/>
        <a:ext cx="687312" cy="294563"/>
      </dsp:txXfrm>
    </dsp:sp>
    <dsp:sp modelId="{FF4A65C5-39C6-41AF-83B2-B5E366423755}">
      <dsp:nvSpPr>
        <dsp:cNvPr id="0" name=""/>
        <dsp:cNvSpPr/>
      </dsp:nvSpPr>
      <dsp:spPr>
        <a:xfrm rot="5400000">
          <a:off x="3354569" y="-14990"/>
          <a:ext cx="638219"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a:t>Ожидание жалоб (</a:t>
          </a:r>
          <a:r>
            <a:rPr lang="ru-RU" sz="1600" b="1" kern="1200" dirty="0" smtClean="0"/>
            <a:t>ст.105)</a:t>
          </a:r>
          <a:endParaRPr lang="ru-RU" sz="1600" b="1" kern="1200" dirty="0"/>
        </a:p>
      </dsp:txBody>
      <dsp:txXfrm rot="-5400000">
        <a:off x="679036" y="2691699"/>
        <a:ext cx="5958131" cy="575909"/>
      </dsp:txXfrm>
    </dsp:sp>
    <dsp:sp modelId="{FD262A74-62A9-4FFE-B58C-C03361EA2B00}">
      <dsp:nvSpPr>
        <dsp:cNvPr id="0" name=""/>
        <dsp:cNvSpPr/>
      </dsp:nvSpPr>
      <dsp:spPr>
        <a:xfrm rot="5400000">
          <a:off x="-155558" y="3692624"/>
          <a:ext cx="981875" cy="68731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min 10 </a:t>
          </a:r>
        </a:p>
        <a:p>
          <a:pPr lvl="0" algn="ctr" defTabSz="622300">
            <a:lnSpc>
              <a:spcPct val="90000"/>
            </a:lnSpc>
            <a:spcBef>
              <a:spcPct val="0"/>
            </a:spcBef>
            <a:spcAft>
              <a:spcPct val="35000"/>
            </a:spcAft>
          </a:pPr>
          <a:r>
            <a:rPr lang="en-US" sz="1400" kern="1200" dirty="0"/>
            <a:t>max 20</a:t>
          </a:r>
          <a:endParaRPr lang="ru-RU" sz="1400" kern="1200" dirty="0"/>
        </a:p>
      </dsp:txBody>
      <dsp:txXfrm rot="-5400000">
        <a:off x="-8276" y="3888998"/>
        <a:ext cx="687312" cy="294563"/>
      </dsp:txXfrm>
    </dsp:sp>
    <dsp:sp modelId="{7F9C936E-D104-4386-B750-C0B6E16E5A44}">
      <dsp:nvSpPr>
        <dsp:cNvPr id="0" name=""/>
        <dsp:cNvSpPr/>
      </dsp:nvSpPr>
      <dsp:spPr>
        <a:xfrm rot="5400000">
          <a:off x="3354569" y="869809"/>
          <a:ext cx="638219"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b="1" kern="1200" dirty="0"/>
            <a:t>Подписание контракта (</a:t>
          </a:r>
          <a:r>
            <a:rPr lang="ru-RU" sz="1400" b="1" kern="1200" dirty="0" smtClean="0"/>
            <a:t>ст.54)</a:t>
          </a:r>
          <a:endParaRPr lang="ru-RU" sz="1400" b="1" kern="1200" dirty="0"/>
        </a:p>
      </dsp:txBody>
      <dsp:txXfrm rot="-5400000">
        <a:off x="679036" y="3576498"/>
        <a:ext cx="5958131" cy="575909"/>
      </dsp:txXfrm>
    </dsp:sp>
    <dsp:sp modelId="{9348DFD1-92F9-4366-935B-49F058B9C7E2}">
      <dsp:nvSpPr>
        <dsp:cNvPr id="0" name=""/>
        <dsp:cNvSpPr/>
      </dsp:nvSpPr>
      <dsp:spPr>
        <a:xfrm rot="5400000">
          <a:off x="-155558" y="4577424"/>
          <a:ext cx="981875" cy="68731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kern="1200" dirty="0"/>
            <a:t>в  </a:t>
          </a:r>
          <a:r>
            <a:rPr lang="ru-RU" sz="1100" kern="1200" dirty="0"/>
            <a:t>течение 3 рабочих дней</a:t>
          </a:r>
        </a:p>
      </dsp:txBody>
      <dsp:txXfrm rot="-5400000">
        <a:off x="-8276" y="4773798"/>
        <a:ext cx="687312" cy="294563"/>
      </dsp:txXfrm>
    </dsp:sp>
    <dsp:sp modelId="{CAB74505-B1D1-4340-95BE-8A80FE457811}">
      <dsp:nvSpPr>
        <dsp:cNvPr id="0" name=""/>
        <dsp:cNvSpPr/>
      </dsp:nvSpPr>
      <dsp:spPr>
        <a:xfrm rot="5400000">
          <a:off x="3354569" y="1754609"/>
          <a:ext cx="638219"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b="1" kern="1200" dirty="0"/>
            <a:t>Направление сведений в реестр контрактов (</a:t>
          </a:r>
          <a:r>
            <a:rPr lang="ru-RU" sz="1400" b="1" kern="1200" dirty="0" smtClean="0"/>
            <a:t>ст.103)</a:t>
          </a:r>
          <a:endParaRPr lang="ru-RU" sz="1400" b="1" kern="1200" dirty="0"/>
        </a:p>
      </dsp:txBody>
      <dsp:txXfrm rot="-5400000">
        <a:off x="679036" y="4461298"/>
        <a:ext cx="5958131" cy="5759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28F7B4-7879-4579-88DC-D3A6FED2D1FC}">
      <dsp:nvSpPr>
        <dsp:cNvPr id="0" name=""/>
        <dsp:cNvSpPr/>
      </dsp:nvSpPr>
      <dsp:spPr>
        <a:xfrm rot="5400000">
          <a:off x="-139004" y="136870"/>
          <a:ext cx="981875" cy="720420"/>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min </a:t>
          </a:r>
          <a:r>
            <a:rPr lang="ru-RU" sz="1400" kern="1200" dirty="0" smtClean="0"/>
            <a:t>2</a:t>
          </a:r>
          <a:r>
            <a:rPr lang="en-US" sz="1400" kern="1200" dirty="0" smtClean="0"/>
            <a:t>0 </a:t>
          </a:r>
          <a:r>
            <a:rPr lang="ru-RU" sz="1400" kern="1200" dirty="0"/>
            <a:t>дней</a:t>
          </a:r>
        </a:p>
      </dsp:txBody>
      <dsp:txXfrm rot="-5400000">
        <a:off x="-8276" y="366352"/>
        <a:ext cx="720420" cy="261455"/>
      </dsp:txXfrm>
    </dsp:sp>
    <dsp:sp modelId="{DD2D479F-A810-40B6-92F4-B30694BE3C31}">
      <dsp:nvSpPr>
        <dsp:cNvPr id="0" name=""/>
        <dsp:cNvSpPr/>
      </dsp:nvSpPr>
      <dsp:spPr>
        <a:xfrm rot="5400000">
          <a:off x="3370955" y="-2669222"/>
          <a:ext cx="638554"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a:t>Публикация и размещение извещения на сайте (</a:t>
          </a:r>
          <a:r>
            <a:rPr lang="ru-RU" sz="1600" b="1" kern="1200" dirty="0" smtClean="0"/>
            <a:t>ст.57</a:t>
          </a:r>
          <a:endParaRPr lang="ru-RU" sz="1600" b="1" kern="1200" dirty="0"/>
        </a:p>
        <a:p>
          <a:pPr marL="171450" lvl="1" indent="-171450" algn="l" defTabSz="711200">
            <a:lnSpc>
              <a:spcPct val="90000"/>
            </a:lnSpc>
            <a:spcBef>
              <a:spcPct val="0"/>
            </a:spcBef>
            <a:spcAft>
              <a:spcPct val="15000"/>
            </a:spcAft>
            <a:buChar char="••"/>
          </a:pPr>
          <a:r>
            <a:rPr lang="ru-RU" sz="1600" b="1" kern="1200" dirty="0"/>
            <a:t>Подготовка и прием </a:t>
          </a:r>
          <a:r>
            <a:rPr lang="ru-RU" sz="1600" b="1" kern="1200" dirty="0" smtClean="0"/>
            <a:t>заявок (без указания цены)</a:t>
          </a:r>
          <a:endParaRPr lang="ru-RU" sz="1600" b="1" kern="1200" dirty="0"/>
        </a:p>
      </dsp:txBody>
      <dsp:txXfrm rot="-5400000">
        <a:off x="695589" y="37316"/>
        <a:ext cx="5958114" cy="576210"/>
      </dsp:txXfrm>
    </dsp:sp>
    <dsp:sp modelId="{95819667-3BC5-4E4F-A75D-27761EB60D14}">
      <dsp:nvSpPr>
        <dsp:cNvPr id="0" name=""/>
        <dsp:cNvSpPr/>
      </dsp:nvSpPr>
      <dsp:spPr>
        <a:xfrm rot="5400000">
          <a:off x="-155558" y="1038224"/>
          <a:ext cx="981875" cy="68731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t> </a:t>
          </a:r>
          <a:endParaRPr lang="ru-RU" sz="1400" kern="1200" dirty="0"/>
        </a:p>
      </dsp:txBody>
      <dsp:txXfrm rot="-5400000">
        <a:off x="-8276" y="1234598"/>
        <a:ext cx="687312" cy="294563"/>
      </dsp:txXfrm>
    </dsp:sp>
    <dsp:sp modelId="{239AD9D2-F039-4CE9-9970-2E8363BC5E09}">
      <dsp:nvSpPr>
        <dsp:cNvPr id="0" name=""/>
        <dsp:cNvSpPr/>
      </dsp:nvSpPr>
      <dsp:spPr>
        <a:xfrm rot="5400000">
          <a:off x="3354569" y="-1784590"/>
          <a:ext cx="638219"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a:t>Вскрытие конвертов (</a:t>
          </a:r>
          <a:r>
            <a:rPr lang="ru-RU" sz="1600" b="1" kern="1200" dirty="0" smtClean="0"/>
            <a:t>ст.52)</a:t>
          </a:r>
          <a:endParaRPr lang="ru-RU" sz="1600" b="1" kern="1200" dirty="0"/>
        </a:p>
        <a:p>
          <a:pPr marL="171450" lvl="1" indent="-171450" algn="l" defTabSz="711200">
            <a:lnSpc>
              <a:spcPct val="90000"/>
            </a:lnSpc>
            <a:spcBef>
              <a:spcPct val="0"/>
            </a:spcBef>
            <a:spcAft>
              <a:spcPct val="15000"/>
            </a:spcAft>
            <a:buChar char="••"/>
          </a:pPr>
          <a:r>
            <a:rPr lang="ru-RU" sz="1600" b="1" kern="1200" dirty="0" smtClean="0"/>
            <a:t>Протокол</a:t>
          </a:r>
          <a:endParaRPr lang="ru-RU" sz="1600" b="1" kern="1200" dirty="0"/>
        </a:p>
      </dsp:txBody>
      <dsp:txXfrm rot="-5400000">
        <a:off x="679036" y="922098"/>
        <a:ext cx="5958131" cy="575909"/>
      </dsp:txXfrm>
    </dsp:sp>
    <dsp:sp modelId="{67139871-4650-42FF-B699-023F7FF532D9}">
      <dsp:nvSpPr>
        <dsp:cNvPr id="0" name=""/>
        <dsp:cNvSpPr/>
      </dsp:nvSpPr>
      <dsp:spPr>
        <a:xfrm rot="5400000">
          <a:off x="-155558" y="1923024"/>
          <a:ext cx="981875" cy="68731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Max</a:t>
          </a:r>
          <a:r>
            <a:rPr lang="ru-RU" sz="1400" kern="1200" dirty="0" smtClean="0"/>
            <a:t> 20раб.</a:t>
          </a:r>
          <a:r>
            <a:rPr lang="en-US" sz="1400" kern="1200" dirty="0" smtClean="0"/>
            <a:t>  </a:t>
          </a:r>
          <a:r>
            <a:rPr lang="ru-RU" sz="1400" kern="1200" dirty="0"/>
            <a:t>дней</a:t>
          </a:r>
        </a:p>
      </dsp:txBody>
      <dsp:txXfrm rot="-5400000">
        <a:off x="-8276" y="2119398"/>
        <a:ext cx="687312" cy="294563"/>
      </dsp:txXfrm>
    </dsp:sp>
    <dsp:sp modelId="{A8A1A9E4-F3A4-49FB-B234-95A418479171}">
      <dsp:nvSpPr>
        <dsp:cNvPr id="0" name=""/>
        <dsp:cNvSpPr/>
      </dsp:nvSpPr>
      <dsp:spPr>
        <a:xfrm rot="5400000">
          <a:off x="3349538" y="-902554"/>
          <a:ext cx="638219"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b="1" kern="1200" dirty="0" smtClean="0"/>
            <a:t>Обсуждение  с участниками предложений </a:t>
          </a:r>
          <a:endParaRPr lang="ru-RU" sz="1400" b="1" kern="1200" dirty="0"/>
        </a:p>
        <a:p>
          <a:pPr marL="114300" lvl="1" indent="-114300" algn="l" defTabSz="622300">
            <a:lnSpc>
              <a:spcPct val="90000"/>
            </a:lnSpc>
            <a:spcBef>
              <a:spcPct val="0"/>
            </a:spcBef>
            <a:spcAft>
              <a:spcPct val="15000"/>
            </a:spcAft>
            <a:buChar char="••"/>
          </a:pPr>
          <a:r>
            <a:rPr lang="ru-RU" sz="1400" b="1" kern="1200" dirty="0" smtClean="0"/>
            <a:t>Протокол</a:t>
          </a:r>
          <a:endParaRPr lang="ru-RU" sz="1400" b="1" kern="1200" dirty="0"/>
        </a:p>
      </dsp:txBody>
      <dsp:txXfrm rot="-5400000">
        <a:off x="674005" y="1804134"/>
        <a:ext cx="5958131" cy="575909"/>
      </dsp:txXfrm>
    </dsp:sp>
    <dsp:sp modelId="{3AB5CFB8-94A6-4ACD-B3DF-CAC6CB852A2C}">
      <dsp:nvSpPr>
        <dsp:cNvPr id="0" name=""/>
        <dsp:cNvSpPr/>
      </dsp:nvSpPr>
      <dsp:spPr>
        <a:xfrm rot="5400000">
          <a:off x="-155558" y="2807824"/>
          <a:ext cx="981875" cy="68731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t>20 </a:t>
          </a:r>
          <a:r>
            <a:rPr lang="ru-RU" sz="1400" kern="1200" dirty="0"/>
            <a:t>дней</a:t>
          </a:r>
        </a:p>
      </dsp:txBody>
      <dsp:txXfrm rot="-5400000">
        <a:off x="-8276" y="3004198"/>
        <a:ext cx="687312" cy="294563"/>
      </dsp:txXfrm>
    </dsp:sp>
    <dsp:sp modelId="{FF4A65C5-39C6-41AF-83B2-B5E366423755}">
      <dsp:nvSpPr>
        <dsp:cNvPr id="0" name=""/>
        <dsp:cNvSpPr/>
      </dsp:nvSpPr>
      <dsp:spPr>
        <a:xfrm rot="5400000">
          <a:off x="3349538" y="-38458"/>
          <a:ext cx="638219"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smtClean="0"/>
            <a:t>Рассмотрение оценка </a:t>
          </a:r>
          <a:endParaRPr lang="ru-RU" sz="1600" b="1" kern="1200" dirty="0"/>
        </a:p>
        <a:p>
          <a:pPr marL="171450" lvl="1" indent="-171450" algn="l" defTabSz="711200">
            <a:lnSpc>
              <a:spcPct val="90000"/>
            </a:lnSpc>
            <a:spcBef>
              <a:spcPct val="0"/>
            </a:spcBef>
            <a:spcAft>
              <a:spcPct val="15000"/>
            </a:spcAft>
            <a:buChar char="••"/>
          </a:pPr>
          <a:r>
            <a:rPr lang="ru-RU" sz="1600" b="1" kern="1200" dirty="0" smtClean="0"/>
            <a:t>Протокол</a:t>
          </a:r>
          <a:endParaRPr lang="ru-RU" sz="1600" b="1" kern="1200" dirty="0"/>
        </a:p>
      </dsp:txBody>
      <dsp:txXfrm rot="-5400000">
        <a:off x="674005" y="2668230"/>
        <a:ext cx="5958131" cy="575909"/>
      </dsp:txXfrm>
    </dsp:sp>
    <dsp:sp modelId="{FD262A74-62A9-4FFE-B58C-C03361EA2B00}">
      <dsp:nvSpPr>
        <dsp:cNvPr id="0" name=""/>
        <dsp:cNvSpPr/>
      </dsp:nvSpPr>
      <dsp:spPr>
        <a:xfrm rot="5400000">
          <a:off x="-155558" y="3692624"/>
          <a:ext cx="981875" cy="68731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min 10 </a:t>
          </a:r>
        </a:p>
        <a:p>
          <a:pPr lvl="0" algn="ctr" defTabSz="622300">
            <a:lnSpc>
              <a:spcPct val="90000"/>
            </a:lnSpc>
            <a:spcBef>
              <a:spcPct val="0"/>
            </a:spcBef>
            <a:spcAft>
              <a:spcPct val="35000"/>
            </a:spcAft>
          </a:pPr>
          <a:r>
            <a:rPr lang="en-US" sz="1400" kern="1200" dirty="0"/>
            <a:t>max 20</a:t>
          </a:r>
          <a:endParaRPr lang="ru-RU" sz="1400" kern="1200" dirty="0"/>
        </a:p>
      </dsp:txBody>
      <dsp:txXfrm rot="-5400000">
        <a:off x="-8276" y="3888998"/>
        <a:ext cx="687312" cy="294563"/>
      </dsp:txXfrm>
    </dsp:sp>
    <dsp:sp modelId="{7F9C936E-D104-4386-B750-C0B6E16E5A44}">
      <dsp:nvSpPr>
        <dsp:cNvPr id="0" name=""/>
        <dsp:cNvSpPr/>
      </dsp:nvSpPr>
      <dsp:spPr>
        <a:xfrm rot="5400000">
          <a:off x="3354569" y="869809"/>
          <a:ext cx="638219"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b="1" kern="1200" dirty="0" smtClean="0"/>
            <a:t>Ожидание жалоб. Подписание </a:t>
          </a:r>
          <a:r>
            <a:rPr lang="ru-RU" sz="1400" b="1" kern="1200" dirty="0"/>
            <a:t>контракта (</a:t>
          </a:r>
          <a:r>
            <a:rPr lang="ru-RU" sz="1400" b="1" kern="1200" dirty="0" smtClean="0"/>
            <a:t>ст.54)</a:t>
          </a:r>
          <a:endParaRPr lang="ru-RU" sz="1400" b="1" kern="1200" dirty="0"/>
        </a:p>
      </dsp:txBody>
      <dsp:txXfrm rot="-5400000">
        <a:off x="679036" y="3576498"/>
        <a:ext cx="5958131" cy="575909"/>
      </dsp:txXfrm>
    </dsp:sp>
    <dsp:sp modelId="{9348DFD1-92F9-4366-935B-49F058B9C7E2}">
      <dsp:nvSpPr>
        <dsp:cNvPr id="0" name=""/>
        <dsp:cNvSpPr/>
      </dsp:nvSpPr>
      <dsp:spPr>
        <a:xfrm rot="5400000">
          <a:off x="-155558" y="4577424"/>
          <a:ext cx="981875" cy="68731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kern="1200" dirty="0"/>
            <a:t>в  </a:t>
          </a:r>
          <a:r>
            <a:rPr lang="ru-RU" sz="1100" kern="1200" dirty="0"/>
            <a:t>течение 3 рабочих дней</a:t>
          </a:r>
        </a:p>
      </dsp:txBody>
      <dsp:txXfrm rot="-5400000">
        <a:off x="-8276" y="4773798"/>
        <a:ext cx="687312" cy="294563"/>
      </dsp:txXfrm>
    </dsp:sp>
    <dsp:sp modelId="{CAB74505-B1D1-4340-95BE-8A80FE457811}">
      <dsp:nvSpPr>
        <dsp:cNvPr id="0" name=""/>
        <dsp:cNvSpPr/>
      </dsp:nvSpPr>
      <dsp:spPr>
        <a:xfrm rot="5400000">
          <a:off x="3354569" y="1754609"/>
          <a:ext cx="638219"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b="1" kern="1200" dirty="0"/>
            <a:t>Направление сведений в реестр контрактов (</a:t>
          </a:r>
          <a:r>
            <a:rPr lang="ru-RU" sz="1400" b="1" kern="1200" dirty="0" smtClean="0"/>
            <a:t>ст.103)</a:t>
          </a:r>
          <a:endParaRPr lang="ru-RU" sz="1400" b="1" kern="1200" dirty="0"/>
        </a:p>
      </dsp:txBody>
      <dsp:txXfrm rot="-5400000">
        <a:off x="679036" y="4461298"/>
        <a:ext cx="5958131" cy="57590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C3580176-9738-49B4-94DD-9162A06A909A}" type="datetimeFigureOut">
              <a:rPr lang="ru-RU"/>
              <a:pPr/>
              <a:t>19.01.2014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D9E4FFBE-9BB2-4DA4-86CF-FC1DC178E27C}" type="slidenum">
              <a:rPr lang="ru-RU"/>
              <a:pPr/>
              <a:t>‹#›</a:t>
            </a:fld>
            <a:endParaRPr lang="ru-RU"/>
          </a:p>
        </p:txBody>
      </p:sp>
    </p:spTree>
    <p:extLst>
      <p:ext uri="{BB962C8B-B14F-4D97-AF65-F5344CB8AC3E}">
        <p14:creationId xmlns:p14="http://schemas.microsoft.com/office/powerpoint/2010/main" val="35104234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Arial" charset="0"/>
        <a:cs typeface="Arial" charset="0"/>
      </a:defRPr>
    </a:lvl1pPr>
    <a:lvl2pPr marL="457200" algn="l" rtl="0" eaLnBrk="0" fontAlgn="base" hangingPunct="0">
      <a:spcBef>
        <a:spcPct val="30000"/>
      </a:spcBef>
      <a:spcAft>
        <a:spcPct val="0"/>
      </a:spcAft>
      <a:defRPr kumimoji="1" sz="1200" kern="1200">
        <a:solidFill>
          <a:schemeClr val="tx1"/>
        </a:solidFill>
        <a:latin typeface="+mn-lt"/>
        <a:ea typeface="Arial" charset="0"/>
        <a:cs typeface="Arial" panose="020B0604020202020204" pitchFamily="34" charset="0"/>
      </a:defRPr>
    </a:lvl2pPr>
    <a:lvl3pPr marL="914400" algn="l" rtl="0" eaLnBrk="0" fontAlgn="base" hangingPunct="0">
      <a:spcBef>
        <a:spcPct val="30000"/>
      </a:spcBef>
      <a:spcAft>
        <a:spcPct val="0"/>
      </a:spcAft>
      <a:defRPr kumimoji="1" sz="1200" kern="1200">
        <a:solidFill>
          <a:schemeClr val="tx1"/>
        </a:solidFill>
        <a:latin typeface="+mn-lt"/>
        <a:ea typeface="Arial" charset="0"/>
        <a:cs typeface="Arial" panose="020B0604020202020204" pitchFamily="34" charset="0"/>
      </a:defRPr>
    </a:lvl3pPr>
    <a:lvl4pPr marL="1371600" algn="l" rtl="0" eaLnBrk="0" fontAlgn="base" hangingPunct="0">
      <a:spcBef>
        <a:spcPct val="30000"/>
      </a:spcBef>
      <a:spcAft>
        <a:spcPct val="0"/>
      </a:spcAft>
      <a:defRPr kumimoji="1" sz="1200" kern="1200">
        <a:solidFill>
          <a:schemeClr val="tx1"/>
        </a:solidFill>
        <a:latin typeface="+mn-lt"/>
        <a:ea typeface="Arial" charset="0"/>
        <a:cs typeface="Arial" panose="020B0604020202020204" pitchFamily="34" charset="0"/>
      </a:defRPr>
    </a:lvl4pPr>
    <a:lvl5pPr marL="1828800" algn="l" rtl="0" eaLnBrk="0" fontAlgn="base" hangingPunct="0">
      <a:spcBef>
        <a:spcPct val="30000"/>
      </a:spcBef>
      <a:spcAft>
        <a:spcPct val="0"/>
      </a:spcAft>
      <a:defRPr kumimoji="1" sz="1200" kern="1200">
        <a:solidFill>
          <a:schemeClr val="tx1"/>
        </a:solidFill>
        <a:latin typeface="+mn-lt"/>
        <a:ea typeface="Arial" charset="0"/>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536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428DFAB1-24D3-41B5-804F-2B26F1E7180B}" type="slidenum">
              <a:rPr kumimoji="0" lang="ru-RU" sz="1200">
                <a:latin typeface="Calibri" panose="020F0502020204030204" pitchFamily="34" charset="0"/>
              </a:rPr>
              <a:pPr/>
              <a:t>1</a:t>
            </a:fld>
            <a:endParaRPr kumimoji="0" lang="ru-RU" sz="1200">
              <a:latin typeface="Calibri" panose="020F0502020204030204" pitchFamily="34" charset="0"/>
            </a:endParaRPr>
          </a:p>
        </p:txBody>
      </p:sp>
    </p:spTree>
    <p:extLst>
      <p:ext uri="{BB962C8B-B14F-4D97-AF65-F5344CB8AC3E}">
        <p14:creationId xmlns:p14="http://schemas.microsoft.com/office/powerpoint/2010/main" val="31839786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379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EC482A25-0CA5-4890-86F3-A9640ACFFA1A}" type="slidenum">
              <a:rPr kumimoji="0" lang="ru-RU" sz="1200">
                <a:latin typeface="Calibri" panose="020F0502020204030204" pitchFamily="34" charset="0"/>
              </a:rPr>
              <a:pPr/>
              <a:t>10</a:t>
            </a:fld>
            <a:endParaRPr kumimoji="0" lang="ru-RU" sz="1200">
              <a:latin typeface="Calibri" panose="020F0502020204030204" pitchFamily="34" charset="0"/>
            </a:endParaRPr>
          </a:p>
        </p:txBody>
      </p:sp>
    </p:spTree>
    <p:extLst>
      <p:ext uri="{BB962C8B-B14F-4D97-AF65-F5344CB8AC3E}">
        <p14:creationId xmlns:p14="http://schemas.microsoft.com/office/powerpoint/2010/main" val="1210594837"/>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811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1811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6F20F67A-7C41-4C52-A144-4C7553DDFD04}" type="slidenum">
              <a:rPr kumimoji="0" lang="ru-RU" sz="1200">
                <a:latin typeface="Calibri" panose="020F0502020204030204" pitchFamily="34" charset="0"/>
              </a:rPr>
              <a:pPr/>
              <a:t>100</a:t>
            </a:fld>
            <a:endParaRPr kumimoji="0" lang="ru-RU" sz="1200">
              <a:latin typeface="Calibri" panose="020F0502020204030204" pitchFamily="34" charset="0"/>
            </a:endParaRPr>
          </a:p>
        </p:txBody>
      </p:sp>
    </p:spTree>
    <p:extLst>
      <p:ext uri="{BB962C8B-B14F-4D97-AF65-F5344CB8AC3E}">
        <p14:creationId xmlns:p14="http://schemas.microsoft.com/office/powerpoint/2010/main" val="1281730083"/>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016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2016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D4F4DA7F-309E-480B-BDA1-B9E74D5C6743}" type="slidenum">
              <a:rPr kumimoji="0" lang="ru-RU" sz="1200">
                <a:latin typeface="Calibri" panose="020F0502020204030204" pitchFamily="34" charset="0"/>
              </a:rPr>
              <a:pPr/>
              <a:t>101</a:t>
            </a:fld>
            <a:endParaRPr kumimoji="0" lang="ru-RU" sz="1200">
              <a:latin typeface="Calibri" panose="020F0502020204030204" pitchFamily="34" charset="0"/>
            </a:endParaRPr>
          </a:p>
        </p:txBody>
      </p:sp>
    </p:spTree>
    <p:extLst>
      <p:ext uri="{BB962C8B-B14F-4D97-AF65-F5344CB8AC3E}">
        <p14:creationId xmlns:p14="http://schemas.microsoft.com/office/powerpoint/2010/main" val="213551838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0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221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2221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AA766C98-015C-4364-985C-8F47D3237E30}" type="slidenum">
              <a:rPr kumimoji="0" lang="ru-RU" sz="1200">
                <a:latin typeface="Calibri" panose="020F0502020204030204" pitchFamily="34" charset="0"/>
              </a:rPr>
              <a:pPr/>
              <a:t>102</a:t>
            </a:fld>
            <a:endParaRPr kumimoji="0" lang="ru-RU" sz="1200">
              <a:latin typeface="Calibri" panose="020F0502020204030204" pitchFamily="34" charset="0"/>
            </a:endParaRPr>
          </a:p>
        </p:txBody>
      </p:sp>
    </p:spTree>
    <p:extLst>
      <p:ext uri="{BB962C8B-B14F-4D97-AF65-F5344CB8AC3E}">
        <p14:creationId xmlns:p14="http://schemas.microsoft.com/office/powerpoint/2010/main" val="177809399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425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2425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29A5DC5B-E4B3-4938-BBD8-03B70FD40031}" type="slidenum">
              <a:rPr kumimoji="0" lang="ru-RU" sz="1200">
                <a:latin typeface="Calibri" panose="020F0502020204030204" pitchFamily="34" charset="0"/>
              </a:rPr>
              <a:pPr/>
              <a:t>103</a:t>
            </a:fld>
            <a:endParaRPr kumimoji="0" lang="ru-RU" sz="1200">
              <a:latin typeface="Calibri" panose="020F0502020204030204" pitchFamily="34" charset="0"/>
            </a:endParaRPr>
          </a:p>
        </p:txBody>
      </p:sp>
    </p:spTree>
    <p:extLst>
      <p:ext uri="{BB962C8B-B14F-4D97-AF65-F5344CB8AC3E}">
        <p14:creationId xmlns:p14="http://schemas.microsoft.com/office/powerpoint/2010/main" val="4236385393"/>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630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2630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77B38F22-ACB9-458D-9A3C-1C79ACBAD4D5}" type="slidenum">
              <a:rPr kumimoji="0" lang="ru-RU" sz="1200">
                <a:latin typeface="Calibri" panose="020F0502020204030204" pitchFamily="34" charset="0"/>
              </a:rPr>
              <a:pPr/>
              <a:t>104</a:t>
            </a:fld>
            <a:endParaRPr kumimoji="0" lang="ru-RU" sz="1200">
              <a:latin typeface="Calibri" panose="020F0502020204030204" pitchFamily="34" charset="0"/>
            </a:endParaRPr>
          </a:p>
        </p:txBody>
      </p:sp>
    </p:spTree>
    <p:extLst>
      <p:ext uri="{BB962C8B-B14F-4D97-AF65-F5344CB8AC3E}">
        <p14:creationId xmlns:p14="http://schemas.microsoft.com/office/powerpoint/2010/main" val="1009820047"/>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835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2835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9B54A267-9AEB-430C-8B52-D0DDA87882A5}" type="slidenum">
              <a:rPr kumimoji="0" lang="ru-RU" sz="1200">
                <a:latin typeface="Calibri" panose="020F0502020204030204" pitchFamily="34" charset="0"/>
              </a:rPr>
              <a:pPr/>
              <a:t>105</a:t>
            </a:fld>
            <a:endParaRPr kumimoji="0" lang="ru-RU" sz="1200">
              <a:latin typeface="Calibri" panose="020F0502020204030204" pitchFamily="34" charset="0"/>
            </a:endParaRPr>
          </a:p>
        </p:txBody>
      </p:sp>
    </p:spTree>
    <p:extLst>
      <p:ext uri="{BB962C8B-B14F-4D97-AF65-F5344CB8AC3E}">
        <p14:creationId xmlns:p14="http://schemas.microsoft.com/office/powerpoint/2010/main" val="2426172867"/>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040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3040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BB36559D-46D5-43DA-A711-F30C90FE23FE}" type="slidenum">
              <a:rPr kumimoji="0" lang="ru-RU" sz="1200">
                <a:latin typeface="Calibri" panose="020F0502020204030204" pitchFamily="34" charset="0"/>
              </a:rPr>
              <a:pPr/>
              <a:t>106</a:t>
            </a:fld>
            <a:endParaRPr kumimoji="0" lang="ru-RU" sz="1200">
              <a:latin typeface="Calibri" panose="020F0502020204030204" pitchFamily="34" charset="0"/>
            </a:endParaRPr>
          </a:p>
        </p:txBody>
      </p:sp>
    </p:spTree>
    <p:extLst>
      <p:ext uri="{BB962C8B-B14F-4D97-AF65-F5344CB8AC3E}">
        <p14:creationId xmlns:p14="http://schemas.microsoft.com/office/powerpoint/2010/main" val="127934185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4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245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3245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06758BBA-64E7-4FE5-A682-5790C67F4CEC}" type="slidenum">
              <a:rPr kumimoji="0" lang="ru-RU" sz="1200">
                <a:latin typeface="Calibri" panose="020F0502020204030204" pitchFamily="34" charset="0"/>
              </a:rPr>
              <a:pPr/>
              <a:t>107</a:t>
            </a:fld>
            <a:endParaRPr kumimoji="0" lang="ru-RU" sz="1200">
              <a:latin typeface="Calibri" panose="020F0502020204030204" pitchFamily="34" charset="0"/>
            </a:endParaRPr>
          </a:p>
        </p:txBody>
      </p:sp>
    </p:spTree>
    <p:extLst>
      <p:ext uri="{BB962C8B-B14F-4D97-AF65-F5344CB8AC3E}">
        <p14:creationId xmlns:p14="http://schemas.microsoft.com/office/powerpoint/2010/main" val="79186699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449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3449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240CE6B5-10F5-4F90-8189-BA4563026CF3}" type="slidenum">
              <a:rPr kumimoji="0" lang="en-US" sz="1200">
                <a:latin typeface="Calibri" panose="020F0502020204030204" pitchFamily="34" charset="0"/>
              </a:rPr>
              <a:pPr/>
              <a:t>108</a:t>
            </a:fld>
            <a:endParaRPr kumimoji="0" lang="en-US" sz="1200">
              <a:latin typeface="Calibri" panose="020F0502020204030204" pitchFamily="34" charset="0"/>
            </a:endParaRPr>
          </a:p>
        </p:txBody>
      </p:sp>
    </p:spTree>
    <p:extLst>
      <p:ext uri="{BB962C8B-B14F-4D97-AF65-F5344CB8AC3E}">
        <p14:creationId xmlns:p14="http://schemas.microsoft.com/office/powerpoint/2010/main" val="2954205047"/>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654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3654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83D518BC-9256-4753-91E1-3C5501A98F1C}" type="slidenum">
              <a:rPr kumimoji="0" lang="ru-RU" sz="1200">
                <a:latin typeface="Calibri" panose="020F0502020204030204" pitchFamily="34" charset="0"/>
              </a:rPr>
              <a:pPr/>
              <a:t>109</a:t>
            </a:fld>
            <a:endParaRPr kumimoji="0" lang="ru-RU" sz="1200">
              <a:latin typeface="Calibri" panose="020F0502020204030204" pitchFamily="34" charset="0"/>
            </a:endParaRPr>
          </a:p>
        </p:txBody>
      </p:sp>
    </p:spTree>
    <p:extLst>
      <p:ext uri="{BB962C8B-B14F-4D97-AF65-F5344CB8AC3E}">
        <p14:creationId xmlns:p14="http://schemas.microsoft.com/office/powerpoint/2010/main" val="1716863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584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6BA4943E-98FA-431D-84C2-2755F9F5AA83}" type="slidenum">
              <a:rPr kumimoji="0" lang="ru-RU" sz="1200">
                <a:latin typeface="Calibri" panose="020F0502020204030204" pitchFamily="34" charset="0"/>
              </a:rPr>
              <a:pPr/>
              <a:t>11</a:t>
            </a:fld>
            <a:endParaRPr kumimoji="0" lang="ru-RU" sz="1200">
              <a:latin typeface="Calibri" panose="020F0502020204030204" pitchFamily="34" charset="0"/>
            </a:endParaRPr>
          </a:p>
        </p:txBody>
      </p:sp>
    </p:spTree>
    <p:extLst>
      <p:ext uri="{BB962C8B-B14F-4D97-AF65-F5344CB8AC3E}">
        <p14:creationId xmlns:p14="http://schemas.microsoft.com/office/powerpoint/2010/main" val="3416198913"/>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859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3859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E0167166-1998-4FEC-A235-B76536FDD823}" type="slidenum">
              <a:rPr kumimoji="0" lang="ru-RU" sz="1200">
                <a:latin typeface="Calibri" panose="020F0502020204030204" pitchFamily="34" charset="0"/>
              </a:rPr>
              <a:pPr/>
              <a:t>110</a:t>
            </a:fld>
            <a:endParaRPr kumimoji="0" lang="ru-RU" sz="1200">
              <a:latin typeface="Calibri" panose="020F0502020204030204" pitchFamily="34" charset="0"/>
            </a:endParaRPr>
          </a:p>
        </p:txBody>
      </p:sp>
    </p:spTree>
    <p:extLst>
      <p:ext uri="{BB962C8B-B14F-4D97-AF65-F5344CB8AC3E}">
        <p14:creationId xmlns:p14="http://schemas.microsoft.com/office/powerpoint/2010/main" val="522314333"/>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064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ru-RU" smtClean="0">
              <a:cs typeface="Arial" panose="020B0604020202020204" pitchFamily="34" charset="0"/>
            </a:endParaRPr>
          </a:p>
        </p:txBody>
      </p:sp>
      <p:sp>
        <p:nvSpPr>
          <p:cNvPr id="24064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4C214C56-2C63-420B-A33A-5A4327A871AA}" type="slidenum">
              <a:rPr kumimoji="0" lang="ru-RU" sz="1200">
                <a:latin typeface="Calibri" panose="020F0502020204030204" pitchFamily="34" charset="0"/>
              </a:rPr>
              <a:pPr/>
              <a:t>111</a:t>
            </a:fld>
            <a:endParaRPr kumimoji="0" lang="ru-RU" sz="1200">
              <a:latin typeface="Calibri" panose="020F0502020204030204" pitchFamily="34" charset="0"/>
            </a:endParaRPr>
          </a:p>
        </p:txBody>
      </p:sp>
    </p:spTree>
    <p:extLst>
      <p:ext uri="{BB962C8B-B14F-4D97-AF65-F5344CB8AC3E}">
        <p14:creationId xmlns:p14="http://schemas.microsoft.com/office/powerpoint/2010/main" val="3239848769"/>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8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269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4269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7CCA9D28-ACAC-4EF3-B41B-3E00BC177ED1}" type="slidenum">
              <a:rPr kumimoji="0" lang="ru-RU" sz="1200">
                <a:latin typeface="Calibri" panose="020F0502020204030204" pitchFamily="34" charset="0"/>
              </a:rPr>
              <a:pPr/>
              <a:t>112</a:t>
            </a:fld>
            <a:endParaRPr kumimoji="0" lang="ru-RU" sz="1200">
              <a:latin typeface="Calibri" panose="020F0502020204030204" pitchFamily="34" charset="0"/>
            </a:endParaRPr>
          </a:p>
        </p:txBody>
      </p:sp>
    </p:spTree>
    <p:extLst>
      <p:ext uri="{BB962C8B-B14F-4D97-AF65-F5344CB8AC3E}">
        <p14:creationId xmlns:p14="http://schemas.microsoft.com/office/powerpoint/2010/main" val="323924622"/>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473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4473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8A2085C5-9634-47EA-B8D1-8964725ADBAD}" type="slidenum">
              <a:rPr kumimoji="0" lang="ru-RU" sz="1200">
                <a:latin typeface="Calibri" panose="020F0502020204030204" pitchFamily="34" charset="0"/>
              </a:rPr>
              <a:pPr/>
              <a:t>113</a:t>
            </a:fld>
            <a:endParaRPr kumimoji="0" lang="ru-RU" sz="1200">
              <a:latin typeface="Calibri" panose="020F0502020204030204" pitchFamily="34" charset="0"/>
            </a:endParaRPr>
          </a:p>
        </p:txBody>
      </p:sp>
    </p:spTree>
    <p:extLst>
      <p:ext uri="{BB962C8B-B14F-4D97-AF65-F5344CB8AC3E}">
        <p14:creationId xmlns:p14="http://schemas.microsoft.com/office/powerpoint/2010/main" val="3337013014"/>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678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4678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FAD384E0-F531-492A-8551-E79F98097AF6}" type="slidenum">
              <a:rPr kumimoji="0" lang="ru-RU" sz="1200">
                <a:latin typeface="Calibri" panose="020F0502020204030204" pitchFamily="34" charset="0"/>
              </a:rPr>
              <a:pPr/>
              <a:t>114</a:t>
            </a:fld>
            <a:endParaRPr kumimoji="0" lang="ru-RU" sz="1200">
              <a:latin typeface="Calibri" panose="020F0502020204030204" pitchFamily="34" charset="0"/>
            </a:endParaRPr>
          </a:p>
        </p:txBody>
      </p:sp>
    </p:spTree>
    <p:extLst>
      <p:ext uri="{BB962C8B-B14F-4D97-AF65-F5344CB8AC3E}">
        <p14:creationId xmlns:p14="http://schemas.microsoft.com/office/powerpoint/2010/main" val="581828836"/>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883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4883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75F556E7-5715-4886-B8E1-6EFB857589D4}" type="slidenum">
              <a:rPr kumimoji="0" lang="ru-RU" sz="1200">
                <a:latin typeface="Calibri" panose="020F0502020204030204" pitchFamily="34" charset="0"/>
              </a:rPr>
              <a:pPr/>
              <a:t>115</a:t>
            </a:fld>
            <a:endParaRPr kumimoji="0" lang="ru-RU" sz="1200">
              <a:latin typeface="Calibri" panose="020F0502020204030204" pitchFamily="34" charset="0"/>
            </a:endParaRPr>
          </a:p>
        </p:txBody>
      </p:sp>
    </p:spTree>
    <p:extLst>
      <p:ext uri="{BB962C8B-B14F-4D97-AF65-F5344CB8AC3E}">
        <p14:creationId xmlns:p14="http://schemas.microsoft.com/office/powerpoint/2010/main" val="345125572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088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ru-RU" smtClean="0">
              <a:cs typeface="Arial" panose="020B0604020202020204" pitchFamily="34" charset="0"/>
            </a:endParaRPr>
          </a:p>
        </p:txBody>
      </p:sp>
      <p:sp>
        <p:nvSpPr>
          <p:cNvPr id="25088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6B245DD1-E1E4-4BE2-B38F-CD738382B73C}" type="slidenum">
              <a:rPr kumimoji="0" lang="ru-RU" sz="1200">
                <a:latin typeface="Calibri" panose="020F0502020204030204" pitchFamily="34" charset="0"/>
              </a:rPr>
              <a:pPr/>
              <a:t>116</a:t>
            </a:fld>
            <a:endParaRPr kumimoji="0" lang="ru-RU" sz="1200">
              <a:latin typeface="Calibri" panose="020F0502020204030204" pitchFamily="34" charset="0"/>
            </a:endParaRPr>
          </a:p>
        </p:txBody>
      </p:sp>
    </p:spTree>
    <p:extLst>
      <p:ext uri="{BB962C8B-B14F-4D97-AF65-F5344CB8AC3E}">
        <p14:creationId xmlns:p14="http://schemas.microsoft.com/office/powerpoint/2010/main" val="335079577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2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293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ru-RU" smtClean="0">
              <a:cs typeface="Arial" panose="020B0604020202020204" pitchFamily="34" charset="0"/>
            </a:endParaRPr>
          </a:p>
        </p:txBody>
      </p:sp>
      <p:sp>
        <p:nvSpPr>
          <p:cNvPr id="25293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9E1F4B7B-7E0B-4B37-83CC-66CF0609D24E}" type="slidenum">
              <a:rPr kumimoji="0" lang="ru-RU" sz="1200">
                <a:latin typeface="Calibri" panose="020F0502020204030204" pitchFamily="34" charset="0"/>
              </a:rPr>
              <a:pPr/>
              <a:t>117</a:t>
            </a:fld>
            <a:endParaRPr kumimoji="0" lang="ru-RU" sz="1200">
              <a:latin typeface="Calibri" panose="020F0502020204030204" pitchFamily="34" charset="0"/>
            </a:endParaRPr>
          </a:p>
        </p:txBody>
      </p:sp>
    </p:spTree>
    <p:extLst>
      <p:ext uri="{BB962C8B-B14F-4D97-AF65-F5344CB8AC3E}">
        <p14:creationId xmlns:p14="http://schemas.microsoft.com/office/powerpoint/2010/main" val="753654273"/>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497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5497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C1864163-9215-4135-9080-164609D7CB16}" type="slidenum">
              <a:rPr kumimoji="0" lang="ru-RU" sz="1200">
                <a:latin typeface="Calibri" panose="020F0502020204030204" pitchFamily="34" charset="0"/>
              </a:rPr>
              <a:pPr/>
              <a:t>118</a:t>
            </a:fld>
            <a:endParaRPr kumimoji="0" lang="ru-RU" sz="1200">
              <a:latin typeface="Calibri" panose="020F0502020204030204" pitchFamily="34" charset="0"/>
            </a:endParaRPr>
          </a:p>
        </p:txBody>
      </p:sp>
    </p:spTree>
    <p:extLst>
      <p:ext uri="{BB962C8B-B14F-4D97-AF65-F5344CB8AC3E}">
        <p14:creationId xmlns:p14="http://schemas.microsoft.com/office/powerpoint/2010/main" val="92724835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702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5702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C1BB60A6-D2DE-44E7-92BE-D5D42D8BA24C}" type="slidenum">
              <a:rPr kumimoji="0" lang="ru-RU" sz="1200">
                <a:latin typeface="Calibri" panose="020F0502020204030204" pitchFamily="34" charset="0"/>
              </a:rPr>
              <a:pPr/>
              <a:t>119</a:t>
            </a:fld>
            <a:endParaRPr kumimoji="0" lang="ru-RU" sz="1200">
              <a:latin typeface="Calibri" panose="020F0502020204030204" pitchFamily="34" charset="0"/>
            </a:endParaRPr>
          </a:p>
        </p:txBody>
      </p:sp>
    </p:spTree>
    <p:extLst>
      <p:ext uri="{BB962C8B-B14F-4D97-AF65-F5344CB8AC3E}">
        <p14:creationId xmlns:p14="http://schemas.microsoft.com/office/powerpoint/2010/main" val="531059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789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17BCC911-8BE9-4CAE-890A-6965725D4B72}" type="slidenum">
              <a:rPr kumimoji="0" lang="ru-RU" sz="1200">
                <a:latin typeface="Calibri" panose="020F0502020204030204" pitchFamily="34" charset="0"/>
              </a:rPr>
              <a:pPr/>
              <a:t>12</a:t>
            </a:fld>
            <a:endParaRPr kumimoji="0" lang="ru-RU" sz="1200">
              <a:latin typeface="Calibri" panose="020F0502020204030204" pitchFamily="34" charset="0"/>
            </a:endParaRPr>
          </a:p>
        </p:txBody>
      </p:sp>
    </p:spTree>
    <p:extLst>
      <p:ext uri="{BB962C8B-B14F-4D97-AF65-F5344CB8AC3E}">
        <p14:creationId xmlns:p14="http://schemas.microsoft.com/office/powerpoint/2010/main" val="137625060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907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5907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E4602017-07B1-404F-9681-7C5077DB5361}" type="slidenum">
              <a:rPr kumimoji="0" lang="ru-RU" sz="1200">
                <a:latin typeface="Calibri" panose="020F0502020204030204" pitchFamily="34" charset="0"/>
              </a:rPr>
              <a:pPr/>
              <a:t>120</a:t>
            </a:fld>
            <a:endParaRPr kumimoji="0" lang="ru-RU" sz="1200">
              <a:latin typeface="Calibri" panose="020F0502020204030204" pitchFamily="34" charset="0"/>
            </a:endParaRPr>
          </a:p>
        </p:txBody>
      </p:sp>
    </p:spTree>
    <p:extLst>
      <p:ext uri="{BB962C8B-B14F-4D97-AF65-F5344CB8AC3E}">
        <p14:creationId xmlns:p14="http://schemas.microsoft.com/office/powerpoint/2010/main" val="288650324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112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6112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D295236D-6205-4D9D-83E7-6EFC0C6BE6C1}" type="slidenum">
              <a:rPr kumimoji="0" lang="ru-RU" sz="1200">
                <a:latin typeface="Calibri" panose="020F0502020204030204" pitchFamily="34" charset="0"/>
              </a:rPr>
              <a:pPr/>
              <a:t>121</a:t>
            </a:fld>
            <a:endParaRPr kumimoji="0" lang="ru-RU" sz="1200">
              <a:latin typeface="Calibri" panose="020F0502020204030204" pitchFamily="34" charset="0"/>
            </a:endParaRPr>
          </a:p>
        </p:txBody>
      </p:sp>
    </p:spTree>
    <p:extLst>
      <p:ext uri="{BB962C8B-B14F-4D97-AF65-F5344CB8AC3E}">
        <p14:creationId xmlns:p14="http://schemas.microsoft.com/office/powerpoint/2010/main" val="814724459"/>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6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317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ru-RU" smtClean="0">
              <a:cs typeface="Arial" panose="020B0604020202020204" pitchFamily="34" charset="0"/>
            </a:endParaRPr>
          </a:p>
        </p:txBody>
      </p:sp>
      <p:sp>
        <p:nvSpPr>
          <p:cNvPr id="26317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76123C74-4842-43AF-B4DE-2812F84D43B1}" type="slidenum">
              <a:rPr kumimoji="0" lang="ru-RU" sz="1200">
                <a:latin typeface="Calibri" panose="020F0502020204030204" pitchFamily="34" charset="0"/>
              </a:rPr>
              <a:pPr/>
              <a:t>122</a:t>
            </a:fld>
            <a:endParaRPr kumimoji="0" lang="ru-RU" sz="1200">
              <a:latin typeface="Calibri" panose="020F0502020204030204" pitchFamily="34" charset="0"/>
            </a:endParaRPr>
          </a:p>
        </p:txBody>
      </p:sp>
    </p:spTree>
    <p:extLst>
      <p:ext uri="{BB962C8B-B14F-4D97-AF65-F5344CB8AC3E}">
        <p14:creationId xmlns:p14="http://schemas.microsoft.com/office/powerpoint/2010/main" val="2437792334"/>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521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6521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64E40AD4-B818-4538-9E0D-36A77F5A711B}" type="slidenum">
              <a:rPr kumimoji="0" lang="ru-RU" sz="1200">
                <a:latin typeface="Calibri" panose="020F0502020204030204" pitchFamily="34" charset="0"/>
              </a:rPr>
              <a:pPr/>
              <a:t>123</a:t>
            </a:fld>
            <a:endParaRPr kumimoji="0" lang="ru-RU" sz="1200">
              <a:latin typeface="Calibri" panose="020F0502020204030204" pitchFamily="34" charset="0"/>
            </a:endParaRPr>
          </a:p>
        </p:txBody>
      </p:sp>
    </p:spTree>
    <p:extLst>
      <p:ext uri="{BB962C8B-B14F-4D97-AF65-F5344CB8AC3E}">
        <p14:creationId xmlns:p14="http://schemas.microsoft.com/office/powerpoint/2010/main" val="24193183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726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6726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9E9968B2-83D2-44C9-84CE-CC3558ACC4F4}" type="slidenum">
              <a:rPr kumimoji="0" lang="ru-RU" sz="1200">
                <a:latin typeface="Calibri" panose="020F0502020204030204" pitchFamily="34" charset="0"/>
              </a:rPr>
              <a:pPr/>
              <a:t>124</a:t>
            </a:fld>
            <a:endParaRPr kumimoji="0" lang="ru-RU" sz="1200">
              <a:latin typeface="Calibri" panose="020F0502020204030204" pitchFamily="34" charset="0"/>
            </a:endParaRPr>
          </a:p>
        </p:txBody>
      </p:sp>
    </p:spTree>
    <p:extLst>
      <p:ext uri="{BB962C8B-B14F-4D97-AF65-F5344CB8AC3E}">
        <p14:creationId xmlns:p14="http://schemas.microsoft.com/office/powerpoint/2010/main" val="1731382230"/>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931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6931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58908C95-7B6D-4C1D-8567-1BE525A3F7D0}" type="slidenum">
              <a:rPr kumimoji="0" lang="ru-RU" sz="1200">
                <a:latin typeface="Calibri" panose="020F0502020204030204" pitchFamily="34" charset="0"/>
              </a:rPr>
              <a:pPr/>
              <a:t>125</a:t>
            </a:fld>
            <a:endParaRPr kumimoji="0" lang="ru-RU" sz="1200">
              <a:latin typeface="Calibri" panose="020F0502020204030204" pitchFamily="34" charset="0"/>
            </a:endParaRPr>
          </a:p>
        </p:txBody>
      </p:sp>
    </p:spTree>
    <p:extLst>
      <p:ext uri="{BB962C8B-B14F-4D97-AF65-F5344CB8AC3E}">
        <p14:creationId xmlns:p14="http://schemas.microsoft.com/office/powerpoint/2010/main" val="123287685"/>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136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ru-RU" smtClean="0">
              <a:cs typeface="Arial" panose="020B0604020202020204" pitchFamily="34" charset="0"/>
            </a:endParaRPr>
          </a:p>
        </p:txBody>
      </p:sp>
      <p:sp>
        <p:nvSpPr>
          <p:cNvPr id="27136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7B79E92D-ECAE-4970-B7F3-C9FBCC1F9961}" type="slidenum">
              <a:rPr kumimoji="0" lang="ru-RU" sz="1200">
                <a:latin typeface="Calibri" panose="020F0502020204030204" pitchFamily="34" charset="0"/>
              </a:rPr>
              <a:pPr/>
              <a:t>126</a:t>
            </a:fld>
            <a:endParaRPr kumimoji="0" lang="ru-RU" sz="1200">
              <a:latin typeface="Calibri" panose="020F0502020204030204" pitchFamily="34" charset="0"/>
            </a:endParaRPr>
          </a:p>
        </p:txBody>
      </p:sp>
    </p:spTree>
    <p:extLst>
      <p:ext uri="{BB962C8B-B14F-4D97-AF65-F5344CB8AC3E}">
        <p14:creationId xmlns:p14="http://schemas.microsoft.com/office/powerpoint/2010/main" val="1471372789"/>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0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341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ru-RU" smtClean="0">
              <a:cs typeface="Arial" panose="020B0604020202020204" pitchFamily="34" charset="0"/>
            </a:endParaRPr>
          </a:p>
        </p:txBody>
      </p:sp>
      <p:sp>
        <p:nvSpPr>
          <p:cNvPr id="27341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D85C53AC-7231-46C1-986F-CEC2155F39C2}" type="slidenum">
              <a:rPr kumimoji="0" lang="ru-RU" sz="1200">
                <a:latin typeface="Calibri" panose="020F0502020204030204" pitchFamily="34" charset="0"/>
              </a:rPr>
              <a:pPr/>
              <a:t>127</a:t>
            </a:fld>
            <a:endParaRPr kumimoji="0" lang="ru-RU" sz="1200">
              <a:latin typeface="Calibri" panose="020F0502020204030204" pitchFamily="34" charset="0"/>
            </a:endParaRPr>
          </a:p>
        </p:txBody>
      </p:sp>
    </p:spTree>
    <p:extLst>
      <p:ext uri="{BB962C8B-B14F-4D97-AF65-F5344CB8AC3E}">
        <p14:creationId xmlns:p14="http://schemas.microsoft.com/office/powerpoint/2010/main" val="2875420803"/>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545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ru-RU" smtClean="0">
              <a:cs typeface="Arial" panose="020B0604020202020204" pitchFamily="34" charset="0"/>
            </a:endParaRPr>
          </a:p>
        </p:txBody>
      </p:sp>
      <p:sp>
        <p:nvSpPr>
          <p:cNvPr id="27545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998DE3F5-A26E-40F3-9167-967A81DD6EF8}" type="slidenum">
              <a:rPr kumimoji="0" lang="ru-RU" sz="1200">
                <a:latin typeface="Calibri" panose="020F0502020204030204" pitchFamily="34" charset="0"/>
              </a:rPr>
              <a:pPr/>
              <a:t>128</a:t>
            </a:fld>
            <a:endParaRPr kumimoji="0" lang="ru-RU" sz="1200">
              <a:latin typeface="Calibri" panose="020F0502020204030204" pitchFamily="34" charset="0"/>
            </a:endParaRPr>
          </a:p>
        </p:txBody>
      </p:sp>
    </p:spTree>
    <p:extLst>
      <p:ext uri="{BB962C8B-B14F-4D97-AF65-F5344CB8AC3E}">
        <p14:creationId xmlns:p14="http://schemas.microsoft.com/office/powerpoint/2010/main" val="653196817"/>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750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7750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3C8945C3-6035-4744-B258-D39F4A2FBC89}" type="slidenum">
              <a:rPr kumimoji="0" lang="ru-RU" sz="1200">
                <a:latin typeface="Calibri" panose="020F0502020204030204" pitchFamily="34" charset="0"/>
              </a:rPr>
              <a:pPr/>
              <a:t>129</a:t>
            </a:fld>
            <a:endParaRPr kumimoji="0" lang="ru-RU" sz="1200">
              <a:latin typeface="Calibri" panose="020F0502020204030204" pitchFamily="34" charset="0"/>
            </a:endParaRPr>
          </a:p>
        </p:txBody>
      </p:sp>
    </p:spTree>
    <p:extLst>
      <p:ext uri="{BB962C8B-B14F-4D97-AF65-F5344CB8AC3E}">
        <p14:creationId xmlns:p14="http://schemas.microsoft.com/office/powerpoint/2010/main" val="18088393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993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C27281D7-9CC4-4B4A-B0E1-A18B967FF392}" type="slidenum">
              <a:rPr kumimoji="0" lang="ru-RU" sz="1200">
                <a:latin typeface="Calibri" panose="020F0502020204030204" pitchFamily="34" charset="0"/>
              </a:rPr>
              <a:pPr/>
              <a:t>13</a:t>
            </a:fld>
            <a:endParaRPr kumimoji="0" lang="ru-RU" sz="1200">
              <a:latin typeface="Calibri" panose="020F0502020204030204" pitchFamily="34" charset="0"/>
            </a:endParaRPr>
          </a:p>
        </p:txBody>
      </p:sp>
    </p:spTree>
    <p:extLst>
      <p:ext uri="{BB962C8B-B14F-4D97-AF65-F5344CB8AC3E}">
        <p14:creationId xmlns:p14="http://schemas.microsoft.com/office/powerpoint/2010/main" val="3152570254"/>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955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7955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F0622DE2-EDB7-456A-B386-C4854DDF51AA}" type="slidenum">
              <a:rPr kumimoji="0" lang="ru-RU" sz="1200">
                <a:latin typeface="Calibri" panose="020F0502020204030204" pitchFamily="34" charset="0"/>
              </a:rPr>
              <a:pPr/>
              <a:t>130</a:t>
            </a:fld>
            <a:endParaRPr kumimoji="0" lang="ru-RU" sz="1200">
              <a:latin typeface="Calibri" panose="020F0502020204030204" pitchFamily="34" charset="0"/>
            </a:endParaRPr>
          </a:p>
        </p:txBody>
      </p:sp>
    </p:spTree>
    <p:extLst>
      <p:ext uri="{BB962C8B-B14F-4D97-AF65-F5344CB8AC3E}">
        <p14:creationId xmlns:p14="http://schemas.microsoft.com/office/powerpoint/2010/main" val="305306219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160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8160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B82F8372-4CED-4577-98F0-3E9E2355D92E}" type="slidenum">
              <a:rPr kumimoji="0" lang="ru-RU" sz="1200">
                <a:latin typeface="Calibri" panose="020F0502020204030204" pitchFamily="34" charset="0"/>
              </a:rPr>
              <a:pPr/>
              <a:t>131</a:t>
            </a:fld>
            <a:endParaRPr kumimoji="0" lang="ru-RU" sz="1200">
              <a:latin typeface="Calibri" panose="020F0502020204030204" pitchFamily="34" charset="0"/>
            </a:endParaRPr>
          </a:p>
        </p:txBody>
      </p:sp>
    </p:spTree>
    <p:extLst>
      <p:ext uri="{BB962C8B-B14F-4D97-AF65-F5344CB8AC3E}">
        <p14:creationId xmlns:p14="http://schemas.microsoft.com/office/powerpoint/2010/main" val="335163016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4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365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8365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7936EE5F-D429-4009-8F7D-2830FC24F7E6}" type="slidenum">
              <a:rPr kumimoji="0" lang="ru-RU" sz="1200">
                <a:latin typeface="Calibri" panose="020F0502020204030204" pitchFamily="34" charset="0"/>
              </a:rPr>
              <a:pPr/>
              <a:t>132</a:t>
            </a:fld>
            <a:endParaRPr kumimoji="0" lang="ru-RU" sz="1200">
              <a:latin typeface="Calibri" panose="020F0502020204030204" pitchFamily="34" charset="0"/>
            </a:endParaRPr>
          </a:p>
        </p:txBody>
      </p:sp>
    </p:spTree>
    <p:extLst>
      <p:ext uri="{BB962C8B-B14F-4D97-AF65-F5344CB8AC3E}">
        <p14:creationId xmlns:p14="http://schemas.microsoft.com/office/powerpoint/2010/main" val="2176391493"/>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569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ru-RU" smtClean="0">
              <a:cs typeface="Arial" panose="020B0604020202020204" pitchFamily="34" charset="0"/>
            </a:endParaRPr>
          </a:p>
        </p:txBody>
      </p:sp>
      <p:sp>
        <p:nvSpPr>
          <p:cNvPr id="28569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4D568BA7-BE62-4DE9-A194-3188FAD792EA}" type="slidenum">
              <a:rPr kumimoji="0" lang="ru-RU" sz="1200">
                <a:latin typeface="Calibri" panose="020F0502020204030204" pitchFamily="34" charset="0"/>
              </a:rPr>
              <a:pPr/>
              <a:t>133</a:t>
            </a:fld>
            <a:endParaRPr kumimoji="0" lang="ru-RU" sz="1200">
              <a:latin typeface="Calibri" panose="020F0502020204030204" pitchFamily="34" charset="0"/>
            </a:endParaRPr>
          </a:p>
        </p:txBody>
      </p:sp>
    </p:spTree>
    <p:extLst>
      <p:ext uri="{BB962C8B-B14F-4D97-AF65-F5344CB8AC3E}">
        <p14:creationId xmlns:p14="http://schemas.microsoft.com/office/powerpoint/2010/main" val="1634051673"/>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774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8774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B1DA1D69-BFAC-46A3-8CA0-58981FC1A3E6}" type="slidenum">
              <a:rPr kumimoji="0" lang="ru-RU" sz="1200">
                <a:latin typeface="Calibri" panose="020F0502020204030204" pitchFamily="34" charset="0"/>
              </a:rPr>
              <a:pPr/>
              <a:t>134</a:t>
            </a:fld>
            <a:endParaRPr kumimoji="0" lang="ru-RU" sz="1200">
              <a:latin typeface="Calibri" panose="020F0502020204030204" pitchFamily="34" charset="0"/>
            </a:endParaRPr>
          </a:p>
        </p:txBody>
      </p:sp>
    </p:spTree>
    <p:extLst>
      <p:ext uri="{BB962C8B-B14F-4D97-AF65-F5344CB8AC3E}">
        <p14:creationId xmlns:p14="http://schemas.microsoft.com/office/powerpoint/2010/main" val="4236484326"/>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979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8979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EBFDF597-B0C1-45B5-9A4D-4AF3FF070135}" type="slidenum">
              <a:rPr kumimoji="0" lang="ru-RU" sz="1200">
                <a:latin typeface="Calibri" panose="020F0502020204030204" pitchFamily="34" charset="0"/>
              </a:rPr>
              <a:pPr/>
              <a:t>135</a:t>
            </a:fld>
            <a:endParaRPr kumimoji="0" lang="ru-RU" sz="1200">
              <a:latin typeface="Calibri" panose="020F0502020204030204" pitchFamily="34" charset="0"/>
            </a:endParaRPr>
          </a:p>
        </p:txBody>
      </p:sp>
    </p:spTree>
    <p:extLst>
      <p:ext uri="{BB962C8B-B14F-4D97-AF65-F5344CB8AC3E}">
        <p14:creationId xmlns:p14="http://schemas.microsoft.com/office/powerpoint/2010/main" val="309434138"/>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184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ru-RU" smtClean="0">
              <a:cs typeface="Arial" panose="020B0604020202020204" pitchFamily="34" charset="0"/>
            </a:endParaRPr>
          </a:p>
        </p:txBody>
      </p:sp>
      <p:sp>
        <p:nvSpPr>
          <p:cNvPr id="29184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5A001B38-322C-4EF1-B8C6-5D7F7F58DA83}" type="slidenum">
              <a:rPr kumimoji="0" lang="ru-RU" sz="1200">
                <a:latin typeface="Calibri" panose="020F0502020204030204" pitchFamily="34" charset="0"/>
              </a:rPr>
              <a:pPr/>
              <a:t>136</a:t>
            </a:fld>
            <a:endParaRPr kumimoji="0" lang="ru-RU" sz="1200">
              <a:latin typeface="Calibri" panose="020F0502020204030204" pitchFamily="34" charset="0"/>
            </a:endParaRPr>
          </a:p>
        </p:txBody>
      </p:sp>
    </p:spTree>
    <p:extLst>
      <p:ext uri="{BB962C8B-B14F-4D97-AF65-F5344CB8AC3E}">
        <p14:creationId xmlns:p14="http://schemas.microsoft.com/office/powerpoint/2010/main" val="2204928878"/>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8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389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9389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116FA590-3F10-45C6-8294-5B1B6D1F8D9A}" type="slidenum">
              <a:rPr kumimoji="0" lang="ru-RU" sz="1200">
                <a:latin typeface="Calibri" panose="020F0502020204030204" pitchFamily="34" charset="0"/>
              </a:rPr>
              <a:pPr/>
              <a:t>137</a:t>
            </a:fld>
            <a:endParaRPr kumimoji="0" lang="ru-RU" sz="1200">
              <a:latin typeface="Calibri" panose="020F0502020204030204" pitchFamily="34" charset="0"/>
            </a:endParaRPr>
          </a:p>
        </p:txBody>
      </p:sp>
    </p:spTree>
    <p:extLst>
      <p:ext uri="{BB962C8B-B14F-4D97-AF65-F5344CB8AC3E}">
        <p14:creationId xmlns:p14="http://schemas.microsoft.com/office/powerpoint/2010/main" val="622121335"/>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593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9593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AD983D29-E368-4036-82E4-FE3B509EC83B}" type="slidenum">
              <a:rPr kumimoji="0" lang="ru-RU" sz="1200">
                <a:latin typeface="Calibri" panose="020F0502020204030204" pitchFamily="34" charset="0"/>
              </a:rPr>
              <a:pPr/>
              <a:t>138</a:t>
            </a:fld>
            <a:endParaRPr kumimoji="0" lang="ru-RU" sz="1200">
              <a:latin typeface="Calibri" panose="020F0502020204030204" pitchFamily="34" charset="0"/>
            </a:endParaRPr>
          </a:p>
        </p:txBody>
      </p:sp>
    </p:spTree>
    <p:extLst>
      <p:ext uri="{BB962C8B-B14F-4D97-AF65-F5344CB8AC3E}">
        <p14:creationId xmlns:p14="http://schemas.microsoft.com/office/powerpoint/2010/main" val="381635863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98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9798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6ED72F44-B2C8-4D6F-9D21-F391F4849233}" type="slidenum">
              <a:rPr kumimoji="0" lang="ru-RU" sz="1200">
                <a:latin typeface="Calibri" panose="020F0502020204030204" pitchFamily="34" charset="0"/>
              </a:rPr>
              <a:pPr/>
              <a:t>139</a:t>
            </a:fld>
            <a:endParaRPr kumimoji="0" lang="ru-RU" sz="1200">
              <a:latin typeface="Calibri" panose="020F0502020204030204" pitchFamily="34" charset="0"/>
            </a:endParaRPr>
          </a:p>
        </p:txBody>
      </p:sp>
    </p:spTree>
    <p:extLst>
      <p:ext uri="{BB962C8B-B14F-4D97-AF65-F5344CB8AC3E}">
        <p14:creationId xmlns:p14="http://schemas.microsoft.com/office/powerpoint/2010/main" val="13722693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4198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BB7153EC-0232-444F-9373-F1068C08D60C}" type="slidenum">
              <a:rPr kumimoji="0" lang="ru-RU" sz="1200">
                <a:latin typeface="Calibri" panose="020F0502020204030204" pitchFamily="34" charset="0"/>
              </a:rPr>
              <a:pPr/>
              <a:t>14</a:t>
            </a:fld>
            <a:endParaRPr kumimoji="0" lang="ru-RU" sz="1200">
              <a:latin typeface="Calibri" panose="020F0502020204030204" pitchFamily="34" charset="0"/>
            </a:endParaRPr>
          </a:p>
        </p:txBody>
      </p:sp>
    </p:spTree>
    <p:extLst>
      <p:ext uri="{BB962C8B-B14F-4D97-AF65-F5344CB8AC3E}">
        <p14:creationId xmlns:p14="http://schemas.microsoft.com/office/powerpoint/2010/main" val="657877680"/>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003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ru-RU" smtClean="0">
              <a:cs typeface="Arial" panose="020B0604020202020204" pitchFamily="34" charset="0"/>
            </a:endParaRPr>
          </a:p>
        </p:txBody>
      </p:sp>
      <p:sp>
        <p:nvSpPr>
          <p:cNvPr id="30003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7D4FE82F-97CB-43B0-89E4-DE1973938797}" type="slidenum">
              <a:rPr kumimoji="0" lang="ru-RU" sz="1200">
                <a:latin typeface="Calibri" panose="020F0502020204030204" pitchFamily="34" charset="0"/>
              </a:rPr>
              <a:pPr/>
              <a:t>140</a:t>
            </a:fld>
            <a:endParaRPr kumimoji="0" lang="ru-RU" sz="1200">
              <a:latin typeface="Calibri" panose="020F0502020204030204" pitchFamily="34" charset="0"/>
            </a:endParaRPr>
          </a:p>
        </p:txBody>
      </p:sp>
    </p:spTree>
    <p:extLst>
      <p:ext uri="{BB962C8B-B14F-4D97-AF65-F5344CB8AC3E}">
        <p14:creationId xmlns:p14="http://schemas.microsoft.com/office/powerpoint/2010/main" val="4107768002"/>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208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0208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7A3AE1D2-7780-4AE5-80CB-D059A13FE474}" type="slidenum">
              <a:rPr kumimoji="0" lang="ru-RU" sz="1200">
                <a:latin typeface="Calibri" panose="020F0502020204030204" pitchFamily="34" charset="0"/>
              </a:rPr>
              <a:pPr/>
              <a:t>141</a:t>
            </a:fld>
            <a:endParaRPr kumimoji="0" lang="ru-RU" sz="1200">
              <a:latin typeface="Calibri" panose="020F0502020204030204" pitchFamily="34" charset="0"/>
            </a:endParaRPr>
          </a:p>
        </p:txBody>
      </p:sp>
    </p:spTree>
    <p:extLst>
      <p:ext uri="{BB962C8B-B14F-4D97-AF65-F5344CB8AC3E}">
        <p14:creationId xmlns:p14="http://schemas.microsoft.com/office/powerpoint/2010/main" val="1122332450"/>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2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413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0413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30CBE791-0AD7-45FB-896B-5051F329EA25}" type="slidenum">
              <a:rPr kumimoji="0" lang="ru-RU" sz="1200">
                <a:latin typeface="Calibri" panose="020F0502020204030204" pitchFamily="34" charset="0"/>
              </a:rPr>
              <a:pPr/>
              <a:t>142</a:t>
            </a:fld>
            <a:endParaRPr kumimoji="0" lang="ru-RU" sz="1200">
              <a:latin typeface="Calibri" panose="020F0502020204030204" pitchFamily="34" charset="0"/>
            </a:endParaRPr>
          </a:p>
        </p:txBody>
      </p:sp>
    </p:spTree>
    <p:extLst>
      <p:ext uri="{BB962C8B-B14F-4D97-AF65-F5344CB8AC3E}">
        <p14:creationId xmlns:p14="http://schemas.microsoft.com/office/powerpoint/2010/main" val="245574444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617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0617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6767C933-F7B2-49FD-A806-FDB3E9C5A116}" type="slidenum">
              <a:rPr kumimoji="0" lang="ru-RU" sz="1200">
                <a:latin typeface="Calibri" panose="020F0502020204030204" pitchFamily="34" charset="0"/>
              </a:rPr>
              <a:pPr/>
              <a:t>143</a:t>
            </a:fld>
            <a:endParaRPr kumimoji="0" lang="ru-RU" sz="1200">
              <a:latin typeface="Calibri" panose="020F0502020204030204" pitchFamily="34" charset="0"/>
            </a:endParaRPr>
          </a:p>
        </p:txBody>
      </p:sp>
    </p:spTree>
    <p:extLst>
      <p:ext uri="{BB962C8B-B14F-4D97-AF65-F5344CB8AC3E}">
        <p14:creationId xmlns:p14="http://schemas.microsoft.com/office/powerpoint/2010/main" val="847356511"/>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22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ru-RU" smtClean="0">
              <a:cs typeface="Arial" panose="020B0604020202020204" pitchFamily="34" charset="0"/>
            </a:endParaRPr>
          </a:p>
        </p:txBody>
      </p:sp>
      <p:sp>
        <p:nvSpPr>
          <p:cNvPr id="30822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39E2C5EE-F308-4A26-A447-7D1E67C60838}" type="slidenum">
              <a:rPr kumimoji="0" lang="ru-RU" sz="1200">
                <a:latin typeface="Calibri" panose="020F0502020204030204" pitchFamily="34" charset="0"/>
              </a:rPr>
              <a:pPr/>
              <a:t>144</a:t>
            </a:fld>
            <a:endParaRPr kumimoji="0" lang="ru-RU" sz="1200">
              <a:latin typeface="Calibri" panose="020F0502020204030204" pitchFamily="34" charset="0"/>
            </a:endParaRPr>
          </a:p>
        </p:txBody>
      </p:sp>
    </p:spTree>
    <p:extLst>
      <p:ext uri="{BB962C8B-B14F-4D97-AF65-F5344CB8AC3E}">
        <p14:creationId xmlns:p14="http://schemas.microsoft.com/office/powerpoint/2010/main" val="3557707330"/>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027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1027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127E11C4-3610-480C-A9A3-6932175383B8}" type="slidenum">
              <a:rPr kumimoji="0" lang="ru-RU" sz="1200">
                <a:latin typeface="Calibri" panose="020F0502020204030204" pitchFamily="34" charset="0"/>
              </a:rPr>
              <a:pPr/>
              <a:t>145</a:t>
            </a:fld>
            <a:endParaRPr kumimoji="0" lang="ru-RU" sz="1200">
              <a:latin typeface="Calibri" panose="020F0502020204030204" pitchFamily="34" charset="0"/>
            </a:endParaRPr>
          </a:p>
        </p:txBody>
      </p:sp>
    </p:spTree>
    <p:extLst>
      <p:ext uri="{BB962C8B-B14F-4D97-AF65-F5344CB8AC3E}">
        <p14:creationId xmlns:p14="http://schemas.microsoft.com/office/powerpoint/2010/main" val="318152028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232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1232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03AA0F46-89FD-43F5-B248-62D07783B51D}" type="slidenum">
              <a:rPr kumimoji="0" lang="ru-RU" sz="1200">
                <a:latin typeface="Calibri" panose="020F0502020204030204" pitchFamily="34" charset="0"/>
              </a:rPr>
              <a:pPr/>
              <a:t>146</a:t>
            </a:fld>
            <a:endParaRPr kumimoji="0" lang="ru-RU" sz="1200">
              <a:latin typeface="Calibri" panose="020F0502020204030204" pitchFamily="34" charset="0"/>
            </a:endParaRPr>
          </a:p>
        </p:txBody>
      </p:sp>
    </p:spTree>
    <p:extLst>
      <p:ext uri="{BB962C8B-B14F-4D97-AF65-F5344CB8AC3E}">
        <p14:creationId xmlns:p14="http://schemas.microsoft.com/office/powerpoint/2010/main" val="4182031369"/>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437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1437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523D0500-9E31-47FA-BA22-465BD5B51B8F}" type="slidenum">
              <a:rPr kumimoji="0" lang="ru-RU" sz="1200">
                <a:latin typeface="Calibri" panose="020F0502020204030204" pitchFamily="34" charset="0"/>
              </a:rPr>
              <a:pPr/>
              <a:t>147</a:t>
            </a:fld>
            <a:endParaRPr kumimoji="0" lang="ru-RU" sz="1200">
              <a:latin typeface="Calibri" panose="020F0502020204030204" pitchFamily="34" charset="0"/>
            </a:endParaRPr>
          </a:p>
        </p:txBody>
      </p:sp>
    </p:spTree>
    <p:extLst>
      <p:ext uri="{BB962C8B-B14F-4D97-AF65-F5344CB8AC3E}">
        <p14:creationId xmlns:p14="http://schemas.microsoft.com/office/powerpoint/2010/main" val="1433478078"/>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641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1641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00362044-2DCF-4B71-8C8B-4B0AB91A92D3}" type="slidenum">
              <a:rPr kumimoji="0" lang="ru-RU" sz="1200">
                <a:latin typeface="Calibri" panose="020F0502020204030204" pitchFamily="34" charset="0"/>
              </a:rPr>
              <a:pPr/>
              <a:t>148</a:t>
            </a:fld>
            <a:endParaRPr kumimoji="0" lang="ru-RU" sz="1200">
              <a:latin typeface="Calibri" panose="020F0502020204030204" pitchFamily="34" charset="0"/>
            </a:endParaRPr>
          </a:p>
        </p:txBody>
      </p:sp>
    </p:spTree>
    <p:extLst>
      <p:ext uri="{BB962C8B-B14F-4D97-AF65-F5344CB8AC3E}">
        <p14:creationId xmlns:p14="http://schemas.microsoft.com/office/powerpoint/2010/main" val="2308779722"/>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846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ru-RU" smtClean="0">
              <a:cs typeface="Arial" panose="020B0604020202020204" pitchFamily="34" charset="0"/>
            </a:endParaRPr>
          </a:p>
        </p:txBody>
      </p:sp>
      <p:sp>
        <p:nvSpPr>
          <p:cNvPr id="31846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DCC06F65-1FC8-4B8B-9D34-760A137768F8}" type="slidenum">
              <a:rPr kumimoji="0" lang="ru-RU" sz="1200">
                <a:latin typeface="Calibri" panose="020F0502020204030204" pitchFamily="34" charset="0"/>
              </a:rPr>
              <a:pPr/>
              <a:t>149</a:t>
            </a:fld>
            <a:endParaRPr kumimoji="0" lang="ru-RU" sz="1200">
              <a:latin typeface="Calibri" panose="020F0502020204030204" pitchFamily="34" charset="0"/>
            </a:endParaRPr>
          </a:p>
        </p:txBody>
      </p:sp>
    </p:spTree>
    <p:extLst>
      <p:ext uri="{BB962C8B-B14F-4D97-AF65-F5344CB8AC3E}">
        <p14:creationId xmlns:p14="http://schemas.microsoft.com/office/powerpoint/2010/main" val="26056390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4403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2C7735F8-3F8A-4BB2-9D49-356BA5FB7C4C}" type="slidenum">
              <a:rPr kumimoji="0" lang="ru-RU" sz="1200">
                <a:latin typeface="Calibri" panose="020F0502020204030204" pitchFamily="34" charset="0"/>
              </a:rPr>
              <a:pPr/>
              <a:t>15</a:t>
            </a:fld>
            <a:endParaRPr kumimoji="0" lang="ru-RU" sz="1200">
              <a:latin typeface="Calibri" panose="020F0502020204030204" pitchFamily="34" charset="0"/>
            </a:endParaRPr>
          </a:p>
        </p:txBody>
      </p:sp>
    </p:spTree>
    <p:extLst>
      <p:ext uri="{BB962C8B-B14F-4D97-AF65-F5344CB8AC3E}">
        <p14:creationId xmlns:p14="http://schemas.microsoft.com/office/powerpoint/2010/main" val="3771435003"/>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051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2051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139BB91C-0938-46A5-94E6-CC840362A4CA}" type="slidenum">
              <a:rPr kumimoji="0" lang="ru-RU" sz="1200">
                <a:latin typeface="Calibri" panose="020F0502020204030204" pitchFamily="34" charset="0"/>
              </a:rPr>
              <a:pPr/>
              <a:t>150</a:t>
            </a:fld>
            <a:endParaRPr kumimoji="0" lang="ru-RU" sz="1200">
              <a:latin typeface="Calibri" panose="020F0502020204030204" pitchFamily="34" charset="0"/>
            </a:endParaRPr>
          </a:p>
        </p:txBody>
      </p:sp>
    </p:spTree>
    <p:extLst>
      <p:ext uri="{BB962C8B-B14F-4D97-AF65-F5344CB8AC3E}">
        <p14:creationId xmlns:p14="http://schemas.microsoft.com/office/powerpoint/2010/main" val="1021037902"/>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256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2256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F8C3A99C-53D7-4367-959F-206BE8E29D9A}" type="slidenum">
              <a:rPr kumimoji="0" lang="ru-RU" sz="1200">
                <a:latin typeface="Calibri" panose="020F0502020204030204" pitchFamily="34" charset="0"/>
              </a:rPr>
              <a:pPr/>
              <a:t>151</a:t>
            </a:fld>
            <a:endParaRPr kumimoji="0" lang="ru-RU" sz="1200">
              <a:latin typeface="Calibri" panose="020F0502020204030204" pitchFamily="34" charset="0"/>
            </a:endParaRPr>
          </a:p>
        </p:txBody>
      </p:sp>
    </p:spTree>
    <p:extLst>
      <p:ext uri="{BB962C8B-B14F-4D97-AF65-F5344CB8AC3E}">
        <p14:creationId xmlns:p14="http://schemas.microsoft.com/office/powerpoint/2010/main" val="2998515048"/>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0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461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2461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A7A5C656-F34A-478F-B90C-3EBCB483E535}" type="slidenum">
              <a:rPr kumimoji="0" lang="ru-RU" sz="1200">
                <a:latin typeface="Calibri" panose="020F0502020204030204" pitchFamily="34" charset="0"/>
              </a:rPr>
              <a:pPr/>
              <a:t>152</a:t>
            </a:fld>
            <a:endParaRPr kumimoji="0" lang="ru-RU" sz="1200">
              <a:latin typeface="Calibri" panose="020F0502020204030204" pitchFamily="34" charset="0"/>
            </a:endParaRPr>
          </a:p>
        </p:txBody>
      </p:sp>
    </p:spTree>
    <p:extLst>
      <p:ext uri="{BB962C8B-B14F-4D97-AF65-F5344CB8AC3E}">
        <p14:creationId xmlns:p14="http://schemas.microsoft.com/office/powerpoint/2010/main" val="3180340472"/>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665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2665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71FD0D44-6DFA-416A-956B-A633C827182A}" type="slidenum">
              <a:rPr kumimoji="0" lang="ru-RU" sz="1200">
                <a:latin typeface="Calibri" panose="020F0502020204030204" pitchFamily="34" charset="0"/>
              </a:rPr>
              <a:pPr/>
              <a:t>153</a:t>
            </a:fld>
            <a:endParaRPr kumimoji="0" lang="ru-RU" sz="1200">
              <a:latin typeface="Calibri" panose="020F0502020204030204" pitchFamily="34" charset="0"/>
            </a:endParaRPr>
          </a:p>
        </p:txBody>
      </p:sp>
    </p:spTree>
    <p:extLst>
      <p:ext uri="{BB962C8B-B14F-4D97-AF65-F5344CB8AC3E}">
        <p14:creationId xmlns:p14="http://schemas.microsoft.com/office/powerpoint/2010/main" val="300783953"/>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870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2870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E86A19A4-E502-4A5C-B7DB-383BC6215AF9}" type="slidenum">
              <a:rPr kumimoji="0" lang="ru-RU" sz="1200">
                <a:latin typeface="Calibri" panose="020F0502020204030204" pitchFamily="34" charset="0"/>
              </a:rPr>
              <a:pPr/>
              <a:t>154</a:t>
            </a:fld>
            <a:endParaRPr kumimoji="0" lang="ru-RU" sz="1200">
              <a:latin typeface="Calibri" panose="020F0502020204030204" pitchFamily="34" charset="0"/>
            </a:endParaRPr>
          </a:p>
        </p:txBody>
      </p:sp>
    </p:spTree>
    <p:extLst>
      <p:ext uri="{BB962C8B-B14F-4D97-AF65-F5344CB8AC3E}">
        <p14:creationId xmlns:p14="http://schemas.microsoft.com/office/powerpoint/2010/main" val="24927399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075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3075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4F6D9F74-6B79-4299-9431-CE2B3F5FF719}" type="slidenum">
              <a:rPr kumimoji="0" lang="ru-RU" sz="1200">
                <a:latin typeface="Calibri" panose="020F0502020204030204" pitchFamily="34" charset="0"/>
              </a:rPr>
              <a:pPr/>
              <a:t>155</a:t>
            </a:fld>
            <a:endParaRPr kumimoji="0" lang="ru-RU" sz="1200">
              <a:latin typeface="Calibri" panose="020F0502020204030204" pitchFamily="34" charset="0"/>
            </a:endParaRPr>
          </a:p>
        </p:txBody>
      </p:sp>
    </p:spTree>
    <p:extLst>
      <p:ext uri="{BB962C8B-B14F-4D97-AF65-F5344CB8AC3E}">
        <p14:creationId xmlns:p14="http://schemas.microsoft.com/office/powerpoint/2010/main" val="4068842227"/>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280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3280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F3294F1A-6F23-4305-BBF5-E526C1700F14}" type="slidenum">
              <a:rPr kumimoji="0" lang="ru-RU" sz="1200">
                <a:latin typeface="Calibri" panose="020F0502020204030204" pitchFamily="34" charset="0"/>
              </a:rPr>
              <a:pPr/>
              <a:t>156</a:t>
            </a:fld>
            <a:endParaRPr kumimoji="0" lang="ru-RU" sz="1200">
              <a:latin typeface="Calibri" panose="020F0502020204030204" pitchFamily="34" charset="0"/>
            </a:endParaRPr>
          </a:p>
        </p:txBody>
      </p:sp>
    </p:spTree>
    <p:extLst>
      <p:ext uri="{BB962C8B-B14F-4D97-AF65-F5344CB8AC3E}">
        <p14:creationId xmlns:p14="http://schemas.microsoft.com/office/powerpoint/2010/main" val="2260241105"/>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4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485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3485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BEC94F35-2E1A-4831-82C4-CB3C9FBF3580}" type="slidenum">
              <a:rPr kumimoji="0" lang="ru-RU" sz="1200">
                <a:latin typeface="Calibri" panose="020F0502020204030204" pitchFamily="34" charset="0"/>
              </a:rPr>
              <a:pPr/>
              <a:t>157</a:t>
            </a:fld>
            <a:endParaRPr kumimoji="0" lang="ru-RU" sz="1200">
              <a:latin typeface="Calibri" panose="020F0502020204030204" pitchFamily="34" charset="0"/>
            </a:endParaRPr>
          </a:p>
        </p:txBody>
      </p:sp>
    </p:spTree>
    <p:extLst>
      <p:ext uri="{BB962C8B-B14F-4D97-AF65-F5344CB8AC3E}">
        <p14:creationId xmlns:p14="http://schemas.microsoft.com/office/powerpoint/2010/main" val="115128604"/>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689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3689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463AF5EA-D6D3-46E1-A7C4-95E88E39EBDA}" type="slidenum">
              <a:rPr kumimoji="0" lang="ru-RU" sz="1200">
                <a:latin typeface="Calibri" panose="020F0502020204030204" pitchFamily="34" charset="0"/>
              </a:rPr>
              <a:pPr/>
              <a:t>158</a:t>
            </a:fld>
            <a:endParaRPr kumimoji="0" lang="ru-RU" sz="1200">
              <a:latin typeface="Calibri" panose="020F0502020204030204" pitchFamily="34" charset="0"/>
            </a:endParaRPr>
          </a:p>
        </p:txBody>
      </p:sp>
    </p:spTree>
    <p:extLst>
      <p:ext uri="{BB962C8B-B14F-4D97-AF65-F5344CB8AC3E}">
        <p14:creationId xmlns:p14="http://schemas.microsoft.com/office/powerpoint/2010/main" val="2667131601"/>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894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3894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A217BF67-F3DF-4014-B802-6A79F7BDF940}" type="slidenum">
              <a:rPr kumimoji="0" lang="ru-RU" sz="1200">
                <a:latin typeface="Calibri" panose="020F0502020204030204" pitchFamily="34" charset="0"/>
              </a:rPr>
              <a:pPr/>
              <a:t>159</a:t>
            </a:fld>
            <a:endParaRPr kumimoji="0" lang="ru-RU" sz="1200">
              <a:latin typeface="Calibri" panose="020F0502020204030204" pitchFamily="34" charset="0"/>
            </a:endParaRPr>
          </a:p>
        </p:txBody>
      </p:sp>
    </p:spTree>
    <p:extLst>
      <p:ext uri="{BB962C8B-B14F-4D97-AF65-F5344CB8AC3E}">
        <p14:creationId xmlns:p14="http://schemas.microsoft.com/office/powerpoint/2010/main" val="4185675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4608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0A05C09A-5074-4FE0-9487-B4296BCB40BC}" type="slidenum">
              <a:rPr kumimoji="0" lang="ru-RU" sz="1200">
                <a:latin typeface="Calibri" panose="020F0502020204030204" pitchFamily="34" charset="0"/>
              </a:rPr>
              <a:pPr/>
              <a:t>16</a:t>
            </a:fld>
            <a:endParaRPr kumimoji="0" lang="ru-RU" sz="1200">
              <a:latin typeface="Calibri" panose="020F0502020204030204" pitchFamily="34" charset="0"/>
            </a:endParaRPr>
          </a:p>
        </p:txBody>
      </p:sp>
    </p:spTree>
    <p:extLst>
      <p:ext uri="{BB962C8B-B14F-4D97-AF65-F5344CB8AC3E}">
        <p14:creationId xmlns:p14="http://schemas.microsoft.com/office/powerpoint/2010/main" val="2090967291"/>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099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4099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6D9819EA-207B-4DCD-8EB9-38F77F637CB1}" type="slidenum">
              <a:rPr kumimoji="0" lang="ru-RU" sz="1200">
                <a:latin typeface="Calibri" panose="020F0502020204030204" pitchFamily="34" charset="0"/>
              </a:rPr>
              <a:pPr/>
              <a:t>160</a:t>
            </a:fld>
            <a:endParaRPr kumimoji="0" lang="ru-RU" sz="1200">
              <a:latin typeface="Calibri" panose="020F0502020204030204" pitchFamily="34" charset="0"/>
            </a:endParaRPr>
          </a:p>
        </p:txBody>
      </p:sp>
    </p:spTree>
    <p:extLst>
      <p:ext uri="{BB962C8B-B14F-4D97-AF65-F5344CB8AC3E}">
        <p14:creationId xmlns:p14="http://schemas.microsoft.com/office/powerpoint/2010/main" val="2677337614"/>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304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4304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B41BF982-69B3-4602-9E28-7DEB0E8B0BB3}" type="slidenum">
              <a:rPr kumimoji="0" lang="ru-RU" sz="1200">
                <a:latin typeface="Calibri" panose="020F0502020204030204" pitchFamily="34" charset="0"/>
              </a:rPr>
              <a:pPr/>
              <a:t>161</a:t>
            </a:fld>
            <a:endParaRPr kumimoji="0" lang="ru-RU" sz="1200">
              <a:latin typeface="Calibri" panose="020F0502020204030204" pitchFamily="34" charset="0"/>
            </a:endParaRPr>
          </a:p>
        </p:txBody>
      </p:sp>
    </p:spTree>
    <p:extLst>
      <p:ext uri="{BB962C8B-B14F-4D97-AF65-F5344CB8AC3E}">
        <p14:creationId xmlns:p14="http://schemas.microsoft.com/office/powerpoint/2010/main" val="109640257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8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509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4509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64C76ADF-666C-463D-B601-4A3DD19F7CDA}" type="slidenum">
              <a:rPr kumimoji="0" lang="ru-RU" sz="1200">
                <a:latin typeface="Calibri" panose="020F0502020204030204" pitchFamily="34" charset="0"/>
              </a:rPr>
              <a:pPr/>
              <a:t>162</a:t>
            </a:fld>
            <a:endParaRPr kumimoji="0" lang="ru-RU" sz="1200">
              <a:latin typeface="Calibri" panose="020F0502020204030204" pitchFamily="34" charset="0"/>
            </a:endParaRPr>
          </a:p>
        </p:txBody>
      </p:sp>
    </p:spTree>
    <p:extLst>
      <p:ext uri="{BB962C8B-B14F-4D97-AF65-F5344CB8AC3E}">
        <p14:creationId xmlns:p14="http://schemas.microsoft.com/office/powerpoint/2010/main" val="2857162332"/>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713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4713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0E7EECA2-D909-4E1F-98C5-F7A93BBA908D}" type="slidenum">
              <a:rPr kumimoji="0" lang="ru-RU" sz="1200">
                <a:latin typeface="Calibri" panose="020F0502020204030204" pitchFamily="34" charset="0"/>
              </a:rPr>
              <a:pPr/>
              <a:t>163</a:t>
            </a:fld>
            <a:endParaRPr kumimoji="0" lang="ru-RU" sz="1200">
              <a:latin typeface="Calibri" panose="020F0502020204030204" pitchFamily="34" charset="0"/>
            </a:endParaRPr>
          </a:p>
        </p:txBody>
      </p:sp>
    </p:spTree>
    <p:extLst>
      <p:ext uri="{BB962C8B-B14F-4D97-AF65-F5344CB8AC3E}">
        <p14:creationId xmlns:p14="http://schemas.microsoft.com/office/powerpoint/2010/main" val="3212824716"/>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918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4918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D1484AAE-CC9D-4FA5-B541-24111AF1B2D4}" type="slidenum">
              <a:rPr kumimoji="0" lang="ru-RU" sz="1200">
                <a:latin typeface="Calibri" panose="020F0502020204030204" pitchFamily="34" charset="0"/>
              </a:rPr>
              <a:pPr/>
              <a:t>164</a:t>
            </a:fld>
            <a:endParaRPr kumimoji="0" lang="ru-RU" sz="1200">
              <a:latin typeface="Calibri" panose="020F0502020204030204" pitchFamily="34" charset="0"/>
            </a:endParaRPr>
          </a:p>
        </p:txBody>
      </p:sp>
    </p:spTree>
    <p:extLst>
      <p:ext uri="{BB962C8B-B14F-4D97-AF65-F5344CB8AC3E}">
        <p14:creationId xmlns:p14="http://schemas.microsoft.com/office/powerpoint/2010/main" val="1790975194"/>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123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5123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088D6CCD-59BF-4360-B32C-F96D07AA7C52}" type="slidenum">
              <a:rPr kumimoji="0" lang="ru-RU" sz="1200">
                <a:latin typeface="Calibri" panose="020F0502020204030204" pitchFamily="34" charset="0"/>
              </a:rPr>
              <a:pPr/>
              <a:t>165</a:t>
            </a:fld>
            <a:endParaRPr kumimoji="0" lang="ru-RU" sz="1200">
              <a:latin typeface="Calibri" panose="020F0502020204030204" pitchFamily="34" charset="0"/>
            </a:endParaRPr>
          </a:p>
        </p:txBody>
      </p:sp>
    </p:spTree>
    <p:extLst>
      <p:ext uri="{BB962C8B-B14F-4D97-AF65-F5344CB8AC3E}">
        <p14:creationId xmlns:p14="http://schemas.microsoft.com/office/powerpoint/2010/main" val="23254931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4813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6B35B58D-07A0-4283-8EE8-CA2CFB5773F1}" type="slidenum">
              <a:rPr kumimoji="0" lang="ru-RU" sz="1200">
                <a:latin typeface="Calibri" panose="020F0502020204030204" pitchFamily="34" charset="0"/>
              </a:rPr>
              <a:pPr/>
              <a:t>17</a:t>
            </a:fld>
            <a:endParaRPr kumimoji="0" lang="ru-RU" sz="1200">
              <a:latin typeface="Calibri" panose="020F0502020204030204" pitchFamily="34" charset="0"/>
            </a:endParaRPr>
          </a:p>
        </p:txBody>
      </p:sp>
    </p:spTree>
    <p:extLst>
      <p:ext uri="{BB962C8B-B14F-4D97-AF65-F5344CB8AC3E}">
        <p14:creationId xmlns:p14="http://schemas.microsoft.com/office/powerpoint/2010/main" val="35678005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5017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DBBE6846-BF24-47A9-BA24-4B5BF77CDB29}" type="slidenum">
              <a:rPr kumimoji="0" lang="ru-RU" sz="1200">
                <a:latin typeface="Calibri" panose="020F0502020204030204" pitchFamily="34" charset="0"/>
              </a:rPr>
              <a:pPr/>
              <a:t>18</a:t>
            </a:fld>
            <a:endParaRPr kumimoji="0" lang="ru-RU" sz="1200">
              <a:latin typeface="Calibri" panose="020F0502020204030204" pitchFamily="34" charset="0"/>
            </a:endParaRPr>
          </a:p>
        </p:txBody>
      </p:sp>
    </p:spTree>
    <p:extLst>
      <p:ext uri="{BB962C8B-B14F-4D97-AF65-F5344CB8AC3E}">
        <p14:creationId xmlns:p14="http://schemas.microsoft.com/office/powerpoint/2010/main" val="41721901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5222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08695AC6-F89B-4E66-A1A9-540B62343FD3}" type="slidenum">
              <a:rPr kumimoji="0" lang="ru-RU" sz="1200">
                <a:latin typeface="Calibri" panose="020F0502020204030204" pitchFamily="34" charset="0"/>
              </a:rPr>
              <a:pPr/>
              <a:t>19</a:t>
            </a:fld>
            <a:endParaRPr kumimoji="0" lang="ru-RU" sz="1200">
              <a:latin typeface="Calibri" panose="020F0502020204030204" pitchFamily="34" charset="0"/>
            </a:endParaRPr>
          </a:p>
        </p:txBody>
      </p:sp>
    </p:spTree>
    <p:extLst>
      <p:ext uri="{BB962C8B-B14F-4D97-AF65-F5344CB8AC3E}">
        <p14:creationId xmlns:p14="http://schemas.microsoft.com/office/powerpoint/2010/main" val="605496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741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D632D098-B6D2-4192-925D-1A01112B5640}" type="slidenum">
              <a:rPr kumimoji="0" lang="ru-RU" sz="1200">
                <a:latin typeface="Calibri" panose="020F0502020204030204" pitchFamily="34" charset="0"/>
              </a:rPr>
              <a:pPr/>
              <a:t>2</a:t>
            </a:fld>
            <a:endParaRPr kumimoji="0" lang="ru-RU" sz="1200">
              <a:latin typeface="Calibri" panose="020F0502020204030204" pitchFamily="34" charset="0"/>
            </a:endParaRPr>
          </a:p>
        </p:txBody>
      </p:sp>
    </p:spTree>
    <p:extLst>
      <p:ext uri="{BB962C8B-B14F-4D97-AF65-F5344CB8AC3E}">
        <p14:creationId xmlns:p14="http://schemas.microsoft.com/office/powerpoint/2010/main" val="10911829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5427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01E918DD-8B61-4335-AAE9-3E428538E0E5}" type="slidenum">
              <a:rPr kumimoji="0" lang="ru-RU" sz="1200">
                <a:latin typeface="Calibri" panose="020F0502020204030204" pitchFamily="34" charset="0"/>
              </a:rPr>
              <a:pPr/>
              <a:t>20</a:t>
            </a:fld>
            <a:endParaRPr kumimoji="0" lang="ru-RU" sz="1200">
              <a:latin typeface="Calibri" panose="020F0502020204030204" pitchFamily="34" charset="0"/>
            </a:endParaRPr>
          </a:p>
        </p:txBody>
      </p:sp>
    </p:spTree>
    <p:extLst>
      <p:ext uri="{BB962C8B-B14F-4D97-AF65-F5344CB8AC3E}">
        <p14:creationId xmlns:p14="http://schemas.microsoft.com/office/powerpoint/2010/main" val="23216688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5632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F62DBF06-EFF5-425F-8928-E6E48F7E9230}" type="slidenum">
              <a:rPr kumimoji="0" lang="ru-RU" sz="1200">
                <a:latin typeface="Calibri" panose="020F0502020204030204" pitchFamily="34" charset="0"/>
              </a:rPr>
              <a:pPr/>
              <a:t>21</a:t>
            </a:fld>
            <a:endParaRPr kumimoji="0" lang="ru-RU" sz="1200">
              <a:latin typeface="Calibri" panose="020F0502020204030204" pitchFamily="34" charset="0"/>
            </a:endParaRPr>
          </a:p>
        </p:txBody>
      </p:sp>
    </p:spTree>
    <p:extLst>
      <p:ext uri="{BB962C8B-B14F-4D97-AF65-F5344CB8AC3E}">
        <p14:creationId xmlns:p14="http://schemas.microsoft.com/office/powerpoint/2010/main" val="4481244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5837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B28419D5-887F-4CFE-A198-16452E13207D}" type="slidenum">
              <a:rPr kumimoji="0" lang="ru-RU" sz="1200">
                <a:latin typeface="Calibri" panose="020F0502020204030204" pitchFamily="34" charset="0"/>
              </a:rPr>
              <a:pPr/>
              <a:t>22</a:t>
            </a:fld>
            <a:endParaRPr kumimoji="0" lang="ru-RU" sz="1200">
              <a:latin typeface="Calibri" panose="020F0502020204030204" pitchFamily="34" charset="0"/>
            </a:endParaRPr>
          </a:p>
        </p:txBody>
      </p:sp>
    </p:spTree>
    <p:extLst>
      <p:ext uri="{BB962C8B-B14F-4D97-AF65-F5344CB8AC3E}">
        <p14:creationId xmlns:p14="http://schemas.microsoft.com/office/powerpoint/2010/main" val="3584482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6041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B49CFBA0-9C94-449D-ABC5-5EA3609C39B1}" type="slidenum">
              <a:rPr kumimoji="0" lang="ru-RU" sz="1200">
                <a:latin typeface="Calibri" panose="020F0502020204030204" pitchFamily="34" charset="0"/>
              </a:rPr>
              <a:pPr/>
              <a:t>23</a:t>
            </a:fld>
            <a:endParaRPr kumimoji="0" lang="ru-RU" sz="1200">
              <a:latin typeface="Calibri" panose="020F0502020204030204" pitchFamily="34" charset="0"/>
            </a:endParaRPr>
          </a:p>
        </p:txBody>
      </p:sp>
    </p:spTree>
    <p:extLst>
      <p:ext uri="{BB962C8B-B14F-4D97-AF65-F5344CB8AC3E}">
        <p14:creationId xmlns:p14="http://schemas.microsoft.com/office/powerpoint/2010/main" val="8703838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6246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828E819E-0206-4316-94B0-BF7464A2F3CE}" type="slidenum">
              <a:rPr kumimoji="0" lang="ru-RU" sz="1200">
                <a:latin typeface="Calibri" panose="020F0502020204030204" pitchFamily="34" charset="0"/>
              </a:rPr>
              <a:pPr/>
              <a:t>24</a:t>
            </a:fld>
            <a:endParaRPr kumimoji="0" lang="ru-RU" sz="1200">
              <a:latin typeface="Calibri" panose="020F0502020204030204" pitchFamily="34" charset="0"/>
            </a:endParaRPr>
          </a:p>
        </p:txBody>
      </p:sp>
    </p:spTree>
    <p:extLst>
      <p:ext uri="{BB962C8B-B14F-4D97-AF65-F5344CB8AC3E}">
        <p14:creationId xmlns:p14="http://schemas.microsoft.com/office/powerpoint/2010/main" val="42879978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6451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970BEE9F-91E1-4ED9-8C80-3BA2D5BB3A9F}" type="slidenum">
              <a:rPr kumimoji="0" lang="ru-RU" sz="1200">
                <a:latin typeface="Calibri" panose="020F0502020204030204" pitchFamily="34" charset="0"/>
              </a:rPr>
              <a:pPr/>
              <a:t>25</a:t>
            </a:fld>
            <a:endParaRPr kumimoji="0" lang="ru-RU" sz="1200">
              <a:latin typeface="Calibri" panose="020F0502020204030204" pitchFamily="34" charset="0"/>
            </a:endParaRPr>
          </a:p>
        </p:txBody>
      </p:sp>
    </p:spTree>
    <p:extLst>
      <p:ext uri="{BB962C8B-B14F-4D97-AF65-F5344CB8AC3E}">
        <p14:creationId xmlns:p14="http://schemas.microsoft.com/office/powerpoint/2010/main" val="15116683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6656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1D873842-9C82-43F5-AFE8-B0E1B561E811}" type="slidenum">
              <a:rPr kumimoji="0" lang="ru-RU" sz="1200">
                <a:latin typeface="Calibri" panose="020F0502020204030204" pitchFamily="34" charset="0"/>
              </a:rPr>
              <a:pPr/>
              <a:t>26</a:t>
            </a:fld>
            <a:endParaRPr kumimoji="0" lang="ru-RU" sz="1200">
              <a:latin typeface="Calibri" panose="020F0502020204030204" pitchFamily="34" charset="0"/>
            </a:endParaRPr>
          </a:p>
        </p:txBody>
      </p:sp>
    </p:spTree>
    <p:extLst>
      <p:ext uri="{BB962C8B-B14F-4D97-AF65-F5344CB8AC3E}">
        <p14:creationId xmlns:p14="http://schemas.microsoft.com/office/powerpoint/2010/main" val="13402358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6861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3D766752-AB88-424D-A5B5-03D7AFB99D7E}" type="slidenum">
              <a:rPr kumimoji="0" lang="ru-RU" sz="1200">
                <a:latin typeface="Calibri" panose="020F0502020204030204" pitchFamily="34" charset="0"/>
              </a:rPr>
              <a:pPr/>
              <a:t>27</a:t>
            </a:fld>
            <a:endParaRPr kumimoji="0" lang="ru-RU" sz="1200">
              <a:latin typeface="Calibri" panose="020F0502020204030204" pitchFamily="34" charset="0"/>
            </a:endParaRPr>
          </a:p>
        </p:txBody>
      </p:sp>
    </p:spTree>
    <p:extLst>
      <p:ext uri="{BB962C8B-B14F-4D97-AF65-F5344CB8AC3E}">
        <p14:creationId xmlns:p14="http://schemas.microsoft.com/office/powerpoint/2010/main" val="1726649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8"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Tree>
    <p:extLst>
      <p:ext uri="{BB962C8B-B14F-4D97-AF65-F5344CB8AC3E}">
        <p14:creationId xmlns:p14="http://schemas.microsoft.com/office/powerpoint/2010/main" val="14810431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7270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19FEC15B-827C-45C3-A8C8-E57CBCD0B902}" type="slidenum">
              <a:rPr kumimoji="0" lang="ru-RU" sz="1200">
                <a:latin typeface="Calibri" panose="020F0502020204030204" pitchFamily="34" charset="0"/>
              </a:rPr>
              <a:pPr/>
              <a:t>29</a:t>
            </a:fld>
            <a:endParaRPr kumimoji="0" lang="ru-RU" sz="1200">
              <a:latin typeface="Calibri" panose="020F0502020204030204" pitchFamily="34" charset="0"/>
            </a:endParaRPr>
          </a:p>
        </p:txBody>
      </p:sp>
    </p:spTree>
    <p:extLst>
      <p:ext uri="{BB962C8B-B14F-4D97-AF65-F5344CB8AC3E}">
        <p14:creationId xmlns:p14="http://schemas.microsoft.com/office/powerpoint/2010/main" val="1528669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945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F833CDFE-07E1-4339-8D56-0E27F733B32C}" type="slidenum">
              <a:rPr kumimoji="0" lang="ru-RU" sz="1200">
                <a:latin typeface="Calibri" panose="020F0502020204030204" pitchFamily="34" charset="0"/>
              </a:rPr>
              <a:pPr/>
              <a:t>3</a:t>
            </a:fld>
            <a:endParaRPr kumimoji="0" lang="ru-RU" sz="1200">
              <a:latin typeface="Calibri" panose="020F0502020204030204" pitchFamily="34" charset="0"/>
            </a:endParaRPr>
          </a:p>
        </p:txBody>
      </p:sp>
    </p:spTree>
    <p:extLst>
      <p:ext uri="{BB962C8B-B14F-4D97-AF65-F5344CB8AC3E}">
        <p14:creationId xmlns:p14="http://schemas.microsoft.com/office/powerpoint/2010/main" val="42185507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7475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B2DC6F07-E54F-4EC4-B919-16A12B44E0FE}" type="slidenum">
              <a:rPr kumimoji="0" lang="ru-RU" sz="1200">
                <a:latin typeface="Calibri" panose="020F0502020204030204" pitchFamily="34" charset="0"/>
              </a:rPr>
              <a:pPr/>
              <a:t>30</a:t>
            </a:fld>
            <a:endParaRPr kumimoji="0" lang="ru-RU" sz="1200">
              <a:latin typeface="Calibri" panose="020F0502020204030204" pitchFamily="34" charset="0"/>
            </a:endParaRPr>
          </a:p>
        </p:txBody>
      </p:sp>
    </p:spTree>
    <p:extLst>
      <p:ext uri="{BB962C8B-B14F-4D97-AF65-F5344CB8AC3E}">
        <p14:creationId xmlns:p14="http://schemas.microsoft.com/office/powerpoint/2010/main" val="29906703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7680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15AE88C5-5FC5-4907-92DA-17E7E4DE7C44}" type="slidenum">
              <a:rPr kumimoji="0" lang="ru-RU" sz="1200">
                <a:latin typeface="Calibri" panose="020F0502020204030204" pitchFamily="34" charset="0"/>
              </a:rPr>
              <a:pPr/>
              <a:t>31</a:t>
            </a:fld>
            <a:endParaRPr kumimoji="0" lang="ru-RU" sz="1200">
              <a:latin typeface="Calibri" panose="020F0502020204030204" pitchFamily="34" charset="0"/>
            </a:endParaRPr>
          </a:p>
        </p:txBody>
      </p:sp>
    </p:spTree>
    <p:extLst>
      <p:ext uri="{BB962C8B-B14F-4D97-AF65-F5344CB8AC3E}">
        <p14:creationId xmlns:p14="http://schemas.microsoft.com/office/powerpoint/2010/main" val="35065556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7885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F30F52BB-6A62-463C-8E64-2A672FCC6F14}" type="slidenum">
              <a:rPr kumimoji="0" lang="ru-RU" sz="1200">
                <a:latin typeface="Calibri" panose="020F0502020204030204" pitchFamily="34" charset="0"/>
              </a:rPr>
              <a:pPr/>
              <a:t>32</a:t>
            </a:fld>
            <a:endParaRPr kumimoji="0" lang="ru-RU" sz="1200">
              <a:latin typeface="Calibri" panose="020F0502020204030204" pitchFamily="34" charset="0"/>
            </a:endParaRPr>
          </a:p>
        </p:txBody>
      </p:sp>
    </p:spTree>
    <p:extLst>
      <p:ext uri="{BB962C8B-B14F-4D97-AF65-F5344CB8AC3E}">
        <p14:creationId xmlns:p14="http://schemas.microsoft.com/office/powerpoint/2010/main" val="18126878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Tree>
    <p:extLst>
      <p:ext uri="{BB962C8B-B14F-4D97-AF65-F5344CB8AC3E}">
        <p14:creationId xmlns:p14="http://schemas.microsoft.com/office/powerpoint/2010/main" val="38485650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8294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E599210E-058F-401A-B07A-C267CA74E786}" type="slidenum">
              <a:rPr kumimoji="0" lang="ru-RU" sz="1200">
                <a:latin typeface="Calibri" panose="020F0502020204030204" pitchFamily="34" charset="0"/>
              </a:rPr>
              <a:pPr/>
              <a:t>34</a:t>
            </a:fld>
            <a:endParaRPr kumimoji="0" lang="ru-RU" sz="1200">
              <a:latin typeface="Calibri" panose="020F0502020204030204" pitchFamily="34" charset="0"/>
            </a:endParaRPr>
          </a:p>
        </p:txBody>
      </p:sp>
    </p:spTree>
    <p:extLst>
      <p:ext uri="{BB962C8B-B14F-4D97-AF65-F5344CB8AC3E}">
        <p14:creationId xmlns:p14="http://schemas.microsoft.com/office/powerpoint/2010/main" val="37658174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8499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86F06B13-4F89-4F2F-B234-74AD5321F336}" type="slidenum">
              <a:rPr kumimoji="0" lang="ru-RU" sz="1200">
                <a:latin typeface="Calibri" panose="020F0502020204030204" pitchFamily="34" charset="0"/>
              </a:rPr>
              <a:pPr/>
              <a:t>35</a:t>
            </a:fld>
            <a:endParaRPr kumimoji="0" lang="ru-RU" sz="1200">
              <a:latin typeface="Calibri" panose="020F0502020204030204" pitchFamily="34" charset="0"/>
            </a:endParaRPr>
          </a:p>
        </p:txBody>
      </p:sp>
    </p:spTree>
    <p:extLst>
      <p:ext uri="{BB962C8B-B14F-4D97-AF65-F5344CB8AC3E}">
        <p14:creationId xmlns:p14="http://schemas.microsoft.com/office/powerpoint/2010/main" val="40322138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8704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BD780398-6638-4B61-96D0-639C50D96A3C}" type="slidenum">
              <a:rPr kumimoji="0" lang="ru-RU" sz="1200">
                <a:latin typeface="Calibri" panose="020F0502020204030204" pitchFamily="34" charset="0"/>
              </a:rPr>
              <a:pPr/>
              <a:t>36</a:t>
            </a:fld>
            <a:endParaRPr kumimoji="0" lang="ru-RU" sz="1200">
              <a:latin typeface="Calibri" panose="020F0502020204030204" pitchFamily="34" charset="0"/>
            </a:endParaRPr>
          </a:p>
        </p:txBody>
      </p:sp>
    </p:spTree>
    <p:extLst>
      <p:ext uri="{BB962C8B-B14F-4D97-AF65-F5344CB8AC3E}">
        <p14:creationId xmlns:p14="http://schemas.microsoft.com/office/powerpoint/2010/main" val="10758939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0" lang="ru-RU" smtClean="0">
              <a:cs typeface="Arial" panose="020B0604020202020204" pitchFamily="34" charset="0"/>
            </a:endParaRPr>
          </a:p>
        </p:txBody>
      </p:sp>
      <p:sp>
        <p:nvSpPr>
          <p:cNvPr id="8909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970C1BE6-9B94-4FF8-AD3B-DA4434CBFE43}" type="slidenum">
              <a:rPr kumimoji="0" lang="ru-RU" sz="1200">
                <a:latin typeface="Calibri" panose="020F0502020204030204" pitchFamily="34" charset="0"/>
              </a:rPr>
              <a:pPr/>
              <a:t>37</a:t>
            </a:fld>
            <a:endParaRPr kumimoji="0" lang="ru-RU" sz="1200">
              <a:latin typeface="Calibri" panose="020F0502020204030204" pitchFamily="34" charset="0"/>
            </a:endParaRPr>
          </a:p>
        </p:txBody>
      </p:sp>
    </p:spTree>
    <p:extLst>
      <p:ext uri="{BB962C8B-B14F-4D97-AF65-F5344CB8AC3E}">
        <p14:creationId xmlns:p14="http://schemas.microsoft.com/office/powerpoint/2010/main" val="21032053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9113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8123049E-C22E-4AE7-BB6B-8D4BB38A3E1E}" type="slidenum">
              <a:rPr kumimoji="0" lang="ru-RU" sz="1200">
                <a:latin typeface="Calibri" panose="020F0502020204030204" pitchFamily="34" charset="0"/>
              </a:rPr>
              <a:pPr/>
              <a:t>38</a:t>
            </a:fld>
            <a:endParaRPr kumimoji="0" lang="ru-RU" sz="1200">
              <a:latin typeface="Calibri" panose="020F0502020204030204" pitchFamily="34" charset="0"/>
            </a:endParaRPr>
          </a:p>
        </p:txBody>
      </p:sp>
    </p:spTree>
    <p:extLst>
      <p:ext uri="{BB962C8B-B14F-4D97-AF65-F5344CB8AC3E}">
        <p14:creationId xmlns:p14="http://schemas.microsoft.com/office/powerpoint/2010/main" val="288777456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9318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F2A3CF31-431D-4ACE-9902-E331D925B09A}" type="slidenum">
              <a:rPr kumimoji="0" lang="ru-RU" sz="1200">
                <a:latin typeface="Calibri" panose="020F0502020204030204" pitchFamily="34" charset="0"/>
              </a:rPr>
              <a:pPr/>
              <a:t>39</a:t>
            </a:fld>
            <a:endParaRPr kumimoji="0" lang="ru-RU" sz="1200">
              <a:latin typeface="Calibri" panose="020F0502020204030204" pitchFamily="34" charset="0"/>
            </a:endParaRPr>
          </a:p>
        </p:txBody>
      </p:sp>
    </p:spTree>
    <p:extLst>
      <p:ext uri="{BB962C8B-B14F-4D97-AF65-F5344CB8AC3E}">
        <p14:creationId xmlns:p14="http://schemas.microsoft.com/office/powerpoint/2010/main" val="3765326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150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7A22FE4A-BCF8-4EB3-A847-25BE3C70F3E0}" type="slidenum">
              <a:rPr kumimoji="0" lang="ru-RU" sz="1200">
                <a:latin typeface="Calibri" panose="020F0502020204030204" pitchFamily="34" charset="0"/>
              </a:rPr>
              <a:pPr/>
              <a:t>4</a:t>
            </a:fld>
            <a:endParaRPr kumimoji="0" lang="ru-RU" sz="1200">
              <a:latin typeface="Calibri" panose="020F0502020204030204" pitchFamily="34" charset="0"/>
            </a:endParaRPr>
          </a:p>
        </p:txBody>
      </p:sp>
    </p:spTree>
    <p:extLst>
      <p:ext uri="{BB962C8B-B14F-4D97-AF65-F5344CB8AC3E}">
        <p14:creationId xmlns:p14="http://schemas.microsoft.com/office/powerpoint/2010/main" val="289973627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9523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A79291D0-8846-4BF3-B824-0F9E39B4DB46}" type="slidenum">
              <a:rPr kumimoji="0" lang="ru-RU" sz="1200">
                <a:latin typeface="Calibri" panose="020F0502020204030204" pitchFamily="34" charset="0"/>
              </a:rPr>
              <a:pPr/>
              <a:t>40</a:t>
            </a:fld>
            <a:endParaRPr kumimoji="0" lang="ru-RU" sz="1200">
              <a:latin typeface="Calibri" panose="020F0502020204030204" pitchFamily="34" charset="0"/>
            </a:endParaRPr>
          </a:p>
        </p:txBody>
      </p:sp>
    </p:spTree>
    <p:extLst>
      <p:ext uri="{BB962C8B-B14F-4D97-AF65-F5344CB8AC3E}">
        <p14:creationId xmlns:p14="http://schemas.microsoft.com/office/powerpoint/2010/main" val="9981094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9728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5193D7A1-EC26-4CD7-955F-348DFDD77C3A}" type="slidenum">
              <a:rPr kumimoji="0" lang="ru-RU" sz="1200">
                <a:latin typeface="Calibri" panose="020F0502020204030204" pitchFamily="34" charset="0"/>
              </a:rPr>
              <a:pPr/>
              <a:t>41</a:t>
            </a:fld>
            <a:endParaRPr kumimoji="0" lang="ru-RU" sz="1200">
              <a:latin typeface="Calibri" panose="020F0502020204030204" pitchFamily="34" charset="0"/>
            </a:endParaRPr>
          </a:p>
        </p:txBody>
      </p:sp>
    </p:spTree>
    <p:extLst>
      <p:ext uri="{BB962C8B-B14F-4D97-AF65-F5344CB8AC3E}">
        <p14:creationId xmlns:p14="http://schemas.microsoft.com/office/powerpoint/2010/main" val="239009350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9933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C894B67A-E192-4E25-95AC-17D67973BF8C}" type="slidenum">
              <a:rPr kumimoji="0" lang="ru-RU" sz="1200">
                <a:latin typeface="Calibri" panose="020F0502020204030204" pitchFamily="34" charset="0"/>
              </a:rPr>
              <a:pPr/>
              <a:t>42</a:t>
            </a:fld>
            <a:endParaRPr kumimoji="0" lang="ru-RU" sz="1200">
              <a:latin typeface="Calibri" panose="020F0502020204030204" pitchFamily="34" charset="0"/>
            </a:endParaRPr>
          </a:p>
        </p:txBody>
      </p:sp>
    </p:spTree>
    <p:extLst>
      <p:ext uri="{BB962C8B-B14F-4D97-AF65-F5344CB8AC3E}">
        <p14:creationId xmlns:p14="http://schemas.microsoft.com/office/powerpoint/2010/main" val="384315240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0137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ABEEEE50-7FBA-409D-9DA3-E71225E9B3E6}" type="slidenum">
              <a:rPr kumimoji="0" lang="ru-RU" sz="1200">
                <a:latin typeface="Calibri" panose="020F0502020204030204" pitchFamily="34" charset="0"/>
              </a:rPr>
              <a:pPr/>
              <a:t>43</a:t>
            </a:fld>
            <a:endParaRPr kumimoji="0" lang="ru-RU" sz="1200">
              <a:latin typeface="Calibri" panose="020F0502020204030204" pitchFamily="34" charset="0"/>
            </a:endParaRPr>
          </a:p>
        </p:txBody>
      </p:sp>
    </p:spTree>
    <p:extLst>
      <p:ext uri="{BB962C8B-B14F-4D97-AF65-F5344CB8AC3E}">
        <p14:creationId xmlns:p14="http://schemas.microsoft.com/office/powerpoint/2010/main" val="24437285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0342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C7FD1354-D21E-4833-BDA4-9CAE3E0A76DF}" type="slidenum">
              <a:rPr kumimoji="0" lang="ru-RU" sz="1200">
                <a:latin typeface="Calibri" panose="020F0502020204030204" pitchFamily="34" charset="0"/>
              </a:rPr>
              <a:pPr/>
              <a:t>44</a:t>
            </a:fld>
            <a:endParaRPr kumimoji="0" lang="ru-RU" sz="1200">
              <a:latin typeface="Calibri" panose="020F0502020204030204" pitchFamily="34" charset="0"/>
            </a:endParaRPr>
          </a:p>
        </p:txBody>
      </p:sp>
    </p:spTree>
    <p:extLst>
      <p:ext uri="{BB962C8B-B14F-4D97-AF65-F5344CB8AC3E}">
        <p14:creationId xmlns:p14="http://schemas.microsoft.com/office/powerpoint/2010/main" val="271800032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0547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897D8604-0383-4922-A50F-326AE8923959}" type="slidenum">
              <a:rPr kumimoji="0" lang="ru-RU" sz="1200">
                <a:latin typeface="Calibri" panose="020F0502020204030204" pitchFamily="34" charset="0"/>
              </a:rPr>
              <a:pPr/>
              <a:t>45</a:t>
            </a:fld>
            <a:endParaRPr kumimoji="0" lang="ru-RU" sz="1200">
              <a:latin typeface="Calibri" panose="020F0502020204030204" pitchFamily="34" charset="0"/>
            </a:endParaRPr>
          </a:p>
        </p:txBody>
      </p:sp>
    </p:spTree>
    <p:extLst>
      <p:ext uri="{BB962C8B-B14F-4D97-AF65-F5344CB8AC3E}">
        <p14:creationId xmlns:p14="http://schemas.microsoft.com/office/powerpoint/2010/main" val="56399312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0752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CEB3C7E3-C1AC-4960-994F-50FF93B868D6}" type="slidenum">
              <a:rPr kumimoji="0" lang="ru-RU" sz="1200">
                <a:latin typeface="Calibri" panose="020F0502020204030204" pitchFamily="34" charset="0"/>
              </a:rPr>
              <a:pPr/>
              <a:t>46</a:t>
            </a:fld>
            <a:endParaRPr kumimoji="0" lang="ru-RU" sz="1200">
              <a:latin typeface="Calibri" panose="020F0502020204030204" pitchFamily="34" charset="0"/>
            </a:endParaRPr>
          </a:p>
        </p:txBody>
      </p:sp>
    </p:spTree>
    <p:extLst>
      <p:ext uri="{BB962C8B-B14F-4D97-AF65-F5344CB8AC3E}">
        <p14:creationId xmlns:p14="http://schemas.microsoft.com/office/powerpoint/2010/main" val="134878304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0957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043E6A34-4FE1-4EB1-8178-3D068AD7DCCF}" type="slidenum">
              <a:rPr kumimoji="0" lang="ru-RU" sz="1200">
                <a:latin typeface="Calibri" panose="020F0502020204030204" pitchFamily="34" charset="0"/>
              </a:rPr>
              <a:pPr/>
              <a:t>47</a:t>
            </a:fld>
            <a:endParaRPr kumimoji="0" lang="ru-RU" sz="1200">
              <a:latin typeface="Calibri" panose="020F0502020204030204" pitchFamily="34" charset="0"/>
            </a:endParaRPr>
          </a:p>
        </p:txBody>
      </p:sp>
    </p:spTree>
    <p:extLst>
      <p:ext uri="{BB962C8B-B14F-4D97-AF65-F5344CB8AC3E}">
        <p14:creationId xmlns:p14="http://schemas.microsoft.com/office/powerpoint/2010/main" val="291260910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1161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C8085530-4993-4999-8B5E-8540F86593CD}" type="slidenum">
              <a:rPr kumimoji="0" lang="ru-RU" sz="1200">
                <a:latin typeface="Calibri" panose="020F0502020204030204" pitchFamily="34" charset="0"/>
              </a:rPr>
              <a:pPr/>
              <a:t>48</a:t>
            </a:fld>
            <a:endParaRPr kumimoji="0" lang="ru-RU" sz="1200">
              <a:latin typeface="Calibri" panose="020F0502020204030204" pitchFamily="34" charset="0"/>
            </a:endParaRPr>
          </a:p>
        </p:txBody>
      </p:sp>
    </p:spTree>
    <p:extLst>
      <p:ext uri="{BB962C8B-B14F-4D97-AF65-F5344CB8AC3E}">
        <p14:creationId xmlns:p14="http://schemas.microsoft.com/office/powerpoint/2010/main" val="377546338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1366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3A6E7DA6-516C-4AFE-BCAB-272E9C7833DD}" type="slidenum">
              <a:rPr kumimoji="0" lang="ru-RU" sz="1200">
                <a:latin typeface="Calibri" panose="020F0502020204030204" pitchFamily="34" charset="0"/>
              </a:rPr>
              <a:pPr/>
              <a:t>49</a:t>
            </a:fld>
            <a:endParaRPr kumimoji="0" lang="ru-RU" sz="1200">
              <a:latin typeface="Calibri" panose="020F0502020204030204" pitchFamily="34" charset="0"/>
            </a:endParaRPr>
          </a:p>
        </p:txBody>
      </p:sp>
    </p:spTree>
    <p:extLst>
      <p:ext uri="{BB962C8B-B14F-4D97-AF65-F5344CB8AC3E}">
        <p14:creationId xmlns:p14="http://schemas.microsoft.com/office/powerpoint/2010/main" val="1019534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0" lang="ru-RU" smtClean="0">
              <a:cs typeface="Arial" panose="020B0604020202020204" pitchFamily="34" charset="0"/>
            </a:endParaRPr>
          </a:p>
        </p:txBody>
      </p:sp>
      <p:sp>
        <p:nvSpPr>
          <p:cNvPr id="2355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29A9D750-2098-49D6-82C9-48FE8DE96C1F}" type="slidenum">
              <a:rPr kumimoji="0" lang="ru-RU" sz="1200">
                <a:latin typeface="Calibri" panose="020F0502020204030204" pitchFamily="34" charset="0"/>
              </a:rPr>
              <a:pPr/>
              <a:t>5</a:t>
            </a:fld>
            <a:endParaRPr kumimoji="0" lang="ru-RU" sz="1200">
              <a:latin typeface="Calibri" panose="020F0502020204030204" pitchFamily="34" charset="0"/>
            </a:endParaRPr>
          </a:p>
        </p:txBody>
      </p:sp>
    </p:spTree>
    <p:extLst>
      <p:ext uri="{BB962C8B-B14F-4D97-AF65-F5344CB8AC3E}">
        <p14:creationId xmlns:p14="http://schemas.microsoft.com/office/powerpoint/2010/main" val="330045709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1571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2D31891D-7649-4A5A-9B53-E9470A88888B}" type="slidenum">
              <a:rPr kumimoji="0" lang="ru-RU" sz="1200">
                <a:latin typeface="Calibri" panose="020F0502020204030204" pitchFamily="34" charset="0"/>
              </a:rPr>
              <a:pPr/>
              <a:t>50</a:t>
            </a:fld>
            <a:endParaRPr kumimoji="0" lang="ru-RU" sz="1200">
              <a:latin typeface="Calibri" panose="020F0502020204030204" pitchFamily="34" charset="0"/>
            </a:endParaRPr>
          </a:p>
        </p:txBody>
      </p:sp>
    </p:spTree>
    <p:extLst>
      <p:ext uri="{BB962C8B-B14F-4D97-AF65-F5344CB8AC3E}">
        <p14:creationId xmlns:p14="http://schemas.microsoft.com/office/powerpoint/2010/main" val="105217982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1776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F642FDE1-A7A2-4895-8F98-88ED23EEC572}" type="slidenum">
              <a:rPr kumimoji="0" lang="ru-RU" sz="1200">
                <a:latin typeface="Calibri" panose="020F0502020204030204" pitchFamily="34" charset="0"/>
              </a:rPr>
              <a:pPr/>
              <a:t>51</a:t>
            </a:fld>
            <a:endParaRPr kumimoji="0" lang="ru-RU" sz="1200">
              <a:latin typeface="Calibri" panose="020F0502020204030204" pitchFamily="34" charset="0"/>
            </a:endParaRPr>
          </a:p>
        </p:txBody>
      </p:sp>
    </p:spTree>
    <p:extLst>
      <p:ext uri="{BB962C8B-B14F-4D97-AF65-F5344CB8AC3E}">
        <p14:creationId xmlns:p14="http://schemas.microsoft.com/office/powerpoint/2010/main" val="232076942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1981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8B36CFE8-5D3E-45B9-A6C8-2096CD72768A}" type="slidenum">
              <a:rPr kumimoji="0" lang="ru-RU" sz="1200">
                <a:latin typeface="Calibri" panose="020F0502020204030204" pitchFamily="34" charset="0"/>
              </a:rPr>
              <a:pPr/>
              <a:t>52</a:t>
            </a:fld>
            <a:endParaRPr kumimoji="0" lang="ru-RU" sz="1200">
              <a:latin typeface="Calibri" panose="020F0502020204030204" pitchFamily="34" charset="0"/>
            </a:endParaRPr>
          </a:p>
        </p:txBody>
      </p:sp>
    </p:spTree>
    <p:extLst>
      <p:ext uri="{BB962C8B-B14F-4D97-AF65-F5344CB8AC3E}">
        <p14:creationId xmlns:p14="http://schemas.microsoft.com/office/powerpoint/2010/main" val="51133409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2185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250A25CD-88F0-473F-B3C2-9ACB80736F37}" type="slidenum">
              <a:rPr kumimoji="0" lang="ru-RU" sz="1200">
                <a:latin typeface="Calibri" panose="020F0502020204030204" pitchFamily="34" charset="0"/>
              </a:rPr>
              <a:pPr/>
              <a:t>53</a:t>
            </a:fld>
            <a:endParaRPr kumimoji="0" lang="ru-RU" sz="1200">
              <a:latin typeface="Calibri" panose="020F0502020204030204" pitchFamily="34" charset="0"/>
            </a:endParaRPr>
          </a:p>
        </p:txBody>
      </p:sp>
    </p:spTree>
    <p:extLst>
      <p:ext uri="{BB962C8B-B14F-4D97-AF65-F5344CB8AC3E}">
        <p14:creationId xmlns:p14="http://schemas.microsoft.com/office/powerpoint/2010/main" val="250563051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2390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455F3849-FF30-418E-9E57-0E6F960B16CF}" type="slidenum">
              <a:rPr kumimoji="0" lang="ru-RU" sz="1200">
                <a:latin typeface="Calibri" panose="020F0502020204030204" pitchFamily="34" charset="0"/>
              </a:rPr>
              <a:pPr/>
              <a:t>54</a:t>
            </a:fld>
            <a:endParaRPr kumimoji="0" lang="ru-RU" sz="1200">
              <a:latin typeface="Calibri" panose="020F0502020204030204" pitchFamily="34" charset="0"/>
            </a:endParaRPr>
          </a:p>
        </p:txBody>
      </p:sp>
    </p:spTree>
    <p:extLst>
      <p:ext uri="{BB962C8B-B14F-4D97-AF65-F5344CB8AC3E}">
        <p14:creationId xmlns:p14="http://schemas.microsoft.com/office/powerpoint/2010/main" val="130358863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0" lang="ru-RU" smtClean="0">
              <a:cs typeface="Arial" panose="020B0604020202020204" pitchFamily="34" charset="0"/>
            </a:endParaRPr>
          </a:p>
        </p:txBody>
      </p:sp>
      <p:sp>
        <p:nvSpPr>
          <p:cNvPr id="12595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DFB39A9B-BB67-46EB-990C-F2207F766A07}" type="slidenum">
              <a:rPr kumimoji="0" lang="ru-RU" sz="1200">
                <a:latin typeface="Calibri" panose="020F0502020204030204" pitchFamily="34" charset="0"/>
              </a:rPr>
              <a:pPr/>
              <a:t>55</a:t>
            </a:fld>
            <a:endParaRPr kumimoji="0" lang="ru-RU" sz="1200">
              <a:latin typeface="Calibri" panose="020F0502020204030204" pitchFamily="34" charset="0"/>
            </a:endParaRPr>
          </a:p>
        </p:txBody>
      </p:sp>
    </p:spTree>
    <p:extLst>
      <p:ext uri="{BB962C8B-B14F-4D97-AF65-F5344CB8AC3E}">
        <p14:creationId xmlns:p14="http://schemas.microsoft.com/office/powerpoint/2010/main" val="6583430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0" lang="ru-RU" smtClean="0">
              <a:cs typeface="Arial" panose="020B0604020202020204" pitchFamily="34" charset="0"/>
            </a:endParaRPr>
          </a:p>
        </p:txBody>
      </p:sp>
      <p:sp>
        <p:nvSpPr>
          <p:cNvPr id="12800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A02C6118-E8EE-488F-AADC-255ADC2D038B}" type="slidenum">
              <a:rPr kumimoji="0" lang="ru-RU" sz="1200">
                <a:latin typeface="Calibri" panose="020F0502020204030204" pitchFamily="34" charset="0"/>
              </a:rPr>
              <a:pPr/>
              <a:t>56</a:t>
            </a:fld>
            <a:endParaRPr kumimoji="0" lang="ru-RU" sz="1200">
              <a:latin typeface="Calibri" panose="020F0502020204030204" pitchFamily="34" charset="0"/>
            </a:endParaRPr>
          </a:p>
        </p:txBody>
      </p:sp>
    </p:spTree>
    <p:extLst>
      <p:ext uri="{BB962C8B-B14F-4D97-AF65-F5344CB8AC3E}">
        <p14:creationId xmlns:p14="http://schemas.microsoft.com/office/powerpoint/2010/main" val="374687637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0" lang="ru-RU" smtClean="0">
              <a:cs typeface="Arial" panose="020B0604020202020204" pitchFamily="34" charset="0"/>
            </a:endParaRPr>
          </a:p>
        </p:txBody>
      </p:sp>
      <p:sp>
        <p:nvSpPr>
          <p:cNvPr id="13005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65F9A2C2-6075-4481-A273-4C23E22ED380}" type="slidenum">
              <a:rPr kumimoji="0" lang="ru-RU" sz="1200">
                <a:latin typeface="Calibri" panose="020F0502020204030204" pitchFamily="34" charset="0"/>
              </a:rPr>
              <a:pPr/>
              <a:t>57</a:t>
            </a:fld>
            <a:endParaRPr kumimoji="0" lang="ru-RU" sz="1200">
              <a:latin typeface="Calibri" panose="020F0502020204030204" pitchFamily="34" charset="0"/>
            </a:endParaRPr>
          </a:p>
        </p:txBody>
      </p:sp>
    </p:spTree>
    <p:extLst>
      <p:ext uri="{BB962C8B-B14F-4D97-AF65-F5344CB8AC3E}">
        <p14:creationId xmlns:p14="http://schemas.microsoft.com/office/powerpoint/2010/main" val="215658040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0" lang="ru-RU" smtClean="0">
              <a:cs typeface="Arial" panose="020B0604020202020204" pitchFamily="34" charset="0"/>
            </a:endParaRPr>
          </a:p>
        </p:txBody>
      </p:sp>
      <p:sp>
        <p:nvSpPr>
          <p:cNvPr id="13209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A0D1E156-497C-4871-B8F1-8B563B95AA6A}" type="slidenum">
              <a:rPr kumimoji="0" lang="ru-RU" sz="1200">
                <a:latin typeface="Calibri" panose="020F0502020204030204" pitchFamily="34" charset="0"/>
              </a:rPr>
              <a:pPr/>
              <a:t>58</a:t>
            </a:fld>
            <a:endParaRPr kumimoji="0" lang="ru-RU" sz="1200">
              <a:latin typeface="Calibri" panose="020F0502020204030204" pitchFamily="34" charset="0"/>
            </a:endParaRPr>
          </a:p>
        </p:txBody>
      </p:sp>
    </p:spTree>
    <p:extLst>
      <p:ext uri="{BB962C8B-B14F-4D97-AF65-F5344CB8AC3E}">
        <p14:creationId xmlns:p14="http://schemas.microsoft.com/office/powerpoint/2010/main" val="122080620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0" lang="ru-RU" smtClean="0">
              <a:cs typeface="Arial" panose="020B0604020202020204" pitchFamily="34" charset="0"/>
            </a:endParaRPr>
          </a:p>
        </p:txBody>
      </p:sp>
      <p:sp>
        <p:nvSpPr>
          <p:cNvPr id="13414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CBAFE413-2B4E-4F73-998B-4F4A502AC251}" type="slidenum">
              <a:rPr kumimoji="0" lang="ru-RU" sz="1200">
                <a:latin typeface="Calibri" panose="020F0502020204030204" pitchFamily="34" charset="0"/>
              </a:rPr>
              <a:pPr/>
              <a:t>59</a:t>
            </a:fld>
            <a:endParaRPr kumimoji="0" lang="ru-RU" sz="1200">
              <a:latin typeface="Calibri" panose="020F0502020204030204" pitchFamily="34" charset="0"/>
            </a:endParaRPr>
          </a:p>
        </p:txBody>
      </p:sp>
    </p:spTree>
    <p:extLst>
      <p:ext uri="{BB962C8B-B14F-4D97-AF65-F5344CB8AC3E}">
        <p14:creationId xmlns:p14="http://schemas.microsoft.com/office/powerpoint/2010/main" val="1504089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560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6C889986-F2ED-4C3E-91C7-BF0A0A5FA3E1}" type="slidenum">
              <a:rPr kumimoji="0" lang="ru-RU" sz="1200">
                <a:solidFill>
                  <a:srgbClr val="000000"/>
                </a:solidFill>
                <a:latin typeface="Calibri" panose="020F0502020204030204" pitchFamily="34" charset="0"/>
              </a:rPr>
              <a:pPr/>
              <a:t>6</a:t>
            </a:fld>
            <a:endParaRPr kumimoji="0" lang="ru-RU" sz="1200">
              <a:solidFill>
                <a:srgbClr val="000000"/>
              </a:solidFill>
              <a:latin typeface="Calibri" panose="020F0502020204030204" pitchFamily="34" charset="0"/>
            </a:endParaRPr>
          </a:p>
        </p:txBody>
      </p:sp>
    </p:spTree>
    <p:extLst>
      <p:ext uri="{BB962C8B-B14F-4D97-AF65-F5344CB8AC3E}">
        <p14:creationId xmlns:p14="http://schemas.microsoft.com/office/powerpoint/2010/main" val="343995687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3619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ED0902E3-92AF-4B28-BAB9-8F3E02774E6D}" type="slidenum">
              <a:rPr kumimoji="0" lang="ru-RU" sz="1200">
                <a:latin typeface="Calibri" panose="020F0502020204030204" pitchFamily="34" charset="0"/>
              </a:rPr>
              <a:pPr/>
              <a:t>60</a:t>
            </a:fld>
            <a:endParaRPr kumimoji="0" lang="ru-RU" sz="1200">
              <a:latin typeface="Calibri" panose="020F0502020204030204" pitchFamily="34" charset="0"/>
            </a:endParaRPr>
          </a:p>
        </p:txBody>
      </p:sp>
    </p:spTree>
    <p:extLst>
      <p:ext uri="{BB962C8B-B14F-4D97-AF65-F5344CB8AC3E}">
        <p14:creationId xmlns:p14="http://schemas.microsoft.com/office/powerpoint/2010/main" val="266584176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3824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3908B8BC-07AA-43B4-89AE-7E25AC88AD0F}" type="slidenum">
              <a:rPr kumimoji="0" lang="ru-RU" sz="1200">
                <a:latin typeface="Calibri" panose="020F0502020204030204" pitchFamily="34" charset="0"/>
              </a:rPr>
              <a:pPr/>
              <a:t>61</a:t>
            </a:fld>
            <a:endParaRPr kumimoji="0" lang="ru-RU" sz="1200">
              <a:latin typeface="Calibri" panose="020F0502020204030204" pitchFamily="34" charset="0"/>
            </a:endParaRPr>
          </a:p>
        </p:txBody>
      </p:sp>
    </p:spTree>
    <p:extLst>
      <p:ext uri="{BB962C8B-B14F-4D97-AF65-F5344CB8AC3E}">
        <p14:creationId xmlns:p14="http://schemas.microsoft.com/office/powerpoint/2010/main" val="58770695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4029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8E0B57C0-BCCE-4CE5-A9E4-415A8B5721C4}" type="slidenum">
              <a:rPr kumimoji="0" lang="ru-RU" sz="1200">
                <a:latin typeface="Calibri" panose="020F0502020204030204" pitchFamily="34" charset="0"/>
              </a:rPr>
              <a:pPr/>
              <a:t>62</a:t>
            </a:fld>
            <a:endParaRPr kumimoji="0" lang="ru-RU" sz="1200">
              <a:latin typeface="Calibri" panose="020F0502020204030204" pitchFamily="34" charset="0"/>
            </a:endParaRPr>
          </a:p>
        </p:txBody>
      </p:sp>
    </p:spTree>
    <p:extLst>
      <p:ext uri="{BB962C8B-B14F-4D97-AF65-F5344CB8AC3E}">
        <p14:creationId xmlns:p14="http://schemas.microsoft.com/office/powerpoint/2010/main" val="151071792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4233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D4A6CAF1-AF17-4054-B453-597F36A88AF0}" type="slidenum">
              <a:rPr kumimoji="0" lang="ru-RU" sz="1200">
                <a:latin typeface="Calibri" panose="020F0502020204030204" pitchFamily="34" charset="0"/>
              </a:rPr>
              <a:pPr/>
              <a:t>63</a:t>
            </a:fld>
            <a:endParaRPr kumimoji="0" lang="ru-RU" sz="1200">
              <a:latin typeface="Calibri" panose="020F0502020204030204" pitchFamily="34" charset="0"/>
            </a:endParaRPr>
          </a:p>
        </p:txBody>
      </p:sp>
    </p:spTree>
    <p:extLst>
      <p:ext uri="{BB962C8B-B14F-4D97-AF65-F5344CB8AC3E}">
        <p14:creationId xmlns:p14="http://schemas.microsoft.com/office/powerpoint/2010/main" val="56984315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4438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5C0F7F7B-4FE9-4423-AD20-F11DFD4941F9}" type="slidenum">
              <a:rPr kumimoji="0" lang="ru-RU" sz="1200">
                <a:latin typeface="Calibri" panose="020F0502020204030204" pitchFamily="34" charset="0"/>
              </a:rPr>
              <a:pPr/>
              <a:t>64</a:t>
            </a:fld>
            <a:endParaRPr kumimoji="0" lang="ru-RU" sz="1200">
              <a:latin typeface="Calibri" panose="020F0502020204030204" pitchFamily="34" charset="0"/>
            </a:endParaRPr>
          </a:p>
        </p:txBody>
      </p:sp>
    </p:spTree>
    <p:extLst>
      <p:ext uri="{BB962C8B-B14F-4D97-AF65-F5344CB8AC3E}">
        <p14:creationId xmlns:p14="http://schemas.microsoft.com/office/powerpoint/2010/main" val="49426539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4643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2972B9C4-8342-4E42-827D-51DA2DB82ACD}" type="slidenum">
              <a:rPr kumimoji="0" lang="ru-RU" sz="1200">
                <a:latin typeface="Calibri" panose="020F0502020204030204" pitchFamily="34" charset="0"/>
              </a:rPr>
              <a:pPr/>
              <a:t>65</a:t>
            </a:fld>
            <a:endParaRPr kumimoji="0" lang="ru-RU" sz="1200">
              <a:latin typeface="Calibri" panose="020F0502020204030204" pitchFamily="34" charset="0"/>
            </a:endParaRPr>
          </a:p>
        </p:txBody>
      </p:sp>
    </p:spTree>
    <p:extLst>
      <p:ext uri="{BB962C8B-B14F-4D97-AF65-F5344CB8AC3E}">
        <p14:creationId xmlns:p14="http://schemas.microsoft.com/office/powerpoint/2010/main" val="385446968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0" lang="ru-RU" smtClean="0">
              <a:cs typeface="Arial" panose="020B0604020202020204" pitchFamily="34" charset="0"/>
            </a:endParaRPr>
          </a:p>
        </p:txBody>
      </p:sp>
      <p:sp>
        <p:nvSpPr>
          <p:cNvPr id="14848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9F6301AD-CCD9-4D25-BA46-0A393AF4267B}" type="slidenum">
              <a:rPr kumimoji="0" lang="ru-RU" sz="1200">
                <a:latin typeface="Calibri" panose="020F0502020204030204" pitchFamily="34" charset="0"/>
              </a:rPr>
              <a:pPr/>
              <a:t>66</a:t>
            </a:fld>
            <a:endParaRPr kumimoji="0" lang="ru-RU" sz="1200">
              <a:latin typeface="Calibri" panose="020F0502020204030204" pitchFamily="34" charset="0"/>
            </a:endParaRPr>
          </a:p>
        </p:txBody>
      </p:sp>
    </p:spTree>
    <p:extLst>
      <p:ext uri="{BB962C8B-B14F-4D97-AF65-F5344CB8AC3E}">
        <p14:creationId xmlns:p14="http://schemas.microsoft.com/office/powerpoint/2010/main" val="206976592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0" lang="ru-RU" smtClean="0">
              <a:cs typeface="Arial" panose="020B0604020202020204" pitchFamily="34" charset="0"/>
            </a:endParaRPr>
          </a:p>
        </p:txBody>
      </p:sp>
      <p:sp>
        <p:nvSpPr>
          <p:cNvPr id="15053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7CA7DCC7-5D68-48F1-A840-8D8C6E69CFCE}" type="slidenum">
              <a:rPr kumimoji="0" lang="ru-RU" sz="1200">
                <a:latin typeface="Calibri" panose="020F0502020204030204" pitchFamily="34" charset="0"/>
              </a:rPr>
              <a:pPr/>
              <a:t>67</a:t>
            </a:fld>
            <a:endParaRPr kumimoji="0" lang="ru-RU" sz="1200">
              <a:latin typeface="Calibri" panose="020F0502020204030204" pitchFamily="34" charset="0"/>
            </a:endParaRPr>
          </a:p>
        </p:txBody>
      </p:sp>
    </p:spTree>
    <p:extLst>
      <p:ext uri="{BB962C8B-B14F-4D97-AF65-F5344CB8AC3E}">
        <p14:creationId xmlns:p14="http://schemas.microsoft.com/office/powerpoint/2010/main" val="16286289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5257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58933A26-94BE-4191-AA49-656ED1801C4B}" type="slidenum">
              <a:rPr kumimoji="0" lang="ru-RU" sz="1200">
                <a:latin typeface="Calibri" panose="020F0502020204030204" pitchFamily="34" charset="0"/>
              </a:rPr>
              <a:pPr/>
              <a:t>68</a:t>
            </a:fld>
            <a:endParaRPr kumimoji="0" lang="ru-RU" sz="1200">
              <a:latin typeface="Calibri" panose="020F0502020204030204" pitchFamily="34" charset="0"/>
            </a:endParaRPr>
          </a:p>
        </p:txBody>
      </p:sp>
    </p:spTree>
    <p:extLst>
      <p:ext uri="{BB962C8B-B14F-4D97-AF65-F5344CB8AC3E}">
        <p14:creationId xmlns:p14="http://schemas.microsoft.com/office/powerpoint/2010/main" val="394533801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0" lang="ru-RU" smtClean="0">
              <a:cs typeface="Arial" panose="020B0604020202020204" pitchFamily="34" charset="0"/>
            </a:endParaRPr>
          </a:p>
        </p:txBody>
      </p:sp>
      <p:sp>
        <p:nvSpPr>
          <p:cNvPr id="15462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E759E744-FAE1-4CA9-8246-CE261C539AFA}" type="slidenum">
              <a:rPr kumimoji="0" lang="ru-RU" sz="1200">
                <a:latin typeface="Calibri" panose="020F0502020204030204" pitchFamily="34" charset="0"/>
              </a:rPr>
              <a:pPr/>
              <a:t>69</a:t>
            </a:fld>
            <a:endParaRPr kumimoji="0" lang="ru-RU" sz="1200">
              <a:latin typeface="Calibri" panose="020F0502020204030204" pitchFamily="34" charset="0"/>
            </a:endParaRPr>
          </a:p>
        </p:txBody>
      </p:sp>
    </p:spTree>
    <p:extLst>
      <p:ext uri="{BB962C8B-B14F-4D97-AF65-F5344CB8AC3E}">
        <p14:creationId xmlns:p14="http://schemas.microsoft.com/office/powerpoint/2010/main" val="3932883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765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5CC8415D-47FD-44D0-8F83-8455E870B53D}" type="slidenum">
              <a:rPr kumimoji="0" lang="ru-RU" sz="1200">
                <a:latin typeface="Calibri" panose="020F0502020204030204" pitchFamily="34" charset="0"/>
              </a:rPr>
              <a:pPr/>
              <a:t>7</a:t>
            </a:fld>
            <a:endParaRPr kumimoji="0" lang="ru-RU" sz="1200">
              <a:latin typeface="Calibri" panose="020F0502020204030204" pitchFamily="34" charset="0"/>
            </a:endParaRPr>
          </a:p>
        </p:txBody>
      </p:sp>
    </p:spTree>
    <p:extLst>
      <p:ext uri="{BB962C8B-B14F-4D97-AF65-F5344CB8AC3E}">
        <p14:creationId xmlns:p14="http://schemas.microsoft.com/office/powerpoint/2010/main" val="252431635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5667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6BC3B93B-1C70-438F-B757-C619126827F2}" type="slidenum">
              <a:rPr kumimoji="0" lang="ru-RU" sz="1200">
                <a:latin typeface="Calibri" panose="020F0502020204030204" pitchFamily="34" charset="0"/>
              </a:rPr>
              <a:pPr/>
              <a:t>70</a:t>
            </a:fld>
            <a:endParaRPr kumimoji="0" lang="ru-RU" sz="1200">
              <a:latin typeface="Calibri" panose="020F0502020204030204" pitchFamily="34" charset="0"/>
            </a:endParaRPr>
          </a:p>
        </p:txBody>
      </p:sp>
    </p:spTree>
    <p:extLst>
      <p:ext uri="{BB962C8B-B14F-4D97-AF65-F5344CB8AC3E}">
        <p14:creationId xmlns:p14="http://schemas.microsoft.com/office/powerpoint/2010/main" val="306967045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5872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451002AC-03BA-4E92-9C09-9BBBB2364020}" type="slidenum">
              <a:rPr kumimoji="0" lang="ru-RU" sz="1200">
                <a:latin typeface="Calibri" panose="020F0502020204030204" pitchFamily="34" charset="0"/>
              </a:rPr>
              <a:pPr/>
              <a:t>71</a:t>
            </a:fld>
            <a:endParaRPr kumimoji="0" lang="ru-RU" sz="1200">
              <a:latin typeface="Calibri" panose="020F0502020204030204" pitchFamily="34" charset="0"/>
            </a:endParaRPr>
          </a:p>
        </p:txBody>
      </p:sp>
    </p:spTree>
    <p:extLst>
      <p:ext uri="{BB962C8B-B14F-4D97-AF65-F5344CB8AC3E}">
        <p14:creationId xmlns:p14="http://schemas.microsoft.com/office/powerpoint/2010/main" val="406852992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6077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171C7698-4052-40C6-BA93-BEF0346EB0B6}" type="slidenum">
              <a:rPr kumimoji="0" lang="ru-RU" sz="1200">
                <a:latin typeface="Calibri" panose="020F0502020204030204" pitchFamily="34" charset="0"/>
              </a:rPr>
              <a:pPr/>
              <a:t>72</a:t>
            </a:fld>
            <a:endParaRPr kumimoji="0" lang="ru-RU" sz="1200">
              <a:latin typeface="Calibri" panose="020F0502020204030204" pitchFamily="34" charset="0"/>
            </a:endParaRPr>
          </a:p>
        </p:txBody>
      </p:sp>
    </p:spTree>
    <p:extLst>
      <p:ext uri="{BB962C8B-B14F-4D97-AF65-F5344CB8AC3E}">
        <p14:creationId xmlns:p14="http://schemas.microsoft.com/office/powerpoint/2010/main" val="274493001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6281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711346CF-70BF-497E-A3F4-DE9AB89BAD64}" type="slidenum">
              <a:rPr kumimoji="0" lang="ru-RU" sz="1200">
                <a:latin typeface="Calibri" panose="020F0502020204030204" pitchFamily="34" charset="0"/>
              </a:rPr>
              <a:pPr/>
              <a:t>73</a:t>
            </a:fld>
            <a:endParaRPr kumimoji="0" lang="ru-RU" sz="1200">
              <a:latin typeface="Calibri" panose="020F0502020204030204" pitchFamily="34" charset="0"/>
            </a:endParaRPr>
          </a:p>
        </p:txBody>
      </p:sp>
    </p:spTree>
    <p:extLst>
      <p:ext uri="{BB962C8B-B14F-4D97-AF65-F5344CB8AC3E}">
        <p14:creationId xmlns:p14="http://schemas.microsoft.com/office/powerpoint/2010/main" val="52765922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6486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BE0A9134-6DDB-4839-8F66-CBC7BF04807A}" type="slidenum">
              <a:rPr kumimoji="0" lang="ru-RU" sz="1200">
                <a:latin typeface="Calibri" panose="020F0502020204030204" pitchFamily="34" charset="0"/>
              </a:rPr>
              <a:pPr/>
              <a:t>74</a:t>
            </a:fld>
            <a:endParaRPr kumimoji="0" lang="ru-RU" sz="1200">
              <a:latin typeface="Calibri" panose="020F0502020204030204" pitchFamily="34" charset="0"/>
            </a:endParaRPr>
          </a:p>
        </p:txBody>
      </p:sp>
    </p:spTree>
    <p:extLst>
      <p:ext uri="{BB962C8B-B14F-4D97-AF65-F5344CB8AC3E}">
        <p14:creationId xmlns:p14="http://schemas.microsoft.com/office/powerpoint/2010/main" val="12727145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6691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CBF254E6-3243-4FD2-8FB1-BC0DEEC60DF2}" type="slidenum">
              <a:rPr kumimoji="0" lang="ru-RU" sz="1200">
                <a:latin typeface="Calibri" panose="020F0502020204030204" pitchFamily="34" charset="0"/>
              </a:rPr>
              <a:pPr/>
              <a:t>75</a:t>
            </a:fld>
            <a:endParaRPr kumimoji="0" lang="ru-RU" sz="1200">
              <a:latin typeface="Calibri" panose="020F0502020204030204" pitchFamily="34" charset="0"/>
            </a:endParaRPr>
          </a:p>
        </p:txBody>
      </p:sp>
    </p:spTree>
    <p:extLst>
      <p:ext uri="{BB962C8B-B14F-4D97-AF65-F5344CB8AC3E}">
        <p14:creationId xmlns:p14="http://schemas.microsoft.com/office/powerpoint/2010/main" val="426559855"/>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6896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FCF23D20-5FC9-4457-B94E-38A0B4FC23DA}" type="slidenum">
              <a:rPr kumimoji="0" lang="ru-RU" sz="1200">
                <a:latin typeface="Calibri" panose="020F0502020204030204" pitchFamily="34" charset="0"/>
              </a:rPr>
              <a:pPr/>
              <a:t>76</a:t>
            </a:fld>
            <a:endParaRPr kumimoji="0" lang="ru-RU" sz="1200">
              <a:latin typeface="Calibri" panose="020F0502020204030204" pitchFamily="34" charset="0"/>
            </a:endParaRPr>
          </a:p>
        </p:txBody>
      </p:sp>
    </p:spTree>
    <p:extLst>
      <p:ext uri="{BB962C8B-B14F-4D97-AF65-F5344CB8AC3E}">
        <p14:creationId xmlns:p14="http://schemas.microsoft.com/office/powerpoint/2010/main" val="142546364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7101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FA6B8CBC-14C2-4D10-9344-7C94BCBDD5C6}" type="slidenum">
              <a:rPr kumimoji="0" lang="en-US" sz="1200">
                <a:latin typeface="Calibri" panose="020F0502020204030204" pitchFamily="34" charset="0"/>
              </a:rPr>
              <a:pPr/>
              <a:t>77</a:t>
            </a:fld>
            <a:endParaRPr kumimoji="0" lang="en-US" sz="1200">
              <a:latin typeface="Calibri" panose="020F0502020204030204" pitchFamily="34" charset="0"/>
            </a:endParaRPr>
          </a:p>
        </p:txBody>
      </p:sp>
    </p:spTree>
    <p:extLst>
      <p:ext uri="{BB962C8B-B14F-4D97-AF65-F5344CB8AC3E}">
        <p14:creationId xmlns:p14="http://schemas.microsoft.com/office/powerpoint/2010/main" val="136135033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5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7305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9EDAF23E-9416-422D-ACD2-0702430611D8}" type="slidenum">
              <a:rPr kumimoji="0" lang="ru-RU" sz="1200">
                <a:latin typeface="Calibri" panose="020F0502020204030204" pitchFamily="34" charset="0"/>
              </a:rPr>
              <a:pPr/>
              <a:t>78</a:t>
            </a:fld>
            <a:endParaRPr kumimoji="0" lang="ru-RU" sz="1200">
              <a:latin typeface="Calibri" panose="020F0502020204030204" pitchFamily="34" charset="0"/>
            </a:endParaRPr>
          </a:p>
        </p:txBody>
      </p:sp>
    </p:spTree>
    <p:extLst>
      <p:ext uri="{BB962C8B-B14F-4D97-AF65-F5344CB8AC3E}">
        <p14:creationId xmlns:p14="http://schemas.microsoft.com/office/powerpoint/2010/main" val="3164465507"/>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7510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1F4948BA-EE35-4F62-BEE6-DE74653EC4C3}" type="slidenum">
              <a:rPr kumimoji="0" lang="ru-RU" sz="1200">
                <a:latin typeface="Calibri" panose="020F0502020204030204" pitchFamily="34" charset="0"/>
              </a:rPr>
              <a:pPr/>
              <a:t>79</a:t>
            </a:fld>
            <a:endParaRPr kumimoji="0" lang="ru-RU" sz="1200">
              <a:latin typeface="Calibri" panose="020F0502020204030204" pitchFamily="34" charset="0"/>
            </a:endParaRPr>
          </a:p>
        </p:txBody>
      </p:sp>
    </p:spTree>
    <p:extLst>
      <p:ext uri="{BB962C8B-B14F-4D97-AF65-F5344CB8AC3E}">
        <p14:creationId xmlns:p14="http://schemas.microsoft.com/office/powerpoint/2010/main" val="2661176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969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0C687E05-8AE5-4495-9BCB-1D0BA87955A6}" type="slidenum">
              <a:rPr kumimoji="0" lang="ru-RU" sz="1200">
                <a:latin typeface="Calibri" panose="020F0502020204030204" pitchFamily="34" charset="0"/>
              </a:rPr>
              <a:pPr/>
              <a:t>8</a:t>
            </a:fld>
            <a:endParaRPr kumimoji="0" lang="ru-RU" sz="1200">
              <a:latin typeface="Calibri" panose="020F0502020204030204" pitchFamily="34" charset="0"/>
            </a:endParaRPr>
          </a:p>
        </p:txBody>
      </p:sp>
    </p:spTree>
    <p:extLst>
      <p:ext uri="{BB962C8B-B14F-4D97-AF65-F5344CB8AC3E}">
        <p14:creationId xmlns:p14="http://schemas.microsoft.com/office/powerpoint/2010/main" val="31909978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715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7715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10814665-5222-4448-895E-5AD76B54571B}" type="slidenum">
              <a:rPr kumimoji="0" lang="en-AU" sz="1200"/>
              <a:pPr/>
              <a:t>80</a:t>
            </a:fld>
            <a:endParaRPr kumimoji="0" lang="en-AU" sz="1200"/>
          </a:p>
        </p:txBody>
      </p:sp>
    </p:spTree>
    <p:extLst>
      <p:ext uri="{BB962C8B-B14F-4D97-AF65-F5344CB8AC3E}">
        <p14:creationId xmlns:p14="http://schemas.microsoft.com/office/powerpoint/2010/main" val="3735557448"/>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920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7920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4F48B394-1860-4D56-A4C1-E544B56B6BC5}" type="slidenum">
              <a:rPr kumimoji="0" lang="ru-RU" sz="1200">
                <a:latin typeface="Calibri" panose="020F0502020204030204" pitchFamily="34" charset="0"/>
              </a:rPr>
              <a:pPr/>
              <a:t>81</a:t>
            </a:fld>
            <a:endParaRPr kumimoji="0" lang="ru-RU" sz="1200">
              <a:latin typeface="Calibri" panose="020F0502020204030204" pitchFamily="34" charset="0"/>
            </a:endParaRPr>
          </a:p>
        </p:txBody>
      </p:sp>
    </p:spTree>
    <p:extLst>
      <p:ext uri="{BB962C8B-B14F-4D97-AF65-F5344CB8AC3E}">
        <p14:creationId xmlns:p14="http://schemas.microsoft.com/office/powerpoint/2010/main" val="3813462979"/>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125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8125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98EE3DF6-4C05-45EC-B9EC-98E99C31377A}" type="slidenum">
              <a:rPr kumimoji="0" lang="ru-RU" sz="1200">
                <a:latin typeface="Calibri" panose="020F0502020204030204" pitchFamily="34" charset="0"/>
              </a:rPr>
              <a:pPr/>
              <a:t>82</a:t>
            </a:fld>
            <a:endParaRPr kumimoji="0" lang="ru-RU" sz="1200">
              <a:latin typeface="Calibri" panose="020F0502020204030204" pitchFamily="34" charset="0"/>
            </a:endParaRPr>
          </a:p>
        </p:txBody>
      </p:sp>
    </p:spTree>
    <p:extLst>
      <p:ext uri="{BB962C8B-B14F-4D97-AF65-F5344CB8AC3E}">
        <p14:creationId xmlns:p14="http://schemas.microsoft.com/office/powerpoint/2010/main" val="4076272065"/>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329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8329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CB7038BC-D6E8-4178-A814-1C1DE9A11165}" type="slidenum">
              <a:rPr kumimoji="0" lang="en-AU" sz="1200"/>
              <a:pPr/>
              <a:t>83</a:t>
            </a:fld>
            <a:endParaRPr kumimoji="0" lang="en-AU" sz="1200"/>
          </a:p>
        </p:txBody>
      </p:sp>
    </p:spTree>
    <p:extLst>
      <p:ext uri="{BB962C8B-B14F-4D97-AF65-F5344CB8AC3E}">
        <p14:creationId xmlns:p14="http://schemas.microsoft.com/office/powerpoint/2010/main" val="139616160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8534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E3185E81-C58A-49D6-B9A6-A34F8ED4D0EC}" type="slidenum">
              <a:rPr kumimoji="0" lang="ru-RU" sz="1200">
                <a:latin typeface="Calibri" panose="020F0502020204030204" pitchFamily="34" charset="0"/>
              </a:rPr>
              <a:pPr/>
              <a:t>84</a:t>
            </a:fld>
            <a:endParaRPr kumimoji="0" lang="ru-RU" sz="1200">
              <a:latin typeface="Calibri" panose="020F0502020204030204" pitchFamily="34" charset="0"/>
            </a:endParaRPr>
          </a:p>
        </p:txBody>
      </p:sp>
    </p:spTree>
    <p:extLst>
      <p:ext uri="{BB962C8B-B14F-4D97-AF65-F5344CB8AC3E}">
        <p14:creationId xmlns:p14="http://schemas.microsoft.com/office/powerpoint/2010/main" val="2466908202"/>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739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latin typeface="Arial" panose="020B0604020202020204" pitchFamily="34" charset="0"/>
              <a:cs typeface="Arial" panose="020B0604020202020204" pitchFamily="34" charset="0"/>
            </a:endParaRPr>
          </a:p>
        </p:txBody>
      </p:sp>
      <p:sp>
        <p:nvSpPr>
          <p:cNvPr id="18739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E6DA71CF-B36E-4121-AF77-592587F0FABA}" type="slidenum">
              <a:rPr kumimoji="0" lang="ru-RU" sz="1200"/>
              <a:pPr/>
              <a:t>85</a:t>
            </a:fld>
            <a:endParaRPr kumimoji="0" lang="ru-RU" sz="1200"/>
          </a:p>
        </p:txBody>
      </p:sp>
    </p:spTree>
    <p:extLst>
      <p:ext uri="{BB962C8B-B14F-4D97-AF65-F5344CB8AC3E}">
        <p14:creationId xmlns:p14="http://schemas.microsoft.com/office/powerpoint/2010/main" val="1680752207"/>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944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latin typeface="Arial" panose="020B0604020202020204" pitchFamily="34" charset="0"/>
              <a:cs typeface="Arial" panose="020B0604020202020204" pitchFamily="34" charset="0"/>
            </a:endParaRPr>
          </a:p>
        </p:txBody>
      </p:sp>
      <p:sp>
        <p:nvSpPr>
          <p:cNvPr id="18944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7300E720-1556-4CEF-A3EA-D49BBDD4DCA9}" type="slidenum">
              <a:rPr kumimoji="0" lang="ru-RU" sz="1200"/>
              <a:pPr/>
              <a:t>86</a:t>
            </a:fld>
            <a:endParaRPr kumimoji="0" lang="ru-RU" sz="1200"/>
          </a:p>
        </p:txBody>
      </p:sp>
    </p:spTree>
    <p:extLst>
      <p:ext uri="{BB962C8B-B14F-4D97-AF65-F5344CB8AC3E}">
        <p14:creationId xmlns:p14="http://schemas.microsoft.com/office/powerpoint/2010/main" val="3572018758"/>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149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9149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F45ACCB0-A5A7-42C8-ABDA-9D0616028BD4}" type="slidenum">
              <a:rPr kumimoji="0" lang="ru-RU" sz="1200">
                <a:latin typeface="Calibri" panose="020F0502020204030204" pitchFamily="34" charset="0"/>
              </a:rPr>
              <a:pPr/>
              <a:t>87</a:t>
            </a:fld>
            <a:endParaRPr kumimoji="0" lang="ru-RU" sz="1200">
              <a:latin typeface="Calibri" panose="020F0502020204030204" pitchFamily="34" charset="0"/>
            </a:endParaRPr>
          </a:p>
        </p:txBody>
      </p:sp>
    </p:spTree>
    <p:extLst>
      <p:ext uri="{BB962C8B-B14F-4D97-AF65-F5344CB8AC3E}">
        <p14:creationId xmlns:p14="http://schemas.microsoft.com/office/powerpoint/2010/main" val="4196696843"/>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353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9353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227A69A9-CA5B-4DF7-AB05-5196529F50B0}" type="slidenum">
              <a:rPr kumimoji="0" lang="ru-RU" sz="1200">
                <a:latin typeface="Calibri" panose="020F0502020204030204" pitchFamily="34" charset="0"/>
              </a:rPr>
              <a:pPr/>
              <a:t>88</a:t>
            </a:fld>
            <a:endParaRPr kumimoji="0" lang="ru-RU" sz="1200">
              <a:latin typeface="Calibri" panose="020F0502020204030204" pitchFamily="34" charset="0"/>
            </a:endParaRPr>
          </a:p>
        </p:txBody>
      </p:sp>
    </p:spTree>
    <p:extLst>
      <p:ext uri="{BB962C8B-B14F-4D97-AF65-F5344CB8AC3E}">
        <p14:creationId xmlns:p14="http://schemas.microsoft.com/office/powerpoint/2010/main" val="3268103703"/>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558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9558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21524D8C-429A-477B-9608-86611778DE5B}" type="slidenum">
              <a:rPr kumimoji="0" lang="ru-RU" sz="1200">
                <a:latin typeface="Calibri" panose="020F0502020204030204" pitchFamily="34" charset="0"/>
              </a:rPr>
              <a:pPr/>
              <a:t>89</a:t>
            </a:fld>
            <a:endParaRPr kumimoji="0" lang="ru-RU" sz="1200">
              <a:latin typeface="Calibri" panose="020F0502020204030204" pitchFamily="34" charset="0"/>
            </a:endParaRPr>
          </a:p>
        </p:txBody>
      </p:sp>
    </p:spTree>
    <p:extLst>
      <p:ext uri="{BB962C8B-B14F-4D97-AF65-F5344CB8AC3E}">
        <p14:creationId xmlns:p14="http://schemas.microsoft.com/office/powerpoint/2010/main" val="4152522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3174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D77AD8D3-5E5F-4F28-BC21-3C4C8651DA13}" type="slidenum">
              <a:rPr kumimoji="0" lang="ru-RU" sz="1200">
                <a:latin typeface="Calibri" panose="020F0502020204030204" pitchFamily="34" charset="0"/>
              </a:rPr>
              <a:pPr/>
              <a:t>9</a:t>
            </a:fld>
            <a:endParaRPr kumimoji="0" lang="ru-RU" sz="1200">
              <a:latin typeface="Calibri" panose="020F0502020204030204" pitchFamily="34" charset="0"/>
            </a:endParaRPr>
          </a:p>
        </p:txBody>
      </p:sp>
    </p:spTree>
    <p:extLst>
      <p:ext uri="{BB962C8B-B14F-4D97-AF65-F5344CB8AC3E}">
        <p14:creationId xmlns:p14="http://schemas.microsoft.com/office/powerpoint/2010/main" val="1628405378"/>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763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9763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92EEFDDE-D220-4CEB-A56E-8760A12B1A08}" type="slidenum">
              <a:rPr kumimoji="0" lang="ru-RU" sz="1200">
                <a:latin typeface="Calibri" panose="020F0502020204030204" pitchFamily="34" charset="0"/>
              </a:rPr>
              <a:pPr/>
              <a:t>90</a:t>
            </a:fld>
            <a:endParaRPr kumimoji="0" lang="ru-RU" sz="1200">
              <a:latin typeface="Calibri" panose="020F0502020204030204" pitchFamily="34" charset="0"/>
            </a:endParaRPr>
          </a:p>
        </p:txBody>
      </p:sp>
    </p:spTree>
    <p:extLst>
      <p:ext uri="{BB962C8B-B14F-4D97-AF65-F5344CB8AC3E}">
        <p14:creationId xmlns:p14="http://schemas.microsoft.com/office/powerpoint/2010/main" val="318980332"/>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968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19968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15B4BEF9-A495-48E2-B91E-C26C5AE7AE37}" type="slidenum">
              <a:rPr kumimoji="0" lang="en-US" sz="1200">
                <a:latin typeface="Calibri" panose="020F0502020204030204" pitchFamily="34" charset="0"/>
              </a:rPr>
              <a:pPr/>
              <a:t>91</a:t>
            </a:fld>
            <a:endParaRPr kumimoji="0" lang="en-US" sz="1200">
              <a:latin typeface="Calibri" panose="020F0502020204030204" pitchFamily="34" charset="0"/>
            </a:endParaRPr>
          </a:p>
        </p:txBody>
      </p:sp>
    </p:spTree>
    <p:extLst>
      <p:ext uri="{BB962C8B-B14F-4D97-AF65-F5344CB8AC3E}">
        <p14:creationId xmlns:p14="http://schemas.microsoft.com/office/powerpoint/2010/main" val="21695699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173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0173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DC62954E-DFB5-404E-BEC4-E03D5ADB4517}" type="slidenum">
              <a:rPr kumimoji="0" lang="ru-RU" sz="1200">
                <a:latin typeface="Calibri" panose="020F0502020204030204" pitchFamily="34" charset="0"/>
              </a:rPr>
              <a:pPr/>
              <a:t>92</a:t>
            </a:fld>
            <a:endParaRPr kumimoji="0" lang="ru-RU" sz="1200">
              <a:latin typeface="Calibri" panose="020F0502020204030204" pitchFamily="34" charset="0"/>
            </a:endParaRPr>
          </a:p>
        </p:txBody>
      </p:sp>
    </p:spTree>
    <p:extLst>
      <p:ext uri="{BB962C8B-B14F-4D97-AF65-F5344CB8AC3E}">
        <p14:creationId xmlns:p14="http://schemas.microsoft.com/office/powerpoint/2010/main" val="193215334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377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0377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C763D7B4-C438-468F-AF10-ED99DC124194}" type="slidenum">
              <a:rPr kumimoji="0" lang="ru-RU" sz="1200">
                <a:latin typeface="Calibri" panose="020F0502020204030204" pitchFamily="34" charset="0"/>
              </a:rPr>
              <a:pPr/>
              <a:t>93</a:t>
            </a:fld>
            <a:endParaRPr kumimoji="0" lang="ru-RU" sz="1200">
              <a:latin typeface="Calibri" panose="020F0502020204030204" pitchFamily="34" charset="0"/>
            </a:endParaRPr>
          </a:p>
        </p:txBody>
      </p:sp>
    </p:spTree>
    <p:extLst>
      <p:ext uri="{BB962C8B-B14F-4D97-AF65-F5344CB8AC3E}">
        <p14:creationId xmlns:p14="http://schemas.microsoft.com/office/powerpoint/2010/main" val="230651038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82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0582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3C304752-5627-432C-B8EF-19250498E722}" type="slidenum">
              <a:rPr kumimoji="0" lang="ru-RU" sz="1200">
                <a:latin typeface="Calibri" panose="020F0502020204030204" pitchFamily="34" charset="0"/>
              </a:rPr>
              <a:pPr/>
              <a:t>94</a:t>
            </a:fld>
            <a:endParaRPr kumimoji="0" lang="ru-RU" sz="1200">
              <a:latin typeface="Calibri" panose="020F0502020204030204" pitchFamily="34" charset="0"/>
            </a:endParaRPr>
          </a:p>
        </p:txBody>
      </p:sp>
    </p:spTree>
    <p:extLst>
      <p:ext uri="{BB962C8B-B14F-4D97-AF65-F5344CB8AC3E}">
        <p14:creationId xmlns:p14="http://schemas.microsoft.com/office/powerpoint/2010/main" val="18624434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7874"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07875"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E912979D-A90A-441D-884B-501DCFB7CF3D}" type="slidenum">
              <a:rPr kumimoji="0" lang="ru-RU" sz="1200">
                <a:latin typeface="Calibri" panose="020F0502020204030204" pitchFamily="34" charset="0"/>
              </a:rPr>
              <a:pPr/>
              <a:t>95</a:t>
            </a:fld>
            <a:endParaRPr kumimoji="0" lang="ru-RU" sz="1200">
              <a:latin typeface="Calibri" panose="020F0502020204030204" pitchFamily="34" charset="0"/>
            </a:endParaRPr>
          </a:p>
        </p:txBody>
      </p:sp>
    </p:spTree>
    <p:extLst>
      <p:ext uri="{BB962C8B-B14F-4D97-AF65-F5344CB8AC3E}">
        <p14:creationId xmlns:p14="http://schemas.microsoft.com/office/powerpoint/2010/main" val="2363186499"/>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9922"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09923"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D920DABF-911F-4E53-9825-F1C50405BCE1}" type="slidenum">
              <a:rPr kumimoji="0" lang="ru-RU" sz="1200">
                <a:latin typeface="Calibri" panose="020F0502020204030204" pitchFamily="34" charset="0"/>
              </a:rPr>
              <a:pPr/>
              <a:t>96</a:t>
            </a:fld>
            <a:endParaRPr kumimoji="0" lang="ru-RU" sz="1200">
              <a:latin typeface="Calibri" panose="020F0502020204030204" pitchFamily="34" charset="0"/>
            </a:endParaRPr>
          </a:p>
        </p:txBody>
      </p:sp>
    </p:spTree>
    <p:extLst>
      <p:ext uri="{BB962C8B-B14F-4D97-AF65-F5344CB8AC3E}">
        <p14:creationId xmlns:p14="http://schemas.microsoft.com/office/powerpoint/2010/main" val="222500661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1970"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11971"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79CA1645-899F-49AC-970B-C9F1A3208318}" type="slidenum">
              <a:rPr kumimoji="0" lang="ru-RU" sz="1200">
                <a:latin typeface="Calibri" panose="020F0502020204030204" pitchFamily="34" charset="0"/>
              </a:rPr>
              <a:pPr/>
              <a:t>97</a:t>
            </a:fld>
            <a:endParaRPr kumimoji="0" lang="ru-RU" sz="1200">
              <a:latin typeface="Calibri" panose="020F0502020204030204" pitchFamily="34" charset="0"/>
            </a:endParaRPr>
          </a:p>
        </p:txBody>
      </p:sp>
    </p:spTree>
    <p:extLst>
      <p:ext uri="{BB962C8B-B14F-4D97-AF65-F5344CB8AC3E}">
        <p14:creationId xmlns:p14="http://schemas.microsoft.com/office/powerpoint/2010/main" val="162041267"/>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7"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4018"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14019"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F352A708-7D0A-4AA9-A3FC-F6C3D7B07719}" type="slidenum">
              <a:rPr kumimoji="0" lang="ru-RU" sz="1200">
                <a:latin typeface="Calibri" panose="020F0502020204030204" pitchFamily="34" charset="0"/>
              </a:rPr>
              <a:pPr/>
              <a:t>98</a:t>
            </a:fld>
            <a:endParaRPr kumimoji="0" lang="ru-RU" sz="1200">
              <a:latin typeface="Calibri" panose="020F0502020204030204" pitchFamily="34" charset="0"/>
            </a:endParaRPr>
          </a:p>
        </p:txBody>
      </p:sp>
    </p:spTree>
    <p:extLst>
      <p:ext uri="{BB962C8B-B14F-4D97-AF65-F5344CB8AC3E}">
        <p14:creationId xmlns:p14="http://schemas.microsoft.com/office/powerpoint/2010/main" val="3581067040"/>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6066"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smtClean="0">
              <a:cs typeface="Arial" panose="020B0604020202020204" pitchFamily="34" charset="0"/>
            </a:endParaRPr>
          </a:p>
        </p:txBody>
      </p:sp>
      <p:sp>
        <p:nvSpPr>
          <p:cNvPr id="216067"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fld id="{7A3F4DE7-3AA8-4907-B1B3-57F223E6D663}" type="slidenum">
              <a:rPr kumimoji="0" lang="ru-RU" sz="1200">
                <a:latin typeface="Calibri" panose="020F0502020204030204" pitchFamily="34" charset="0"/>
              </a:rPr>
              <a:pPr/>
              <a:t>99</a:t>
            </a:fld>
            <a:endParaRPr kumimoji="0" lang="ru-RU" sz="1200">
              <a:latin typeface="Calibri" panose="020F0502020204030204" pitchFamily="34" charset="0"/>
            </a:endParaRPr>
          </a:p>
        </p:txBody>
      </p:sp>
    </p:spTree>
    <p:extLst>
      <p:ext uri="{BB962C8B-B14F-4D97-AF65-F5344CB8AC3E}">
        <p14:creationId xmlns:p14="http://schemas.microsoft.com/office/powerpoint/2010/main" val="5402291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ый треугольник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Группа 15"/>
          <p:cNvGrpSpPr>
            <a:grpSpLocks/>
          </p:cNvGrpSpPr>
          <p:nvPr/>
        </p:nvGrpSpPr>
        <p:grpSpPr bwMode="auto">
          <a:xfrm>
            <a:off x="-3175" y="4953000"/>
            <a:ext cx="9147175" cy="1911350"/>
            <a:chOff x="-3765" y="4832896"/>
            <a:chExt cx="9147765" cy="2032192"/>
          </a:xfrm>
        </p:grpSpPr>
        <p:sp>
          <p:nvSpPr>
            <p:cNvPr id="6" name="Полилиния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Полилиния 18"/>
            <p:cNvSpPr>
              <a:spLocks/>
            </p:cNvSpPr>
            <p:nvPr/>
          </p:nvSpPr>
          <p:spPr bwMode="auto">
            <a:xfrm>
              <a:off x="35926" y="5135025"/>
              <a:ext cx="9108074" cy="838869"/>
            </a:xfrm>
            <a:custGeom>
              <a:avLst/>
              <a:gdLst>
                <a:gd name="T0" fmla="*/ 0 w 5760"/>
                <a:gd name="T1" fmla="*/ 0 h 528"/>
                <a:gd name="T2" fmla="*/ 9108074 w 5760"/>
                <a:gd name="T3" fmla="*/ 0 h 528"/>
                <a:gd name="T4" fmla="*/ 9108074 w 5760"/>
                <a:gd name="T5" fmla="*/ 838869 h 528"/>
                <a:gd name="T6" fmla="*/ 7590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ru-RU"/>
            </a:p>
          </p:txBody>
        </p:sp>
        <p:sp>
          <p:nvSpPr>
            <p:cNvPr id="8" name="Полилиния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Прямая соединительная линия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Заголовок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11" name="Дата 29"/>
          <p:cNvSpPr>
            <a:spLocks noGrp="1"/>
          </p:cNvSpPr>
          <p:nvPr>
            <p:ph type="dt" sz="half" idx="10"/>
          </p:nvPr>
        </p:nvSpPr>
        <p:spPr/>
        <p:txBody>
          <a:bodyPr/>
          <a:lstStyle>
            <a:lvl1pPr>
              <a:defRPr>
                <a:solidFill>
                  <a:srgbClr val="FFFFFF"/>
                </a:solidFill>
              </a:defRPr>
            </a:lvl1pPr>
          </a:lstStyle>
          <a:p>
            <a:fld id="{58B10D27-EDB8-4BA8-8ABD-DF77C786217E}" type="datetimeFigureOut">
              <a:rPr lang="ru-RU"/>
              <a:pPr/>
              <a:t>19.01.2014</a:t>
            </a:fld>
            <a:endParaRPr lang="ru-RU"/>
          </a:p>
        </p:txBody>
      </p:sp>
      <p:sp>
        <p:nvSpPr>
          <p:cNvPr id="12"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pPr>
              <a:defRPr/>
            </a:pPr>
            <a:endParaRPr lang="ru-RU"/>
          </a:p>
        </p:txBody>
      </p:sp>
      <p:sp>
        <p:nvSpPr>
          <p:cNvPr id="13" name="Номер слайда 26"/>
          <p:cNvSpPr>
            <a:spLocks noGrp="1"/>
          </p:cNvSpPr>
          <p:nvPr>
            <p:ph type="sldNum" sz="quarter" idx="12"/>
          </p:nvPr>
        </p:nvSpPr>
        <p:spPr/>
        <p:txBody>
          <a:bodyPr/>
          <a:lstStyle>
            <a:lvl1pPr>
              <a:defRPr>
                <a:solidFill>
                  <a:srgbClr val="FFFFFF"/>
                </a:solidFill>
              </a:defRPr>
            </a:lvl1pPr>
          </a:lstStyle>
          <a:p>
            <a:fld id="{80042E8D-596C-4EE1-8747-211B17D795FE}" type="slidenum">
              <a:rPr lang="ru-RU"/>
              <a:pPr/>
              <a:t>‹#›</a:t>
            </a:fld>
            <a:endParaRPr lang="ru-RU"/>
          </a:p>
        </p:txBody>
      </p:sp>
    </p:spTree>
    <p:extLst>
      <p:ext uri="{BB962C8B-B14F-4D97-AF65-F5344CB8AC3E}">
        <p14:creationId xmlns:p14="http://schemas.microsoft.com/office/powerpoint/2010/main" val="116840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fld id="{65289B0E-DD00-49D5-A7DE-03D06161551A}" type="datetimeFigureOut">
              <a:rPr lang="ru-RU"/>
              <a:pPr/>
              <a:t>19.01.2014</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fld id="{954725DF-A02D-49F8-A824-12CEB140946A}" type="slidenum">
              <a:rPr lang="ru-RU"/>
              <a:pPr/>
              <a:t>‹#›</a:t>
            </a:fld>
            <a:endParaRPr lang="ru-RU"/>
          </a:p>
        </p:txBody>
      </p:sp>
    </p:spTree>
    <p:extLst>
      <p:ext uri="{BB962C8B-B14F-4D97-AF65-F5344CB8AC3E}">
        <p14:creationId xmlns:p14="http://schemas.microsoft.com/office/powerpoint/2010/main" val="100272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fld id="{61E95E67-5B8A-4656-8744-630E3B9C3F06}" type="datetimeFigureOut">
              <a:rPr lang="ru-RU"/>
              <a:pPr/>
              <a:t>19.01.2014</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fld id="{E442D938-9FFB-430F-87BC-9085AC9C93CD}" type="slidenum">
              <a:rPr lang="ru-RU"/>
              <a:pPr/>
              <a:t>‹#›</a:t>
            </a:fld>
            <a:endParaRPr lang="ru-RU"/>
          </a:p>
        </p:txBody>
      </p:sp>
    </p:spTree>
    <p:extLst>
      <p:ext uri="{BB962C8B-B14F-4D97-AF65-F5344CB8AC3E}">
        <p14:creationId xmlns:p14="http://schemas.microsoft.com/office/powerpoint/2010/main" val="62640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Заголовок 6"/>
          <p:cNvSpPr>
            <a:spLocks noGrp="1"/>
          </p:cNvSpPr>
          <p:nvPr>
            <p:ph type="title"/>
          </p:nvPr>
        </p:nvSpPr>
        <p:spPr/>
        <p:txBody>
          <a:bodyPr rtlCol="0"/>
          <a:lstStyle>
            <a:extLst/>
          </a:lstStyle>
          <a:p>
            <a:r>
              <a:rPr lang="ru-RU" smtClean="0"/>
              <a:t>Образец заголовка</a:t>
            </a:r>
            <a:endParaRPr lang="en-US"/>
          </a:p>
        </p:txBody>
      </p:sp>
      <p:sp>
        <p:nvSpPr>
          <p:cNvPr id="4" name="Дата 9"/>
          <p:cNvSpPr>
            <a:spLocks noGrp="1"/>
          </p:cNvSpPr>
          <p:nvPr>
            <p:ph type="dt" sz="half" idx="10"/>
          </p:nvPr>
        </p:nvSpPr>
        <p:spPr/>
        <p:txBody>
          <a:bodyPr/>
          <a:lstStyle>
            <a:lvl1pPr>
              <a:defRPr/>
            </a:lvl1pPr>
          </a:lstStyle>
          <a:p>
            <a:fld id="{08A00C4B-4725-4981-9B0A-5BE588AA0EC4}" type="datetimeFigureOut">
              <a:rPr lang="ru-RU"/>
              <a:pPr/>
              <a:t>19.01.2014</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fld id="{7C17D1F6-1EC7-4D17-8063-C69A02C298FD}" type="slidenum">
              <a:rPr lang="ru-RU"/>
              <a:pPr/>
              <a:t>‹#›</a:t>
            </a:fld>
            <a:endParaRPr lang="ru-RU"/>
          </a:p>
        </p:txBody>
      </p:sp>
    </p:spTree>
    <p:extLst>
      <p:ext uri="{BB962C8B-B14F-4D97-AF65-F5344CB8AC3E}">
        <p14:creationId xmlns:p14="http://schemas.microsoft.com/office/powerpoint/2010/main" val="3709506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Нашивка 3"/>
          <p:cNvSpPr>
            <a:spLocks noChangeArrowheads="1"/>
          </p:cNvSpPr>
          <p:nvPr/>
        </p:nvSpPr>
        <p:spPr bwMode="auto">
          <a:xfrm>
            <a:off x="3636963" y="3005138"/>
            <a:ext cx="182562"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extLst/>
          </a:lstStyle>
          <a:p>
            <a:pPr fontAlgn="auto">
              <a:spcBef>
                <a:spcPts val="0"/>
              </a:spcBef>
              <a:spcAft>
                <a:spcPts val="0"/>
              </a:spcAft>
              <a:defRPr/>
            </a:pPr>
            <a:endParaRPr lang="en-US">
              <a:solidFill>
                <a:schemeClr val="lt1"/>
              </a:solidFill>
              <a:latin typeface="+mn-lt"/>
              <a:cs typeface="+mn-cs"/>
            </a:endParaRPr>
          </a:p>
        </p:txBody>
      </p:sp>
      <p:sp>
        <p:nvSpPr>
          <p:cNvPr id="5" name="Нашивка 4"/>
          <p:cNvSpPr>
            <a:spLocks noChangeArrowheads="1"/>
          </p:cNvSpPr>
          <p:nvPr/>
        </p:nvSpPr>
        <p:spPr bwMode="auto">
          <a:xfrm>
            <a:off x="3449638" y="3005138"/>
            <a:ext cx="184150"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extLst/>
          </a:lstStyle>
          <a:p>
            <a:pPr fontAlgn="auto">
              <a:spcBef>
                <a:spcPts val="0"/>
              </a:spcBef>
              <a:spcAft>
                <a:spcPts val="0"/>
              </a:spcAft>
              <a:defRPr/>
            </a:pPr>
            <a:endParaRPr lang="en-US">
              <a:solidFill>
                <a:schemeClr val="lt1"/>
              </a:solidFill>
              <a:latin typeface="+mn-lt"/>
              <a:cs typeface="+mn-cs"/>
            </a:endParaRPr>
          </a:p>
        </p:txBody>
      </p:sp>
      <p:sp>
        <p:nvSpPr>
          <p:cNvPr id="2" name="Заголовок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6" name="Дата 3"/>
          <p:cNvSpPr>
            <a:spLocks noGrp="1"/>
          </p:cNvSpPr>
          <p:nvPr>
            <p:ph type="dt" sz="half" idx="10"/>
          </p:nvPr>
        </p:nvSpPr>
        <p:spPr/>
        <p:txBody>
          <a:bodyPr/>
          <a:lstStyle>
            <a:lvl1pPr>
              <a:defRPr/>
            </a:lvl1pPr>
          </a:lstStyle>
          <a:p>
            <a:fld id="{F63B9774-F034-4DEB-97C6-050D73D3A2CD}" type="datetimeFigureOut">
              <a:rPr lang="ru-RU"/>
              <a:pPr/>
              <a:t>19.01.2014</a:t>
            </a:fld>
            <a:endParaRPr lang="ru-RU"/>
          </a:p>
        </p:txBody>
      </p:sp>
      <p:sp>
        <p:nvSpPr>
          <p:cNvPr id="7" name="Нижний колонтитул 4"/>
          <p:cNvSpPr>
            <a:spLocks noGrp="1"/>
          </p:cNvSpPr>
          <p:nvPr>
            <p:ph type="ftr" sz="quarter" idx="11"/>
          </p:nvPr>
        </p:nvSpPr>
        <p:spPr/>
        <p:txBody>
          <a:bodyPr/>
          <a:lstStyle>
            <a:lvl1pPr>
              <a:defRPr/>
            </a:lvl1pPr>
            <a:extLst/>
          </a:lstStyle>
          <a:p>
            <a:pPr>
              <a:defRPr/>
            </a:pPr>
            <a:endParaRPr lang="ru-RU"/>
          </a:p>
        </p:txBody>
      </p:sp>
      <p:sp>
        <p:nvSpPr>
          <p:cNvPr id="8" name="Номер слайда 5"/>
          <p:cNvSpPr>
            <a:spLocks noGrp="1"/>
          </p:cNvSpPr>
          <p:nvPr>
            <p:ph type="sldNum" sz="quarter" idx="12"/>
          </p:nvPr>
        </p:nvSpPr>
        <p:spPr/>
        <p:txBody>
          <a:bodyPr/>
          <a:lstStyle>
            <a:lvl1pPr>
              <a:defRPr/>
            </a:lvl1pPr>
          </a:lstStyle>
          <a:p>
            <a:fld id="{79C7A498-7407-4A0A-BDFD-75A6705FFC0B}" type="slidenum">
              <a:rPr lang="ru-RU"/>
              <a:pPr/>
              <a:t>‹#›</a:t>
            </a:fld>
            <a:endParaRPr lang="ru-RU"/>
          </a:p>
        </p:txBody>
      </p:sp>
    </p:spTree>
    <p:extLst>
      <p:ext uri="{BB962C8B-B14F-4D97-AF65-F5344CB8AC3E}">
        <p14:creationId xmlns:p14="http://schemas.microsoft.com/office/powerpoint/2010/main" val="3266637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Заголовок 7"/>
          <p:cNvSpPr>
            <a:spLocks noGrp="1"/>
          </p:cNvSpPr>
          <p:nvPr>
            <p:ph type="title"/>
          </p:nvPr>
        </p:nvSpPr>
        <p:spPr/>
        <p:txBody>
          <a:bodyPr rtlCol="0"/>
          <a:lstStyle>
            <a:extLst/>
          </a:lstStyle>
          <a:p>
            <a:r>
              <a:rPr lang="ru-RU" smtClean="0"/>
              <a:t>Образец заголовка</a:t>
            </a:r>
            <a:endParaRPr lang="en-US"/>
          </a:p>
        </p:txBody>
      </p:sp>
      <p:sp>
        <p:nvSpPr>
          <p:cNvPr id="5" name="Дата 9"/>
          <p:cNvSpPr>
            <a:spLocks noGrp="1"/>
          </p:cNvSpPr>
          <p:nvPr>
            <p:ph type="dt" sz="half" idx="10"/>
          </p:nvPr>
        </p:nvSpPr>
        <p:spPr/>
        <p:txBody>
          <a:bodyPr/>
          <a:lstStyle>
            <a:lvl1pPr>
              <a:defRPr/>
            </a:lvl1pPr>
          </a:lstStyle>
          <a:p>
            <a:fld id="{C5724600-9565-4A18-97A0-4C1A5A6559A0}" type="datetimeFigureOut">
              <a:rPr lang="ru-RU"/>
              <a:pPr/>
              <a:t>19.01.2014</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fld id="{91CF918A-53EB-44FA-8E03-199A759BFB18}" type="slidenum">
              <a:rPr lang="ru-RU"/>
              <a:pPr/>
              <a:t>‹#›</a:t>
            </a:fld>
            <a:endParaRPr lang="ru-RU"/>
          </a:p>
        </p:txBody>
      </p:sp>
    </p:spTree>
    <p:extLst>
      <p:ext uri="{BB962C8B-B14F-4D97-AF65-F5344CB8AC3E}">
        <p14:creationId xmlns:p14="http://schemas.microsoft.com/office/powerpoint/2010/main" val="1122072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lstStyle>
          <a:p>
            <a:fld id="{9345DE70-08DD-4FAE-900D-73A8CD9CD049}" type="datetimeFigureOut">
              <a:rPr lang="ru-RU"/>
              <a:pPr/>
              <a:t>19.01.2014</a:t>
            </a:fld>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lvl1pPr>
          </a:lstStyle>
          <a:p>
            <a:fld id="{7698E0A7-6ED8-41F6-A20D-0652A0B8145D}" type="slidenum">
              <a:rPr lang="ru-RU"/>
              <a:pPr/>
              <a:t>‹#›</a:t>
            </a:fld>
            <a:endParaRPr lang="ru-RU"/>
          </a:p>
        </p:txBody>
      </p:sp>
    </p:spTree>
    <p:extLst>
      <p:ext uri="{BB962C8B-B14F-4D97-AF65-F5344CB8AC3E}">
        <p14:creationId xmlns:p14="http://schemas.microsoft.com/office/powerpoint/2010/main" val="3105318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rtlCol="0"/>
          <a:lstStyle>
            <a:extLst/>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fld id="{E084A35E-BAEF-44B2-9169-90FF69C18FFF}" type="datetimeFigureOut">
              <a:rPr lang="ru-RU"/>
              <a:pPr/>
              <a:t>19.01.2014</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fld id="{CB2E552A-1F36-44F4-A14C-C72B809251A3}" type="slidenum">
              <a:rPr lang="ru-RU"/>
              <a:pPr/>
              <a:t>‹#›</a:t>
            </a:fld>
            <a:endParaRPr lang="ru-RU"/>
          </a:p>
        </p:txBody>
      </p:sp>
    </p:spTree>
    <p:extLst>
      <p:ext uri="{BB962C8B-B14F-4D97-AF65-F5344CB8AC3E}">
        <p14:creationId xmlns:p14="http://schemas.microsoft.com/office/powerpoint/2010/main" val="714175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fld id="{ECFA8ADC-E95B-418A-B490-36BDD307798E}" type="datetimeFigureOut">
              <a:rPr lang="ru-RU"/>
              <a:pPr/>
              <a:t>19.01.2014</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fld id="{BA863867-1EA8-429D-903D-247796AC3175}" type="slidenum">
              <a:rPr lang="ru-RU"/>
              <a:pPr/>
              <a:t>‹#›</a:t>
            </a:fld>
            <a:endParaRPr lang="ru-RU"/>
          </a:p>
        </p:txBody>
      </p:sp>
    </p:spTree>
    <p:extLst>
      <p:ext uri="{BB962C8B-B14F-4D97-AF65-F5344CB8AC3E}">
        <p14:creationId xmlns:p14="http://schemas.microsoft.com/office/powerpoint/2010/main" val="3350965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ru-RU" smtClean="0"/>
              <a:t>Образец заголовка</a:t>
            </a:r>
            <a:endParaRPr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lstStyle>
          <a:p>
            <a:fld id="{0F3868C0-6383-4A31-8049-4D969E6D269B}" type="datetimeFigureOut">
              <a:rPr lang="ru-RU"/>
              <a:pPr/>
              <a:t>19.01.2014</a:t>
            </a:fld>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lstStyle>
          <a:p>
            <a:fld id="{1294B7CC-5AED-4794-B171-008DC5BDEBCD}" type="slidenum">
              <a:rPr lang="ru-RU"/>
              <a:pPr/>
              <a:t>‹#›</a:t>
            </a:fld>
            <a:endParaRPr lang="ru-RU"/>
          </a:p>
        </p:txBody>
      </p:sp>
    </p:spTree>
    <p:extLst>
      <p:ext uri="{BB962C8B-B14F-4D97-AF65-F5344CB8AC3E}">
        <p14:creationId xmlns:p14="http://schemas.microsoft.com/office/powerpoint/2010/main" val="3081834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олилиния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Полилиния 15"/>
          <p:cNvSpPr>
            <a:spLocks/>
          </p:cNvSpPr>
          <p:nvPr/>
        </p:nvSpPr>
        <p:spPr bwMode="auto">
          <a:xfrm>
            <a:off x="485775" y="5938838"/>
            <a:ext cx="3690938" cy="933450"/>
          </a:xfrm>
          <a:custGeom>
            <a:avLst/>
            <a:gdLst>
              <a:gd name="T0" fmla="*/ 0 w 5591"/>
              <a:gd name="T1" fmla="*/ 0 h 588"/>
              <a:gd name="T2" fmla="*/ 3802505 w 5591"/>
              <a:gd name="T3" fmla="*/ 0 h 588"/>
              <a:gd name="T4" fmla="*/ 3802505 w 5591"/>
              <a:gd name="T5" fmla="*/ 838200 h 588"/>
              <a:gd name="T6" fmla="*/ 3168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ru-RU"/>
          </a:p>
        </p:txBody>
      </p:sp>
      <p:sp>
        <p:nvSpPr>
          <p:cNvPr id="7" name="Прямоугольный треугольник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Прямая соединительная линия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Нашивка 8"/>
          <p:cNvSpPr>
            <a:spLocks noChangeArrowheads="1"/>
          </p:cNvSpPr>
          <p:nvPr/>
        </p:nvSpPr>
        <p:spPr bwMode="auto">
          <a:xfrm>
            <a:off x="8664575" y="4987925"/>
            <a:ext cx="182563"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extLst/>
          </a:lstStyle>
          <a:p>
            <a:pPr fontAlgn="auto">
              <a:spcBef>
                <a:spcPts val="0"/>
              </a:spcBef>
              <a:spcAft>
                <a:spcPts val="0"/>
              </a:spcAft>
              <a:defRPr/>
            </a:pPr>
            <a:endParaRPr lang="en-US">
              <a:solidFill>
                <a:schemeClr val="lt1"/>
              </a:solidFill>
              <a:latin typeface="+mn-lt"/>
              <a:cs typeface="+mn-cs"/>
            </a:endParaRPr>
          </a:p>
        </p:txBody>
      </p:sp>
      <p:sp>
        <p:nvSpPr>
          <p:cNvPr id="10" name="Нашивка 9"/>
          <p:cNvSpPr>
            <a:spLocks noChangeArrowheads="1"/>
          </p:cNvSpPr>
          <p:nvPr/>
        </p:nvSpPr>
        <p:spPr bwMode="auto">
          <a:xfrm>
            <a:off x="8477250" y="4987925"/>
            <a:ext cx="182563"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extLst/>
          </a:lstStyle>
          <a:p>
            <a:pPr fontAlgn="auto">
              <a:spcBef>
                <a:spcPts val="0"/>
              </a:spcBef>
              <a:spcAft>
                <a:spcPts val="0"/>
              </a:spcAft>
              <a:defRPr/>
            </a:pPr>
            <a:endParaRPr lang="en-US">
              <a:solidFill>
                <a:schemeClr val="lt1"/>
              </a:solidFill>
              <a:latin typeface="+mn-lt"/>
              <a:cs typeface="+mn-cs"/>
            </a:endParaRPr>
          </a:p>
        </p:txBody>
      </p:sp>
      <p:sp>
        <p:nvSpPr>
          <p:cNvPr id="4" name="Текст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ru-RU" smtClean="0"/>
              <a:t>Образец заголовка</a:t>
            </a:r>
            <a:endParaRPr lang="en-US"/>
          </a:p>
        </p:txBody>
      </p:sp>
      <p:sp>
        <p:nvSpPr>
          <p:cNvPr id="11" name="Дата 4"/>
          <p:cNvSpPr>
            <a:spLocks noGrp="1"/>
          </p:cNvSpPr>
          <p:nvPr>
            <p:ph type="dt" sz="half" idx="10"/>
          </p:nvPr>
        </p:nvSpPr>
        <p:spPr/>
        <p:txBody>
          <a:bodyPr/>
          <a:lstStyle>
            <a:lvl1pPr>
              <a:defRPr/>
            </a:lvl1pPr>
          </a:lstStyle>
          <a:p>
            <a:fld id="{65D2D3FB-2472-4111-9542-F777768AB718}" type="datetimeFigureOut">
              <a:rPr lang="ru-RU"/>
              <a:pPr/>
              <a:t>19.01.2014</a:t>
            </a:fld>
            <a:endParaRPr lang="ru-RU"/>
          </a:p>
        </p:txBody>
      </p:sp>
      <p:sp>
        <p:nvSpPr>
          <p:cNvPr id="12" name="Нижний колонтитул 5"/>
          <p:cNvSpPr>
            <a:spLocks noGrp="1"/>
          </p:cNvSpPr>
          <p:nvPr>
            <p:ph type="ftr" sz="quarter" idx="11"/>
          </p:nvPr>
        </p:nvSpPr>
        <p:spPr/>
        <p:txBody>
          <a:bodyPr/>
          <a:lstStyle>
            <a:lvl1pPr>
              <a:defRPr>
                <a:solidFill>
                  <a:schemeClr val="tx1"/>
                </a:solidFill>
              </a:defRPr>
            </a:lvl1pPr>
            <a:extLst/>
          </a:lstStyle>
          <a:p>
            <a:pPr>
              <a:defRPr/>
            </a:pPr>
            <a:endParaRPr lang="ru-RU"/>
          </a:p>
        </p:txBody>
      </p:sp>
      <p:sp>
        <p:nvSpPr>
          <p:cNvPr id="13" name="Номер слайда 6"/>
          <p:cNvSpPr>
            <a:spLocks noGrp="1"/>
          </p:cNvSpPr>
          <p:nvPr>
            <p:ph type="sldNum" sz="quarter" idx="12"/>
          </p:nvPr>
        </p:nvSpPr>
        <p:spPr/>
        <p:txBody>
          <a:bodyPr/>
          <a:lstStyle>
            <a:lvl1pPr>
              <a:defRPr/>
            </a:lvl1pPr>
          </a:lstStyle>
          <a:p>
            <a:fld id="{75419C78-9B54-4228-B347-0993C4B4EA83}" type="slidenum">
              <a:rPr lang="ru-RU"/>
              <a:pPr/>
              <a:t>‹#›</a:t>
            </a:fld>
            <a:endParaRPr lang="ru-RU"/>
          </a:p>
        </p:txBody>
      </p:sp>
    </p:spTree>
    <p:extLst>
      <p:ext uri="{BB962C8B-B14F-4D97-AF65-F5344CB8AC3E}">
        <p14:creationId xmlns:p14="http://schemas.microsoft.com/office/powerpoint/2010/main" val="297501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027" name="Полилиния 11"/>
          <p:cNvSpPr>
            <a:spLocks/>
          </p:cNvSpPr>
          <p:nvPr/>
        </p:nvSpPr>
        <p:spPr bwMode="auto">
          <a:xfrm>
            <a:off x="485775" y="5938838"/>
            <a:ext cx="3690938" cy="933450"/>
          </a:xfrm>
          <a:custGeom>
            <a:avLst/>
            <a:gdLst>
              <a:gd name="T0" fmla="*/ 0 w 5591"/>
              <a:gd name="T1" fmla="*/ 0 h 588"/>
              <a:gd name="T2" fmla="*/ 3802505 w 5591"/>
              <a:gd name="T3" fmla="*/ 0 h 588"/>
              <a:gd name="T4" fmla="*/ 3802505 w 5591"/>
              <a:gd name="T5" fmla="*/ 838200 h 588"/>
              <a:gd name="T6" fmla="*/ 3168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ru-RU"/>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sp3d prstMaterial="softEdge">
              <a:bevelT w="25400" h="25400"/>
            </a:sp3d>
          </a:bodyPr>
          <a:lstStyle/>
          <a:p>
            <a:pPr lvl="0"/>
            <a:r>
              <a:rPr lang="ru-RU" smtClean="0"/>
              <a:t>Образец заголовка</a:t>
            </a:r>
            <a:endParaRPr lang="en-US" smtClean="0"/>
          </a:p>
        </p:txBody>
      </p:sp>
      <p:sp>
        <p:nvSpPr>
          <p:cNvPr id="1033" name="Текст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6727825" y="6408738"/>
            <a:ext cx="1919288" cy="365125"/>
          </a:xfrm>
          <a:prstGeom prst="rect">
            <a:avLst/>
          </a:prstGeom>
        </p:spPr>
        <p:txBody>
          <a:bodyPr vert="horz" wrap="square" lIns="91440" tIns="45720" rIns="91440" bIns="45720" numCol="1" anchor="b" anchorCtr="0" compatLnSpc="1">
            <a:prstTxWarp prst="textNoShape">
              <a:avLst/>
            </a:prstTxWarp>
          </a:bodyPr>
          <a:lstStyle>
            <a:lvl1pPr>
              <a:defRPr sz="1000">
                <a:latin typeface="Lucida Sans Unicode" panose="020B0602030504020204" pitchFamily="34" charset="0"/>
              </a:defRPr>
            </a:lvl1pPr>
          </a:lstStyle>
          <a:p>
            <a:fld id="{2983907A-306B-4A7E-926C-3B14E98086AF}" type="datetimeFigureOut">
              <a:rPr lang="ru-RU"/>
              <a:pPr/>
              <a:t>19.01.2014</a:t>
            </a:fld>
            <a:endParaRPr lang="ru-RU"/>
          </a:p>
        </p:txBody>
      </p:sp>
      <p:sp>
        <p:nvSpPr>
          <p:cNvPr id="22" name="Нижний колонтитул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ea typeface="+mn-ea"/>
                <a:cs typeface="+mn-cs"/>
              </a:defRPr>
            </a:lvl1pPr>
            <a:extLst/>
          </a:lstStyle>
          <a:p>
            <a:pPr>
              <a:defRPr/>
            </a:pPr>
            <a:endParaRPr lang="ru-RU"/>
          </a:p>
        </p:txBody>
      </p:sp>
      <p:sp>
        <p:nvSpPr>
          <p:cNvPr id="18" name="Номер слайда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Lucida Sans Unicode" panose="020B0602030504020204" pitchFamily="34" charset="0"/>
              </a:defRPr>
            </a:lvl1pPr>
          </a:lstStyle>
          <a:p>
            <a:fld id="{29F4F6C5-23B3-4759-B4CD-79AE25D2C68A}"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749" r:id="rId1"/>
    <p:sldLayoutId id="2147483743" r:id="rId2"/>
    <p:sldLayoutId id="2147483750" r:id="rId3"/>
    <p:sldLayoutId id="2147483744" r:id="rId4"/>
    <p:sldLayoutId id="2147483751" r:id="rId5"/>
    <p:sldLayoutId id="2147483745" r:id="rId6"/>
    <p:sldLayoutId id="2147483746" r:id="rId7"/>
    <p:sldLayoutId id="2147483752" r:id="rId8"/>
    <p:sldLayoutId id="2147483753" r:id="rId9"/>
    <p:sldLayoutId id="2147483747" r:id="rId10"/>
    <p:sldLayoutId id="2147483748"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Arial" charset="0"/>
          <a:cs typeface="Arial" charset="0"/>
        </a:defRPr>
      </a:lvl1pPr>
      <a:lvl2pPr algn="l" rtl="0" eaLnBrk="0" fontAlgn="base" hangingPunct="0">
        <a:spcBef>
          <a:spcPct val="0"/>
        </a:spcBef>
        <a:spcAft>
          <a:spcPct val="0"/>
        </a:spcAft>
        <a:defRPr sz="4100" b="1">
          <a:solidFill>
            <a:schemeClr val="tx2"/>
          </a:solidFill>
          <a:latin typeface="Lucida Sans Unicode" pitchFamily="34" charset="0"/>
          <a:ea typeface="Arial" charset="0"/>
          <a:cs typeface="Arial" charset="0"/>
        </a:defRPr>
      </a:lvl2pPr>
      <a:lvl3pPr algn="l" rtl="0" eaLnBrk="0" fontAlgn="base" hangingPunct="0">
        <a:spcBef>
          <a:spcPct val="0"/>
        </a:spcBef>
        <a:spcAft>
          <a:spcPct val="0"/>
        </a:spcAft>
        <a:defRPr sz="4100" b="1">
          <a:solidFill>
            <a:schemeClr val="tx2"/>
          </a:solidFill>
          <a:latin typeface="Lucida Sans Unicode" pitchFamily="34" charset="0"/>
          <a:ea typeface="Arial" charset="0"/>
          <a:cs typeface="Arial" charset="0"/>
        </a:defRPr>
      </a:lvl3pPr>
      <a:lvl4pPr algn="l" rtl="0" eaLnBrk="0" fontAlgn="base" hangingPunct="0">
        <a:spcBef>
          <a:spcPct val="0"/>
        </a:spcBef>
        <a:spcAft>
          <a:spcPct val="0"/>
        </a:spcAft>
        <a:defRPr sz="4100" b="1">
          <a:solidFill>
            <a:schemeClr val="tx2"/>
          </a:solidFill>
          <a:latin typeface="Lucida Sans Unicode" pitchFamily="34" charset="0"/>
          <a:ea typeface="Arial" charset="0"/>
          <a:cs typeface="Arial" charset="0"/>
        </a:defRPr>
      </a:lvl4pPr>
      <a:lvl5pPr algn="l" rtl="0" eaLnBrk="0" fontAlgn="base" hangingPunct="0">
        <a:spcBef>
          <a:spcPct val="0"/>
        </a:spcBef>
        <a:spcAft>
          <a:spcPct val="0"/>
        </a:spcAft>
        <a:defRPr sz="4100" b="1">
          <a:solidFill>
            <a:schemeClr val="tx2"/>
          </a:solidFill>
          <a:latin typeface="Lucida Sans Unicode" pitchFamily="34" charset="0"/>
          <a:ea typeface="Arial" charset="0"/>
          <a:cs typeface="Arial"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kumimoji="1" sz="2700" kern="1200">
          <a:solidFill>
            <a:schemeClr val="tx1"/>
          </a:solidFill>
          <a:latin typeface="+mn-lt"/>
          <a:ea typeface="Arial" charset="0"/>
          <a:cs typeface="Arial" charset="0"/>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kumimoji="1" sz="2300" kern="1200">
          <a:solidFill>
            <a:schemeClr val="tx1"/>
          </a:solidFill>
          <a:latin typeface="+mn-lt"/>
          <a:ea typeface="Arial" charset="0"/>
          <a:cs typeface="Arial" panose="020B0604020202020204" pitchFamily="34" charset="0"/>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kumimoji="1" sz="2100" kern="1200">
          <a:solidFill>
            <a:schemeClr val="tx1"/>
          </a:solidFill>
          <a:latin typeface="+mn-lt"/>
          <a:ea typeface="Arial" charset="0"/>
          <a:cs typeface="Arial" panose="020B0604020202020204" pitchFamily="34" charset="0"/>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kumimoji="1" sz="1900" kern="1200">
          <a:solidFill>
            <a:schemeClr val="tx1"/>
          </a:solidFill>
          <a:latin typeface="+mn-lt"/>
          <a:ea typeface="Arial" charset="0"/>
          <a:cs typeface="Arial" panose="020B0604020202020204" pitchFamily="34" charset="0"/>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kumimoji="1" kern="1200">
          <a:solidFill>
            <a:schemeClr val="tx1"/>
          </a:solidFill>
          <a:latin typeface="+mn-lt"/>
          <a:ea typeface="Arial" charset="0"/>
          <a:cs typeface="Arial" panose="020B0604020202020204"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6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8.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7.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9.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scene3d>
              <a:camera prst="orthographicFront"/>
              <a:lightRig rig="soft" dir="t"/>
            </a:scene3d>
          </a:bodyPr>
          <a:lstStyle/>
          <a:p>
            <a:pPr eaLnBrk="1" fontAlgn="auto" hangingPunct="1">
              <a:spcAft>
                <a:spcPts val="0"/>
              </a:spcAft>
              <a:defRPr/>
            </a:pPr>
            <a:r>
              <a:rPr lang="ru-RU" sz="3600" dirty="0" smtClean="0">
                <a:latin typeface="Times New Roman" pitchFamily="18" charset="0"/>
                <a:ea typeface="+mj-ea"/>
                <a:cs typeface="Times New Roman" pitchFamily="18" charset="0"/>
              </a:rPr>
              <a:t>О контрактной системе в сфере закупок товаров, работ, услуг для обеспечения государственных и муниципальных нужд</a:t>
            </a:r>
            <a:r>
              <a:rPr lang="ru-RU" sz="2800" dirty="0" smtClean="0">
                <a:latin typeface="Times New Roman" pitchFamily="18" charset="0"/>
                <a:ea typeface="+mj-ea"/>
                <a:cs typeface="Times New Roman" pitchFamily="18" charset="0"/>
              </a:rPr>
              <a:t>"</a:t>
            </a:r>
            <a:br>
              <a:rPr lang="ru-RU" sz="2800" dirty="0" smtClean="0">
                <a:latin typeface="Times New Roman" pitchFamily="18" charset="0"/>
                <a:ea typeface="+mj-ea"/>
                <a:cs typeface="Times New Roman" pitchFamily="18" charset="0"/>
              </a:rPr>
            </a:br>
            <a:endParaRPr lang="ru-RU" sz="2800" dirty="0">
              <a:latin typeface="Times New Roman" pitchFamily="18" charset="0"/>
              <a:ea typeface="+mj-ea"/>
              <a:cs typeface="Times New Roman" pitchFamily="18" charset="0"/>
            </a:endParaRPr>
          </a:p>
        </p:txBody>
      </p:sp>
      <p:sp>
        <p:nvSpPr>
          <p:cNvPr id="14338" name="Заголовок 1"/>
          <p:cNvSpPr>
            <a:spLocks noGrp="1"/>
          </p:cNvSpPr>
          <p:nvPr>
            <p:ph type="subTitle" idx="1"/>
          </p:nvPr>
        </p:nvSpPr>
        <p:spPr>
          <a:xfrm>
            <a:off x="685800" y="3933825"/>
            <a:ext cx="7772400" cy="877888"/>
          </a:xfrm>
        </p:spPr>
        <p:txBody>
          <a:bodyPr/>
          <a:lstStyle/>
          <a:p>
            <a:pPr marR="0" eaLnBrk="1" hangingPunct="1"/>
            <a:r>
              <a:rPr kumimoji="0" lang="ru-RU" sz="2400" smtClean="0">
                <a:solidFill>
                  <a:srgbClr val="C00000"/>
                </a:solidFill>
                <a:latin typeface="Times New Roman" panose="02020603050405020304" pitchFamily="18" charset="0"/>
                <a:cs typeface="Times New Roman" panose="02020603050405020304" pitchFamily="18" charset="0"/>
              </a:rPr>
              <a:t>Федеральный закон Российской Федерации от 5 апреля 2013 г. </a:t>
            </a:r>
            <a:r>
              <a:rPr kumimoji="0" lang="ru-RU" sz="2400" b="1" smtClean="0">
                <a:solidFill>
                  <a:srgbClr val="C00000"/>
                </a:solidFill>
                <a:latin typeface="Times New Roman" panose="02020603050405020304" pitchFamily="18" charset="0"/>
                <a:cs typeface="Times New Roman" panose="02020603050405020304" pitchFamily="18" charset="0"/>
              </a:rPr>
              <a:t>N44-ФЗ (с изменениями 396-ФЗ)   </a:t>
            </a:r>
            <a:r>
              <a:rPr kumimoji="0" lang="ru-RU" sz="2400" b="1" smtClean="0">
                <a:latin typeface="Times New Roman" panose="02020603050405020304" pitchFamily="18" charset="0"/>
                <a:cs typeface="Times New Roman" panose="02020603050405020304" pitchFamily="18" charset="0"/>
              </a:rPr>
              <a:t/>
            </a:r>
            <a:br>
              <a:rPr kumimoji="0" lang="ru-RU" sz="2400" b="1" smtClean="0">
                <a:latin typeface="Times New Roman" panose="02020603050405020304" pitchFamily="18" charset="0"/>
                <a:cs typeface="Times New Roman" panose="02020603050405020304" pitchFamily="18" charset="0"/>
              </a:rPr>
            </a:br>
            <a:endParaRPr kumimoji="0" lang="ru-RU" sz="2400" b="1"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Содержимое 1"/>
          <p:cNvSpPr>
            <a:spLocks noGrp="1"/>
          </p:cNvSpPr>
          <p:nvPr>
            <p:ph idx="1"/>
          </p:nvPr>
        </p:nvSpPr>
        <p:spPr/>
        <p:txBody>
          <a:bodyPr/>
          <a:lstStyle/>
          <a:p>
            <a:pPr eaLnBrk="1" hangingPunct="1">
              <a:lnSpc>
                <a:spcPct val="80000"/>
              </a:lnSpc>
            </a:pPr>
            <a:r>
              <a:rPr kumimoji="0" lang="ru-RU" sz="2200" b="1" smtClean="0">
                <a:latin typeface="Times New Roman" panose="02020603050405020304" pitchFamily="18" charset="0"/>
                <a:cs typeface="Times New Roman" panose="02020603050405020304" pitchFamily="18" charset="0"/>
              </a:rPr>
              <a:t>Варианты централизации закупок: </a:t>
            </a:r>
          </a:p>
          <a:p>
            <a:pPr eaLnBrk="1" hangingPunct="1">
              <a:lnSpc>
                <a:spcPct val="80000"/>
              </a:lnSpc>
            </a:pPr>
            <a:r>
              <a:rPr kumimoji="0" lang="ru-RU" sz="2200" smtClean="0">
                <a:latin typeface="Times New Roman" panose="02020603050405020304" pitchFamily="18" charset="0"/>
                <a:cs typeface="Times New Roman" panose="02020603050405020304" pitchFamily="18" charset="0"/>
              </a:rPr>
              <a:t> в специальном казенном учреждении (одном или нескольких) </a:t>
            </a:r>
          </a:p>
          <a:p>
            <a:pPr eaLnBrk="1" hangingPunct="1">
              <a:lnSpc>
                <a:spcPct val="80000"/>
              </a:lnSpc>
            </a:pPr>
            <a:endParaRPr kumimoji="0" lang="ru-RU" sz="2200" smtClean="0">
              <a:latin typeface="Times New Roman" panose="02020603050405020304" pitchFamily="18" charset="0"/>
              <a:cs typeface="Times New Roman" panose="02020603050405020304" pitchFamily="18" charset="0"/>
            </a:endParaRPr>
          </a:p>
          <a:p>
            <a:pPr eaLnBrk="1" hangingPunct="1">
              <a:lnSpc>
                <a:spcPct val="80000"/>
              </a:lnSpc>
            </a:pPr>
            <a:r>
              <a:rPr kumimoji="0" lang="ru-RU" sz="2200" smtClean="0">
                <a:latin typeface="Times New Roman" panose="02020603050405020304" pitchFamily="18" charset="0"/>
                <a:cs typeface="Times New Roman" panose="02020603050405020304" pitchFamily="18" charset="0"/>
              </a:rPr>
              <a:t> функции уполномоченного органа могут быть расширены (могут быть распространены на стадии планирования, заключения и исполнения контрактов) </a:t>
            </a:r>
          </a:p>
          <a:p>
            <a:pPr eaLnBrk="1" hangingPunct="1">
              <a:lnSpc>
                <a:spcPct val="80000"/>
              </a:lnSpc>
            </a:pPr>
            <a:endParaRPr kumimoji="0" lang="ru-RU" sz="2200" smtClean="0">
              <a:latin typeface="Times New Roman" panose="02020603050405020304" pitchFamily="18" charset="0"/>
              <a:cs typeface="Times New Roman" panose="02020603050405020304" pitchFamily="18" charset="0"/>
            </a:endParaRPr>
          </a:p>
          <a:p>
            <a:pPr eaLnBrk="1" hangingPunct="1">
              <a:lnSpc>
                <a:spcPct val="80000"/>
              </a:lnSpc>
            </a:pPr>
            <a:r>
              <a:rPr kumimoji="0" lang="ru-RU" sz="2200" smtClean="0">
                <a:latin typeface="Times New Roman" panose="02020603050405020304" pitchFamily="18" charset="0"/>
                <a:cs typeface="Times New Roman" panose="02020603050405020304" pitchFamily="18" charset="0"/>
              </a:rPr>
              <a:t>закупки могут быть централизованы в отраслевом ведомстве (орган исполнительной власти, орган МСУ) для своих территориальных органов и подведомственных учреждений </a:t>
            </a:r>
          </a:p>
          <a:p>
            <a:pPr eaLnBrk="1" hangingPunct="1">
              <a:lnSpc>
                <a:spcPct val="80000"/>
              </a:lnSpc>
            </a:pPr>
            <a:endParaRPr kumimoji="0" lang="ru-RU" sz="2200" smtClean="0">
              <a:latin typeface="Times New Roman" panose="02020603050405020304" pitchFamily="18" charset="0"/>
              <a:cs typeface="Times New Roman" panose="02020603050405020304" pitchFamily="18" charset="0"/>
            </a:endParaRPr>
          </a:p>
          <a:p>
            <a:pPr eaLnBrk="1" hangingPunct="1">
              <a:lnSpc>
                <a:spcPct val="80000"/>
              </a:lnSpc>
            </a:pPr>
            <a:r>
              <a:rPr kumimoji="0" lang="ru-RU" sz="2200" smtClean="0">
                <a:latin typeface="Times New Roman" panose="02020603050405020304" pitchFamily="18" charset="0"/>
                <a:cs typeface="Times New Roman" panose="02020603050405020304" pitchFamily="18" charset="0"/>
              </a:rPr>
              <a:t> полномочия по муниципальным закупкам по соглашению между субъектом федерации и муниципальным образованием могут быть переданы на уровень субъекта федерации </a:t>
            </a:r>
          </a:p>
          <a:p>
            <a:pPr eaLnBrk="1" hangingPunct="1">
              <a:lnSpc>
                <a:spcPct val="80000"/>
              </a:lnSpc>
              <a:buFont typeface="Wingdings 3" panose="05040102010807070707" pitchFamily="18" charset="2"/>
              <a:buNone/>
            </a:pPr>
            <a:r>
              <a:rPr kumimoji="0" lang="ru-RU" sz="2200" smtClean="0">
                <a:latin typeface="Times New Roman" panose="02020603050405020304" pitchFamily="18" charset="0"/>
                <a:cs typeface="Times New Roman" panose="02020603050405020304" pitchFamily="18" charset="0"/>
              </a:rPr>
              <a:t>	</a:t>
            </a:r>
            <a:endParaRPr kumimoji="0" lang="ru-RU" sz="2100"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Централизованные закупки (ст. 26)</a:t>
            </a:r>
            <a:endParaRPr lang="ru-RU"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89" name="Содержимое 1"/>
          <p:cNvSpPr>
            <a:spLocks noGrp="1"/>
          </p:cNvSpPr>
          <p:nvPr>
            <p:ph idx="1"/>
          </p:nvPr>
        </p:nvSpPr>
        <p:spPr/>
        <p:txBody>
          <a:bodyPr/>
          <a:lstStyle/>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Котировочная комиссия не рассматривает и отклоняет заявки на участие в запросе котировок, если они:</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1. не соответствуют требованиям, установленным в извещении о проведении запроса котировок,</a:t>
            </a:r>
          </a:p>
          <a:p>
            <a:pPr eaLnBrk="1" hangingPunct="1"/>
            <a:endParaRPr kumimoji="0" lang="ru-RU" sz="2000" smtClean="0">
              <a:latin typeface="Times New Roman" panose="02020603050405020304" pitchFamily="18" charset="0"/>
              <a:cs typeface="Times New Roman" panose="02020603050405020304" pitchFamily="18" charset="0"/>
            </a:endParaRP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2. предложенная  цена ТРУ превышает НМЦК, указанную в извещении о проведении запроса котировок, </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 </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3. участником запроса котировок не предоставлены документы и информация предусмотренные ч. 3 ст. 73 (согласие участника запроса котировок исполнить условия контракта, цену ТРУ, документы, подтверждающие право участника запроса котировок на получение преимуществ или копии таких документов).</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  </a:t>
            </a:r>
          </a:p>
          <a:p>
            <a:pPr eaLnBrk="1" hangingPunct="1">
              <a:buFont typeface="Wingdings 3" panose="05040102010807070707" pitchFamily="18" charset="2"/>
              <a:buNone/>
            </a:pPr>
            <a:r>
              <a:rPr kumimoji="0" lang="ru-RU" sz="2000" smtClean="0">
                <a:solidFill>
                  <a:srgbClr val="C00000"/>
                </a:solidFill>
                <a:latin typeface="Times New Roman" panose="02020603050405020304" pitchFamily="18" charset="0"/>
                <a:cs typeface="Times New Roman" panose="02020603050405020304" pitchFamily="18" charset="0"/>
              </a:rPr>
              <a:t>Отклонение заявок на участие в запросе котировок по иным основаниям не допускается.</a:t>
            </a:r>
          </a:p>
          <a:p>
            <a:pPr eaLnBrk="1" hangingPunct="1"/>
            <a:endParaRPr kumimoji="0" lang="ru-RU" sz="2000"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Рассмотрение и оценка заявки на участие в запросе котировок (ст.78)</a:t>
            </a:r>
            <a:endParaRPr lang="ru-RU" dirty="0">
              <a:ea typeface="+mj-ea"/>
              <a:cs typeface="+mj-cs"/>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Содержимое 1"/>
          <p:cNvSpPr>
            <a:spLocks noGrp="1"/>
          </p:cNvSpPr>
          <p:nvPr>
            <p:ph idx="1"/>
          </p:nvPr>
        </p:nvSpPr>
        <p:spPr/>
        <p:txBody>
          <a:bodyPr/>
          <a:lstStyle/>
          <a:p>
            <a:pPr eaLnBrk="1" hangingPunct="1">
              <a:lnSpc>
                <a:spcPct val="80000"/>
              </a:lnSpc>
              <a:buFont typeface="Wingdings 3" panose="05040102010807070707" pitchFamily="18" charset="2"/>
              <a:buNone/>
            </a:pPr>
            <a:r>
              <a:rPr kumimoji="0" lang="ru-RU" sz="2500" smtClean="0">
                <a:solidFill>
                  <a:srgbClr val="C00000"/>
                </a:solidFill>
                <a:latin typeface="Times New Roman" panose="02020603050405020304" pitchFamily="18" charset="0"/>
                <a:cs typeface="Times New Roman" panose="02020603050405020304" pitchFamily="18" charset="0"/>
              </a:rPr>
              <a:t>1. </a:t>
            </a:r>
            <a:r>
              <a:rPr kumimoji="0" lang="ru-RU" sz="2500" smtClean="0">
                <a:latin typeface="Times New Roman" panose="02020603050405020304" pitchFamily="18" charset="0"/>
                <a:cs typeface="Times New Roman" panose="02020603050405020304" pitchFamily="18" charset="0"/>
              </a:rPr>
              <a:t>Если запрос котировок признан не состоявшимся по основанию, предусмотренному ч. 9 ст. 78  в связи с тем, что котировочной комиссией </a:t>
            </a:r>
            <a:r>
              <a:rPr kumimoji="0" lang="ru-RU" sz="2500" smtClean="0">
                <a:solidFill>
                  <a:srgbClr val="C00000"/>
                </a:solidFill>
                <a:latin typeface="Times New Roman" panose="02020603050405020304" pitchFamily="18" charset="0"/>
                <a:cs typeface="Times New Roman" panose="02020603050405020304" pitchFamily="18" charset="0"/>
              </a:rPr>
              <a:t>отклонены все поданные заявки на участие в запросе котировок</a:t>
            </a:r>
            <a:r>
              <a:rPr kumimoji="0" lang="ru-RU" sz="2500" smtClean="0">
                <a:latin typeface="Times New Roman" panose="02020603050405020304" pitchFamily="18" charset="0"/>
                <a:cs typeface="Times New Roman" panose="02020603050405020304" pitchFamily="18" charset="0"/>
              </a:rPr>
              <a:t>, заказчик продлевает срок подачи заявок на участие в запросе котировок </a:t>
            </a:r>
            <a:r>
              <a:rPr kumimoji="0" lang="ru-RU" sz="2500" smtClean="0">
                <a:solidFill>
                  <a:srgbClr val="C00000"/>
                </a:solidFill>
                <a:latin typeface="Times New Roman" panose="02020603050405020304" pitchFamily="18" charset="0"/>
                <a:cs typeface="Times New Roman" panose="02020603050405020304" pitchFamily="18" charset="0"/>
              </a:rPr>
              <a:t>на четыре рабочих дня и в течение одного рабочего дня после даты окончания срока подачи таких заявок размещает в единой информационной системе извещение о продлении срока подачи таких заявок</a:t>
            </a:r>
            <a:r>
              <a:rPr kumimoji="0" lang="ru-RU" sz="2500" smtClean="0">
                <a:latin typeface="Times New Roman" panose="02020603050405020304" pitchFamily="18" charset="0"/>
                <a:cs typeface="Times New Roman" panose="02020603050405020304" pitchFamily="18" charset="0"/>
              </a:rPr>
              <a:t>. </a:t>
            </a:r>
          </a:p>
          <a:p>
            <a:pPr eaLnBrk="1" hangingPunct="1">
              <a:lnSpc>
                <a:spcPct val="80000"/>
              </a:lnSpc>
              <a:buFont typeface="Wingdings 3" panose="05040102010807070707" pitchFamily="18" charset="2"/>
              <a:buNone/>
            </a:pPr>
            <a:r>
              <a:rPr kumimoji="0" lang="ru-RU" sz="2500" smtClean="0">
                <a:latin typeface="Times New Roman" panose="02020603050405020304" pitchFamily="18" charset="0"/>
                <a:cs typeface="Times New Roman" panose="02020603050405020304" pitchFamily="18" charset="0"/>
              </a:rPr>
              <a:t>При этом заказчик обязан направить запрос о подаче заявок на участие в запросе котировок </a:t>
            </a:r>
            <a:r>
              <a:rPr kumimoji="0" lang="ru-RU" sz="2500" smtClean="0">
                <a:solidFill>
                  <a:srgbClr val="C00000"/>
                </a:solidFill>
                <a:latin typeface="Times New Roman" panose="02020603050405020304" pitchFamily="18" charset="0"/>
                <a:cs typeface="Times New Roman" panose="02020603050405020304" pitchFamily="18" charset="0"/>
              </a:rPr>
              <a:t>не менее чем трем его участникам,</a:t>
            </a:r>
            <a:r>
              <a:rPr kumimoji="0" lang="ru-RU" sz="2500" smtClean="0">
                <a:latin typeface="Times New Roman" panose="02020603050405020304" pitchFamily="18" charset="0"/>
                <a:cs typeface="Times New Roman" panose="02020603050405020304" pitchFamily="18" charset="0"/>
              </a:rPr>
              <a:t> которые могут осуществить поставку необходимого ТРУ.</a:t>
            </a:r>
          </a:p>
          <a:p>
            <a:pPr eaLnBrk="1" hangingPunct="1">
              <a:lnSpc>
                <a:spcPct val="80000"/>
              </a:lnSpc>
            </a:pPr>
            <a:endParaRPr kumimoji="0" lang="ru-RU" sz="2500" smtClean="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Если запрос котировок не состоялся (ст.79)</a:t>
            </a:r>
            <a:endParaRPr lang="ru-RU" dirty="0">
              <a:latin typeface="Times New Roman" pitchFamily="18" charset="0"/>
              <a:ea typeface="+mj-ea"/>
              <a:cs typeface="Times New Roman" pitchFamily="18" charset="0"/>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5" name="Содержимое 1"/>
          <p:cNvSpPr>
            <a:spLocks noGrp="1"/>
          </p:cNvSpPr>
          <p:nvPr>
            <p:ph idx="1"/>
          </p:nvPr>
        </p:nvSpPr>
        <p:spPr/>
        <p:txBody>
          <a:bodyPr/>
          <a:lstStyle/>
          <a:p>
            <a:pPr eaLnBrk="1" hangingPunct="1">
              <a:buFont typeface="Wingdings 3" panose="05040102010807070707" pitchFamily="18" charset="2"/>
              <a:buNone/>
            </a:pPr>
            <a:r>
              <a:rPr kumimoji="0" lang="ru-RU" smtClean="0">
                <a:solidFill>
                  <a:srgbClr val="C00000"/>
                </a:solidFill>
                <a:latin typeface="Times New Roman" panose="02020603050405020304" pitchFamily="18" charset="0"/>
                <a:cs typeface="Times New Roman" panose="02020603050405020304" pitchFamily="18" charset="0"/>
              </a:rPr>
              <a:t>2. </a:t>
            </a:r>
            <a:r>
              <a:rPr kumimoji="0" lang="ru-RU" smtClean="0">
                <a:latin typeface="Times New Roman" panose="02020603050405020304" pitchFamily="18" charset="0"/>
                <a:cs typeface="Times New Roman" panose="02020603050405020304" pitchFamily="18" charset="0"/>
              </a:rPr>
              <a:t>В случае, если после даты окончания срока подачи заявок на участие в запросе котировок, указанного в извещении о продлении срока подачи таких заявок, подана только одна такая заявка и она признана соответствующей требованиям настоящего ФЗ и требованиям, указанным в извещении,  заказчик заключает контракт с единственным поставщиком (подрядчиком, исполнителем) в соответствии с </a:t>
            </a:r>
          </a:p>
          <a:p>
            <a:pPr eaLnBrk="1" hangingPunct="1">
              <a:buFont typeface="Wingdings 3" panose="05040102010807070707" pitchFamily="18" charset="2"/>
              <a:buNone/>
            </a:pPr>
            <a:r>
              <a:rPr kumimoji="0" lang="ru-RU" smtClean="0">
                <a:latin typeface="Times New Roman" panose="02020603050405020304" pitchFamily="18" charset="0"/>
                <a:cs typeface="Times New Roman" panose="02020603050405020304" pitchFamily="18" charset="0"/>
              </a:rPr>
              <a:t>п. 25 ч. 1 ст. 93 настоящего ФЗ.</a:t>
            </a:r>
          </a:p>
          <a:p>
            <a:pPr eaLnBrk="1" hangingPunct="1"/>
            <a:endParaRPr kumimoji="0" lang="ru-RU"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Если запрос котировок не состоялся (ст.79)</a:t>
            </a:r>
            <a:endParaRPr lang="ru-RU" dirty="0">
              <a:ea typeface="+mj-ea"/>
              <a:cs typeface="+mj-cs"/>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Содержимое 1"/>
          <p:cNvSpPr>
            <a:spLocks noGrp="1"/>
          </p:cNvSpPr>
          <p:nvPr>
            <p:ph idx="1"/>
          </p:nvPr>
        </p:nvSpPr>
        <p:spPr/>
        <p:txBody>
          <a:bodyPr/>
          <a:lstStyle/>
          <a:p>
            <a:pPr eaLnBrk="1" hangingPunct="1">
              <a:buFont typeface="Wingdings 3" panose="05040102010807070707" pitchFamily="18" charset="2"/>
              <a:buNone/>
            </a:pPr>
            <a:r>
              <a:rPr kumimoji="0" lang="ru-RU" smtClean="0">
                <a:solidFill>
                  <a:srgbClr val="C00000"/>
                </a:solidFill>
                <a:latin typeface="Times New Roman" panose="02020603050405020304" pitchFamily="18" charset="0"/>
                <a:cs typeface="Times New Roman" panose="02020603050405020304" pitchFamily="18" charset="0"/>
              </a:rPr>
              <a:t>3.</a:t>
            </a:r>
            <a:r>
              <a:rPr kumimoji="0" lang="ru-RU" smtClean="0">
                <a:latin typeface="Times New Roman" panose="02020603050405020304" pitchFamily="18" charset="0"/>
                <a:cs typeface="Times New Roman" panose="02020603050405020304" pitchFamily="18" charset="0"/>
              </a:rPr>
              <a:t> В случае, если после даты окончания срока подачи заявок на участие в запросе котировок, указанного в извещении о продлении срока подачи таких заявок, </a:t>
            </a:r>
            <a:r>
              <a:rPr kumimoji="0" lang="ru-RU" smtClean="0">
                <a:solidFill>
                  <a:srgbClr val="C00000"/>
                </a:solidFill>
                <a:latin typeface="Times New Roman" panose="02020603050405020304" pitchFamily="18" charset="0"/>
                <a:cs typeface="Times New Roman" panose="02020603050405020304" pitchFamily="18" charset="0"/>
              </a:rPr>
              <a:t>не подано ни одной такой заявки, заказчик вносит изменения в план-график (при необходимости также в план закупок) и снова осуществляет закупку.</a:t>
            </a:r>
          </a:p>
          <a:p>
            <a:pPr eaLnBrk="1" hangingPunct="1"/>
            <a:endParaRPr kumimoji="0" lang="ru-RU"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Если запрос котировок не состоялся (ст.79)</a:t>
            </a:r>
            <a:endParaRPr lang="ru-RU" dirty="0">
              <a:ea typeface="+mj-ea"/>
              <a:cs typeface="+mj-cs"/>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1" name="Содержимое 1"/>
          <p:cNvSpPr>
            <a:spLocks noGrp="1"/>
          </p:cNvSpPr>
          <p:nvPr>
            <p:ph idx="1"/>
          </p:nvPr>
        </p:nvSpPr>
        <p:spPr/>
        <p:txBody>
          <a:bodyPr/>
          <a:lstStyle/>
          <a:p>
            <a:pPr eaLnBrk="1" hangingPunct="1">
              <a:lnSpc>
                <a:spcPct val="80000"/>
              </a:lnSpc>
            </a:pPr>
            <a:r>
              <a:rPr kumimoji="0" lang="ru-RU" sz="2500" smtClean="0">
                <a:latin typeface="Times New Roman" panose="02020603050405020304" pitchFamily="18" charset="0"/>
                <a:cs typeface="Times New Roman" panose="02020603050405020304" pitchFamily="18" charset="0"/>
              </a:rPr>
              <a:t>Под запросом предложений понимается способ определения поставщика (подрядчика, исполнителя), при котором информация о закупаемых для обеспечения государственных или муниципальных нужд в товаре, работе, услуге, сообщается неограниченному кругу лиц путем размещения в ЕИС извещения о проведении запроса предложений, документации о проведении запроса предложений и победителем запроса предложений признается участник закупки, направивший окончательное предложение, которое наилучшим образом соответствует установленным заказчиком требованиям к товару, работе или услуге.</a:t>
            </a:r>
          </a:p>
          <a:p>
            <a:pPr eaLnBrk="1" hangingPunct="1">
              <a:lnSpc>
                <a:spcPct val="80000"/>
              </a:lnSpc>
            </a:pPr>
            <a:endParaRPr kumimoji="0" lang="ru-RU" sz="2500" smtClean="0">
              <a:cs typeface="Arial" panose="020B0604020202020204" pitchFamily="34" charset="0"/>
            </a:endParaRPr>
          </a:p>
        </p:txBody>
      </p:sp>
      <p:sp>
        <p:nvSpPr>
          <p:cNvPr id="3" name="Заголовок 2"/>
          <p:cNvSpPr>
            <a:spLocks noGrp="1"/>
          </p:cNvSpPr>
          <p:nvPr>
            <p:ph type="title"/>
          </p:nvPr>
        </p:nvSpPr>
        <p:spPr/>
        <p:txBody>
          <a:bodyPr>
            <a:scene3d>
              <a:camera prst="orthographicFront"/>
              <a:lightRig rig="soft" dir="t"/>
            </a:scene3d>
          </a:bodyPr>
          <a:lstStyle/>
          <a:p>
            <a:pPr eaLnBrk="1" fontAlgn="auto" hangingPunct="1">
              <a:spcAft>
                <a:spcPts val="0"/>
              </a:spcAft>
              <a:defRPr/>
            </a:pPr>
            <a:r>
              <a:rPr lang="ru-RU" dirty="0" smtClean="0">
                <a:solidFill>
                  <a:srgbClr val="C00000"/>
                </a:solidFill>
                <a:latin typeface="Times New Roman" pitchFamily="18" charset="0"/>
                <a:ea typeface="+mj-ea"/>
                <a:cs typeface="Times New Roman" pitchFamily="18" charset="0"/>
              </a:rPr>
              <a:t>Запрос предложений (ст.83)</a:t>
            </a:r>
            <a:endParaRPr lang="ru-RU" dirty="0">
              <a:solidFill>
                <a:srgbClr val="C00000"/>
              </a:solidFill>
              <a:ea typeface="+mj-ea"/>
              <a:cs typeface="+mj-cs"/>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29" name="Содержимое 1"/>
          <p:cNvSpPr>
            <a:spLocks noGrp="1"/>
          </p:cNvSpPr>
          <p:nvPr>
            <p:ph idx="1"/>
          </p:nvPr>
        </p:nvSpPr>
        <p:spPr>
          <a:xfrm>
            <a:off x="457200" y="1268413"/>
            <a:ext cx="8229600" cy="4738687"/>
          </a:xfrm>
        </p:spPr>
        <p:txBody>
          <a:bodyPr/>
          <a:lstStyle/>
          <a:p>
            <a:pPr eaLnBrk="1" hangingPunct="1">
              <a:buFont typeface="Wingdings 3" panose="05040102010807070707" pitchFamily="18" charset="2"/>
              <a:buNone/>
            </a:pPr>
            <a:r>
              <a:rPr kumimoji="0" lang="ru-RU" sz="2000" smtClean="0">
                <a:solidFill>
                  <a:srgbClr val="C00000"/>
                </a:solidFill>
                <a:latin typeface="Times New Roman" panose="02020603050405020304" pitchFamily="18" charset="0"/>
                <a:cs typeface="Times New Roman" panose="02020603050405020304" pitchFamily="18" charset="0"/>
              </a:rPr>
              <a:t>Заказчик вправе осуществлять закупку путем проведения запроса предложений в случаях:</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1) заключения контракта на поставки спортивного инвентаря и оборудования, спортивной экипировки, необходимых для подготовки спортивных сборных команд РФ по олимпийским и паралимпийским видам спорта, а также для участия спортивных сборных команд РФ в Олимпийских играх и Паралимпийских играх;</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2) заключения федеральным органом исполнительной власти в соответствии с установленными Правительством РФ правилами контракта с иностранной организацией на лечение гражданина РФ за пределами территории РФ;</a:t>
            </a:r>
          </a:p>
          <a:p>
            <a:pPr eaLnBrk="1" hangingPunct="1">
              <a:buFont typeface="Wingdings 3" panose="05040102010807070707" pitchFamily="18" charset="2"/>
              <a:buNone/>
            </a:pPr>
            <a:endParaRPr kumimoji="0" lang="ru-RU" sz="2000" smtClean="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a:xfrm>
            <a:off x="467544" y="332656"/>
            <a:ext cx="8229600" cy="1143000"/>
          </a:xfrm>
        </p:spPr>
        <p:txBody>
          <a:bodyPr>
            <a:scene3d>
              <a:camera prst="orthographicFront"/>
              <a:lightRig rig="soft" dir="t"/>
            </a:scene3d>
          </a:bodyPr>
          <a:lstStyle/>
          <a:p>
            <a:pPr eaLnBrk="1" fontAlgn="auto" hangingPunct="1">
              <a:spcAft>
                <a:spcPts val="0"/>
              </a:spcAft>
              <a:defRPr/>
            </a:pPr>
            <a:r>
              <a:rPr lang="ru-RU" dirty="0" smtClean="0">
                <a:solidFill>
                  <a:schemeClr val="tx1"/>
                </a:solidFill>
                <a:latin typeface="Times New Roman" pitchFamily="18" charset="0"/>
                <a:ea typeface="+mj-ea"/>
                <a:cs typeface="Times New Roman" pitchFamily="18" charset="0"/>
              </a:rPr>
              <a:t>Запрос предложений (ст.83)</a:t>
            </a:r>
            <a:endParaRPr lang="ru-RU" dirty="0">
              <a:solidFill>
                <a:schemeClr val="tx1"/>
              </a:solidFill>
              <a:latin typeface="Times New Roman" pitchFamily="18" charset="0"/>
              <a:ea typeface="+mj-ea"/>
              <a:cs typeface="Times New Roman" pitchFamily="18"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7" name="Содержимое 1"/>
          <p:cNvSpPr>
            <a:spLocks noGrp="1"/>
          </p:cNvSpPr>
          <p:nvPr>
            <p:ph idx="1"/>
          </p:nvPr>
        </p:nvSpPr>
        <p:spPr/>
        <p:txBody>
          <a:bodyPr/>
          <a:lstStyle/>
          <a:p>
            <a:pPr eaLnBrk="1" hangingPunct="1">
              <a:lnSpc>
                <a:spcPct val="80000"/>
              </a:lnSpc>
              <a:buFont typeface="Wingdings 3" panose="05040102010807070707" pitchFamily="18" charset="2"/>
              <a:buNone/>
            </a:pPr>
            <a:r>
              <a:rPr kumimoji="0" lang="ru-RU" sz="2200" smtClean="0">
                <a:latin typeface="Times New Roman" panose="02020603050405020304" pitchFamily="18" charset="0"/>
                <a:cs typeface="Times New Roman" panose="02020603050405020304" pitchFamily="18" charset="0"/>
              </a:rPr>
              <a:t>3) осуществления закупок дипломатическими представительствами и консульскими учреждениями РФ, торговыми представительствами РФ, официальными представительствами РФ при международных организациях и иными заказчиками, осуществляющими свою деятельность за пределами территории РФ, для обеспечения такой деятельности в случае, если НМЦК не превышает </a:t>
            </a:r>
            <a:r>
              <a:rPr kumimoji="0" lang="ru-RU" sz="2200" smtClean="0">
                <a:solidFill>
                  <a:srgbClr val="C00000"/>
                </a:solidFill>
                <a:latin typeface="Times New Roman" panose="02020603050405020304" pitchFamily="18" charset="0"/>
                <a:cs typeface="Times New Roman" panose="02020603050405020304" pitchFamily="18" charset="0"/>
              </a:rPr>
              <a:t>пятнадцать миллионов рублей;</a:t>
            </a:r>
          </a:p>
          <a:p>
            <a:pPr eaLnBrk="1" hangingPunct="1">
              <a:lnSpc>
                <a:spcPct val="80000"/>
              </a:lnSpc>
              <a:buFont typeface="Wingdings 3" panose="05040102010807070707" pitchFamily="18" charset="2"/>
              <a:buNone/>
            </a:pPr>
            <a:r>
              <a:rPr kumimoji="0" lang="ru-RU" sz="2200" smtClean="0">
                <a:latin typeface="Times New Roman" panose="02020603050405020304" pitchFamily="18" charset="0"/>
                <a:cs typeface="Times New Roman" panose="02020603050405020304" pitchFamily="18" charset="0"/>
              </a:rPr>
              <a:t>4) </a:t>
            </a:r>
            <a:r>
              <a:rPr kumimoji="0" lang="ru-RU" sz="2200" smtClean="0">
                <a:solidFill>
                  <a:srgbClr val="C00000"/>
                </a:solidFill>
                <a:latin typeface="Times New Roman" panose="02020603050405020304" pitchFamily="18" charset="0"/>
                <a:cs typeface="Times New Roman" panose="02020603050405020304" pitchFamily="18" charset="0"/>
              </a:rPr>
              <a:t>осуществления закупки товара, работы или услуги, являющихся предметом контракта, расторжение которого осуществлено заказчиком на основании одностороннего расторжения контракта (ч.9 ст.95). </a:t>
            </a:r>
          </a:p>
          <a:p>
            <a:pPr eaLnBrk="1" hangingPunct="1">
              <a:lnSpc>
                <a:spcPct val="80000"/>
              </a:lnSpc>
              <a:buFont typeface="Wingdings 3" panose="05040102010807070707" pitchFamily="18" charset="2"/>
              <a:buNone/>
            </a:pPr>
            <a:r>
              <a:rPr kumimoji="0" lang="ru-RU" sz="2200" smtClean="0">
                <a:latin typeface="Times New Roman" panose="02020603050405020304" pitchFamily="18" charset="0"/>
                <a:cs typeface="Times New Roman" panose="02020603050405020304" pitchFamily="18" charset="0"/>
              </a:rPr>
              <a:t>5) осуществления закупок лекарственных препаратов, которые необходимы для назначения пациенту при наличии медицинских показаний (индивидуальная непереносимость, по жизненным показаниям) по решению врачебной комиссии, </a:t>
            </a:r>
          </a:p>
          <a:p>
            <a:pPr eaLnBrk="1" hangingPunct="1">
              <a:lnSpc>
                <a:spcPct val="80000"/>
              </a:lnSpc>
              <a:buFont typeface="Wingdings 3" panose="05040102010807070707" pitchFamily="18" charset="2"/>
              <a:buNone/>
            </a:pPr>
            <a:endParaRPr kumimoji="0" lang="ru-RU" sz="2200" smtClean="0">
              <a:latin typeface="Times New Roman" panose="02020603050405020304" pitchFamily="18" charset="0"/>
              <a:cs typeface="Times New Roman" panose="02020603050405020304" pitchFamily="18" charset="0"/>
            </a:endParaRPr>
          </a:p>
          <a:p>
            <a:pPr eaLnBrk="1" hangingPunct="1">
              <a:lnSpc>
                <a:spcPct val="80000"/>
              </a:lnSpc>
            </a:pPr>
            <a:endParaRPr kumimoji="0" lang="ru-RU" sz="2500" smtClean="0">
              <a:cs typeface="Arial" panose="020B0604020202020204" pitchFamily="34" charset="0"/>
            </a:endParaRPr>
          </a:p>
        </p:txBody>
      </p:sp>
      <p:sp>
        <p:nvSpPr>
          <p:cNvPr id="3" name="Заголовок 2"/>
          <p:cNvSpPr>
            <a:spLocks noGrp="1"/>
          </p:cNvSpPr>
          <p:nvPr>
            <p:ph type="title"/>
          </p:nvPr>
        </p:nvSpPr>
        <p:spPr/>
        <p:txBody>
          <a:bodyPr>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Запрос предложений </a:t>
            </a:r>
            <a:r>
              <a:rPr lang="ru-RU" dirty="0" smtClean="0">
                <a:solidFill>
                  <a:schemeClr val="tx1"/>
                </a:solidFill>
                <a:latin typeface="Times New Roman" pitchFamily="18" charset="0"/>
                <a:ea typeface="+mj-ea"/>
                <a:cs typeface="Times New Roman" pitchFamily="18" charset="0"/>
              </a:rPr>
              <a:t>(ст.83)</a:t>
            </a:r>
            <a:endParaRPr lang="ru-RU" dirty="0">
              <a:ea typeface="+mj-ea"/>
              <a:cs typeface="+mj-cs"/>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5" name="Содержимое 1"/>
          <p:cNvSpPr>
            <a:spLocks noGrp="1"/>
          </p:cNvSpPr>
          <p:nvPr>
            <p:ph idx="1"/>
          </p:nvPr>
        </p:nvSpPr>
        <p:spPr/>
        <p:txBody>
          <a:bodyPr/>
          <a:lstStyle/>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6) признания повторного конкурса, электронного аукциона не состоявшимися в соответствии с частью 4 статьи 55 и частью 4 статьи 71 настоящего ФЗ;</a:t>
            </a:r>
          </a:p>
          <a:p>
            <a:pPr eaLnBrk="1" hangingPunct="1">
              <a:buFont typeface="Wingdings 3" panose="05040102010807070707" pitchFamily="18" charset="2"/>
              <a:buNone/>
            </a:pPr>
            <a:endParaRPr kumimoji="0" lang="ru-RU" sz="2000" smtClean="0">
              <a:latin typeface="Times New Roman" panose="02020603050405020304" pitchFamily="18" charset="0"/>
              <a:cs typeface="Times New Roman" panose="02020603050405020304" pitchFamily="18" charset="0"/>
            </a:endParaRP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7) осуществления закупок изделий народных художественных промыслов, образцы которых зарегистрированы в порядке, установленном уполномоченным Правительством РФ федеральным органом исполнительной власти.</a:t>
            </a:r>
          </a:p>
          <a:p>
            <a:pPr eaLnBrk="1" hangingPunct="1">
              <a:buFont typeface="Wingdings 3" panose="05040102010807070707" pitchFamily="18" charset="2"/>
              <a:buNone/>
            </a:pPr>
            <a:endParaRPr kumimoji="0" lang="ru-RU" sz="2000" smtClean="0">
              <a:latin typeface="Times New Roman" panose="02020603050405020304" pitchFamily="18" charset="0"/>
              <a:cs typeface="Times New Roman" panose="02020603050405020304" pitchFamily="18" charset="0"/>
            </a:endParaRP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8) осуществления закупок услуг по защите интересов РФ в случае подачи физическими лицами и (или) юридическими лицами в судебные органы иностранных государств, международные суды и арбитражи исков к РФ при необходимости привлечения российских и (или) иностранных специалистов, экспертов и адвокатов к оказанию таких услуг.</a:t>
            </a:r>
          </a:p>
          <a:p>
            <a:pPr eaLnBrk="1" hangingPunct="1">
              <a:buFont typeface="Wingdings 3" panose="05040102010807070707" pitchFamily="18" charset="2"/>
              <a:buNone/>
            </a:pPr>
            <a:endParaRPr kumimoji="0" lang="ru-RU" sz="2400" smtClean="0">
              <a:latin typeface="Times New Roman" panose="02020603050405020304" pitchFamily="18" charset="0"/>
              <a:cs typeface="Times New Roman" panose="02020603050405020304" pitchFamily="18" charset="0"/>
            </a:endParaRPr>
          </a:p>
          <a:p>
            <a:pPr eaLnBrk="1" hangingPunct="1"/>
            <a:endParaRPr kumimoji="0" lang="ru-RU" smtClean="0">
              <a:cs typeface="Arial" panose="020B0604020202020204" pitchFamily="34" charset="0"/>
            </a:endParaRPr>
          </a:p>
        </p:txBody>
      </p:sp>
      <p:sp>
        <p:nvSpPr>
          <p:cNvPr id="3" name="Заголовок 2"/>
          <p:cNvSpPr>
            <a:spLocks noGrp="1"/>
          </p:cNvSpPr>
          <p:nvPr>
            <p:ph type="title"/>
          </p:nvPr>
        </p:nvSpPr>
        <p:spPr/>
        <p:txBody>
          <a:bodyPr>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Запрос предложений </a:t>
            </a:r>
            <a:r>
              <a:rPr lang="ru-RU" dirty="0" smtClean="0">
                <a:solidFill>
                  <a:schemeClr val="tx1"/>
                </a:solidFill>
                <a:latin typeface="Times New Roman" pitchFamily="18" charset="0"/>
                <a:ea typeface="+mj-ea"/>
                <a:cs typeface="Times New Roman" pitchFamily="18" charset="0"/>
              </a:rPr>
              <a:t>(ст.83)</a:t>
            </a:r>
            <a:endParaRPr lang="ru-RU" dirty="0">
              <a:ea typeface="+mj-ea"/>
              <a:cs typeface="+mj-cs"/>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3" name="Text Box 5"/>
          <p:cNvSpPr txBox="1">
            <a:spLocks noChangeArrowheads="1"/>
          </p:cNvSpPr>
          <p:nvPr/>
        </p:nvSpPr>
        <p:spPr bwMode="auto">
          <a:xfrm>
            <a:off x="0" y="260350"/>
            <a:ext cx="91440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6000" tIns="36000" rIns="180000" bIns="36000" anchor="ct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endParaRPr kumimoji="0" lang="ru-RU" sz="3200" b="1">
              <a:solidFill>
                <a:srgbClr val="990033"/>
              </a:solidFill>
              <a:latin typeface="Corbel" panose="020B0503020204020204" pitchFamily="34" charset="0"/>
            </a:endParaRPr>
          </a:p>
        </p:txBody>
      </p:sp>
      <p:graphicFrame>
        <p:nvGraphicFramePr>
          <p:cNvPr id="45353" name="Group 297"/>
          <p:cNvGraphicFramePr>
            <a:graphicFrameLocks noGrp="1"/>
          </p:cNvGraphicFramePr>
          <p:nvPr/>
        </p:nvGraphicFramePr>
        <p:xfrm>
          <a:off x="323850" y="430213"/>
          <a:ext cx="8353425" cy="6781800"/>
        </p:xfrm>
        <a:graphic>
          <a:graphicData uri="http://schemas.openxmlformats.org/drawingml/2006/table">
            <a:tbl>
              <a:tblPr/>
              <a:tblGrid>
                <a:gridCol w="4664075"/>
                <a:gridCol w="3689350"/>
              </a:tblGrid>
              <a:tr h="89852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Процедура</a:t>
                      </a: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A4A7"/>
                    </a:solid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Сроки</a:t>
                      </a:r>
                      <a:endPar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A4A7"/>
                    </a:solidFill>
                  </a:tcPr>
                </a:tc>
              </a:tr>
              <a:tr h="1189038">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Размещение извещения</a:t>
                      </a:r>
                      <a:r>
                        <a:rPr kumimoji="0" lang="ru-RU"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и документации</a:t>
                      </a:r>
                      <a:endPar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не позднее чем за 5 дней до даты проведения такого запроса (ч.3 ст.83)</a:t>
                      </a:r>
                      <a:endPar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08100">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Вскрытие конвертов и рассмотрение заявок</a:t>
                      </a:r>
                      <a:endPar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Определяется заказчиком (день, место, время)</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r>
              <a:tr h="131127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Направление окончательного предложения</a:t>
                      </a:r>
                    </a:p>
                    <a:p>
                      <a:pPr marL="0" marR="0" lvl="0" indent="0" algn="ctr"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не позднее рабочего дня, следующего за датой проведения запроса предложений.</a:t>
                      </a: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9650">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Вскрытие конвертов с окончательными предложениями </a:t>
                      </a:r>
                      <a:endPar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На следующий день после даты завершения проведения запроса предложений </a:t>
                      </a: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r>
              <a:tr h="1066800">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Заключение контракта</a:t>
                      </a: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не ранее чем через 7 дней с даты размещения в ЕИС итогового протокола и не позднее чем через двадцать дней с даты подписания указанного протокола</a:t>
                      </a:r>
                      <a:endParaRPr kumimoji="0" lang="en-U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6" marB="4571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33497" name="Прямоугольник 4"/>
          <p:cNvSpPr>
            <a:spLocks noChangeArrowheads="1"/>
          </p:cNvSpPr>
          <p:nvPr/>
        </p:nvSpPr>
        <p:spPr bwMode="auto">
          <a:xfrm>
            <a:off x="179388" y="0"/>
            <a:ext cx="87852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pPr algn="ctr"/>
            <a:r>
              <a:rPr kumimoji="0" lang="ru-RU" b="1">
                <a:solidFill>
                  <a:srgbClr val="0070C0"/>
                </a:solidFill>
                <a:latin typeface="Times New Roman" panose="02020603050405020304" pitchFamily="18" charset="0"/>
                <a:cs typeface="Times New Roman" panose="02020603050405020304" pitchFamily="18" charset="0"/>
              </a:rPr>
              <a:t>Алгоритм проведения запроса предложений</a:t>
            </a: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1" name="Содержимое 1"/>
          <p:cNvSpPr>
            <a:spLocks noGrp="1"/>
          </p:cNvSpPr>
          <p:nvPr>
            <p:ph idx="1"/>
          </p:nvPr>
        </p:nvSpPr>
        <p:spPr/>
        <p:txBody>
          <a:bodyPr/>
          <a:lstStyle/>
          <a:p>
            <a:pPr eaLnBrk="1" hangingPunct="1"/>
            <a:r>
              <a:rPr kumimoji="0" lang="ru-RU" smtClean="0">
                <a:latin typeface="Times New Roman" panose="02020603050405020304" pitchFamily="18" charset="0"/>
                <a:cs typeface="Times New Roman" panose="02020603050405020304" pitchFamily="18" charset="0"/>
              </a:rPr>
              <a:t>С момента размещения в ЕИС извещения о проведении запроса предложений заказчик </a:t>
            </a:r>
            <a:r>
              <a:rPr kumimoji="0" lang="ru-RU" smtClean="0">
                <a:solidFill>
                  <a:srgbClr val="C00000"/>
                </a:solidFill>
                <a:latin typeface="Times New Roman" panose="02020603050405020304" pitchFamily="18" charset="0"/>
                <a:cs typeface="Times New Roman" panose="02020603050405020304" pitchFamily="18" charset="0"/>
              </a:rPr>
              <a:t>не вправе отменять проведение запроса предложений или вносить изменения в извещение о проведении запроса предложений</a:t>
            </a:r>
            <a:r>
              <a:rPr kumimoji="0" lang="ru-RU" smtClean="0">
                <a:latin typeface="Times New Roman" panose="02020603050405020304" pitchFamily="18" charset="0"/>
                <a:cs typeface="Times New Roman" panose="02020603050405020304" pitchFamily="18" charset="0"/>
              </a:rPr>
              <a:t>, документацию о проведении запроса предложений.</a:t>
            </a:r>
          </a:p>
          <a:p>
            <a:pPr eaLnBrk="1" hangingPunct="1"/>
            <a:r>
              <a:rPr kumimoji="0" lang="ru-RU" smtClean="0">
                <a:latin typeface="Times New Roman" panose="02020603050405020304" pitchFamily="18" charset="0"/>
                <a:cs typeface="Times New Roman" panose="02020603050405020304" pitchFamily="18" charset="0"/>
              </a:rPr>
              <a:t> Одновременно с размещением извещения о проведении запроса предложений заказчик размещает в ЕИС документацию о проведении запроса предложений.</a:t>
            </a:r>
          </a:p>
          <a:p>
            <a:pPr eaLnBrk="1" hangingPunct="1"/>
            <a:endParaRPr kumimoji="0" lang="ru-RU" smtClean="0">
              <a:cs typeface="Arial" panose="020B0604020202020204" pitchFamily="34" charset="0"/>
            </a:endParaRPr>
          </a:p>
        </p:txBody>
      </p:sp>
      <p:sp>
        <p:nvSpPr>
          <p:cNvPr id="3" name="Заголовок 2"/>
          <p:cNvSpPr>
            <a:spLocks noGrp="1"/>
          </p:cNvSpPr>
          <p:nvPr>
            <p:ph type="title"/>
          </p:nvPr>
        </p:nvSpPr>
        <p:spPr/>
        <p:txBody>
          <a:bodyPr>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Запрос предложений </a:t>
            </a:r>
            <a:r>
              <a:rPr lang="ru-RU" dirty="0" smtClean="0">
                <a:solidFill>
                  <a:schemeClr val="tx1"/>
                </a:solidFill>
                <a:latin typeface="Times New Roman" pitchFamily="18" charset="0"/>
                <a:ea typeface="+mj-ea"/>
                <a:cs typeface="Times New Roman" pitchFamily="18" charset="0"/>
              </a:rPr>
              <a:t>(ст.83)</a:t>
            </a:r>
            <a:endParaRPr lang="ru-RU" dirty="0">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Содержимое 1"/>
          <p:cNvSpPr>
            <a:spLocks noGrp="1"/>
          </p:cNvSpPr>
          <p:nvPr>
            <p:ph idx="1"/>
          </p:nvPr>
        </p:nvSpPr>
        <p:spPr/>
        <p:txBody>
          <a:bodyPr/>
          <a:lstStyle/>
          <a:p>
            <a:pPr eaLnBrk="1" hangingPunct="1">
              <a:lnSpc>
                <a:spcPct val="80000"/>
              </a:lnSpc>
            </a:pPr>
            <a:r>
              <a:rPr kumimoji="0" lang="ru-RU" sz="1800" b="1" smtClean="0">
                <a:solidFill>
                  <a:srgbClr val="C00000"/>
                </a:solidFill>
                <a:latin typeface="Times New Roman" panose="02020603050405020304" pitchFamily="18" charset="0"/>
                <a:cs typeface="Times New Roman" panose="02020603050405020304" pitchFamily="18" charset="0"/>
              </a:rPr>
              <a:t>До 31 марта 2014 г. заказчики вправе создавать контрактные службы в соответствии со ст. 38 </a:t>
            </a:r>
            <a:r>
              <a:rPr kumimoji="0" lang="ru-RU" sz="1800" b="1" smtClean="0">
                <a:latin typeface="Times New Roman" panose="02020603050405020304" pitchFamily="18" charset="0"/>
                <a:cs typeface="Times New Roman" panose="02020603050405020304" pitchFamily="18" charset="0"/>
              </a:rPr>
              <a:t>(ст.112 ч.28)</a:t>
            </a:r>
          </a:p>
          <a:p>
            <a:pPr eaLnBrk="1" hangingPunct="1">
              <a:lnSpc>
                <a:spcPct val="80000"/>
              </a:lnSpc>
            </a:pPr>
            <a:r>
              <a:rPr kumimoji="0" lang="ru-RU" sz="1800" b="1" smtClean="0">
                <a:latin typeface="Times New Roman" panose="02020603050405020304" pitchFamily="18" charset="0"/>
                <a:cs typeface="Times New Roman" panose="02020603050405020304" pitchFamily="18" charset="0"/>
              </a:rPr>
              <a:t> </a:t>
            </a:r>
          </a:p>
          <a:p>
            <a:pPr eaLnBrk="1" hangingPunct="1">
              <a:lnSpc>
                <a:spcPct val="80000"/>
              </a:lnSpc>
            </a:pPr>
            <a:r>
              <a:rPr kumimoji="0" lang="ru-RU" sz="1800" b="1" smtClean="0">
                <a:latin typeface="Times New Roman" panose="02020603050405020304" pitchFamily="18" charset="0"/>
                <a:cs typeface="Times New Roman" panose="02020603050405020304" pitchFamily="18" charset="0"/>
              </a:rPr>
              <a:t>Заказчики, совокупный годовой объем закупок которых в соответствии с планом-графиком превышает 100 млн. руб., создают контрактные службы.</a:t>
            </a:r>
          </a:p>
          <a:p>
            <a:pPr eaLnBrk="1" hangingPunct="1">
              <a:lnSpc>
                <a:spcPct val="80000"/>
              </a:lnSpc>
            </a:pPr>
            <a:r>
              <a:rPr kumimoji="0" lang="ru-RU" sz="1800" smtClean="0">
                <a:latin typeface="Times New Roman" panose="02020603050405020304" pitchFamily="18" charset="0"/>
                <a:cs typeface="Times New Roman" panose="02020603050405020304" pitchFamily="18" charset="0"/>
              </a:rPr>
              <a:t> </a:t>
            </a:r>
          </a:p>
          <a:p>
            <a:pPr eaLnBrk="1" hangingPunct="1">
              <a:lnSpc>
                <a:spcPct val="80000"/>
              </a:lnSpc>
            </a:pPr>
            <a:r>
              <a:rPr kumimoji="0" lang="ru-RU" sz="1800" smtClean="0">
                <a:latin typeface="Times New Roman" panose="02020603050405020304" pitchFamily="18" charset="0"/>
                <a:cs typeface="Times New Roman" panose="02020603050405020304" pitchFamily="18" charset="0"/>
              </a:rPr>
              <a:t>Если совокупный годовой объем закупок не превышает 100 млн. руб. и отсутствует контрактная служба заказчик назначает должностное лицо, ответственное за осуществление закупки или нескольких закупок, включая исполнение каждого контракта - </a:t>
            </a:r>
            <a:r>
              <a:rPr kumimoji="0" lang="ru-RU" sz="1800" b="1" smtClean="0">
                <a:solidFill>
                  <a:srgbClr val="C00000"/>
                </a:solidFill>
                <a:latin typeface="Times New Roman" panose="02020603050405020304" pitchFamily="18" charset="0"/>
                <a:cs typeface="Times New Roman" panose="02020603050405020304" pitchFamily="18" charset="0"/>
              </a:rPr>
              <a:t>контрактного управляющего. </a:t>
            </a:r>
          </a:p>
          <a:p>
            <a:pPr eaLnBrk="1" hangingPunct="1">
              <a:lnSpc>
                <a:spcPct val="80000"/>
              </a:lnSpc>
            </a:pPr>
            <a:endParaRPr kumimoji="0" lang="ru-RU" sz="1800" smtClean="0">
              <a:latin typeface="Times New Roman" panose="02020603050405020304" pitchFamily="18" charset="0"/>
              <a:cs typeface="Times New Roman" panose="02020603050405020304" pitchFamily="18" charset="0"/>
            </a:endParaRPr>
          </a:p>
          <a:p>
            <a:pPr eaLnBrk="1" hangingPunct="1">
              <a:lnSpc>
                <a:spcPct val="80000"/>
              </a:lnSpc>
            </a:pPr>
            <a:r>
              <a:rPr kumimoji="0" lang="ru-RU" sz="1800" smtClean="0">
                <a:latin typeface="Times New Roman" panose="02020603050405020304" pitchFamily="18" charset="0"/>
                <a:cs typeface="Times New Roman" panose="02020603050405020304" pitchFamily="18" charset="0"/>
              </a:rPr>
              <a:t>Контрактная служба действует в соответствии с положением (регламентом), разработанным и утвержденным на основании типового положения (регламента), утвержденного федеральным органом исполнительной власти по регулированию контрактной системы в сфере закупок (ч.3 ст.38).</a:t>
            </a:r>
          </a:p>
          <a:p>
            <a:pPr eaLnBrk="1" hangingPunct="1">
              <a:lnSpc>
                <a:spcPct val="80000"/>
              </a:lnSpc>
            </a:pPr>
            <a:endParaRPr kumimoji="0" lang="ru-RU" sz="1900" smtClean="0">
              <a:cs typeface="Arial" panose="020B0604020202020204" pitchFamily="34" charset="0"/>
            </a:endParaRPr>
          </a:p>
          <a:p>
            <a:pPr eaLnBrk="1" hangingPunct="1">
              <a:lnSpc>
                <a:spcPct val="80000"/>
              </a:lnSpc>
            </a:pPr>
            <a:endParaRPr kumimoji="0" lang="ru-RU" sz="1900" smtClean="0">
              <a:cs typeface="Arial" panose="020B0604020202020204" pitchFamily="34" charset="0"/>
            </a:endParaRPr>
          </a:p>
        </p:txBody>
      </p:sp>
      <p:sp>
        <p:nvSpPr>
          <p:cNvPr id="3" name="Заголовок 2"/>
          <p:cNvSpPr>
            <a:spLocks noGrp="1"/>
          </p:cNvSpPr>
          <p:nvPr>
            <p:ph type="title"/>
          </p:nvPr>
        </p:nvSpPr>
        <p:spPr/>
        <p:txBody>
          <a:bodyPr>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Контрактная служба (ст.38)</a:t>
            </a:r>
            <a:endParaRPr lang="ru-RU"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69" name="Содержимое 1"/>
          <p:cNvSpPr>
            <a:spLocks noGrp="1"/>
          </p:cNvSpPr>
          <p:nvPr>
            <p:ph idx="1"/>
          </p:nvPr>
        </p:nvSpPr>
        <p:spPr/>
        <p:txBody>
          <a:bodyPr/>
          <a:lstStyle/>
          <a:p>
            <a:pPr eaLnBrk="1" hangingPunct="1">
              <a:buFont typeface="Wingdings 3" panose="05040102010807070707" pitchFamily="18" charset="2"/>
              <a:buNone/>
            </a:pPr>
            <a:r>
              <a:rPr kumimoji="0" lang="ru-RU" smtClean="0">
                <a:latin typeface="Times New Roman" panose="02020603050405020304" pitchFamily="18" charset="0"/>
                <a:cs typeface="Times New Roman" panose="02020603050405020304" pitchFamily="18" charset="0"/>
              </a:rPr>
              <a:t>В случае, если запрос предложений признается не состоявшимся в связи с тем, что до момента вскрытия конвертов с заявками на участие в запросе предложений и (или) открытия доступа к поданным в форме электронных документов заявкам на участие в запросе предложений не подано ни одной такой заявки, заказчик вносит изменения в план-график (при необходимости также в план закупок) и снова осуществляет закупку, за исключением случая, предусмотренного п.34 ст.93 44-ФЗ.</a:t>
            </a:r>
          </a:p>
          <a:p>
            <a:pPr eaLnBrk="1" hangingPunct="1"/>
            <a:endParaRPr kumimoji="0" lang="ru-RU" smtClean="0">
              <a:cs typeface="Arial" panose="020B0604020202020204" pitchFamily="34" charset="0"/>
            </a:endParaRPr>
          </a:p>
        </p:txBody>
      </p:sp>
      <p:sp>
        <p:nvSpPr>
          <p:cNvPr id="3" name="Заголовок 2"/>
          <p:cNvSpPr>
            <a:spLocks noGrp="1"/>
          </p:cNvSpPr>
          <p:nvPr>
            <p:ph type="title"/>
          </p:nvPr>
        </p:nvSpPr>
        <p:spPr/>
        <p:txBody>
          <a:bodyPr>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Запрос предложений </a:t>
            </a:r>
            <a:r>
              <a:rPr lang="ru-RU" dirty="0" smtClean="0">
                <a:solidFill>
                  <a:schemeClr val="tx1"/>
                </a:solidFill>
                <a:latin typeface="Times New Roman" pitchFamily="18" charset="0"/>
                <a:ea typeface="+mj-ea"/>
                <a:cs typeface="Times New Roman" pitchFamily="18" charset="0"/>
              </a:rPr>
              <a:t>(ст.83)</a:t>
            </a:r>
            <a:endParaRPr lang="ru-RU" dirty="0">
              <a:ea typeface="+mj-ea"/>
              <a:cs typeface="+mj-cs"/>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7" name="Содержимое 1"/>
          <p:cNvSpPr>
            <a:spLocks noGrp="1"/>
          </p:cNvSpPr>
          <p:nvPr>
            <p:ph idx="1"/>
          </p:nvPr>
        </p:nvSpPr>
        <p:spPr/>
        <p:txBody>
          <a:bodyPr/>
          <a:lstStyle/>
          <a:p>
            <a:endParaRPr kumimoji="0" lang="ru-RU" smtClean="0">
              <a:latin typeface="Times New Roman" panose="02020603050405020304" pitchFamily="18" charset="0"/>
              <a:cs typeface="Times New Roman" panose="02020603050405020304" pitchFamily="18" charset="0"/>
            </a:endParaRPr>
          </a:p>
          <a:p>
            <a:endParaRPr kumimoji="0" lang="ru-RU" smtClean="0">
              <a:latin typeface="Times New Roman" panose="02020603050405020304" pitchFamily="18" charset="0"/>
              <a:cs typeface="Times New Roman" panose="02020603050405020304" pitchFamily="18" charset="0"/>
            </a:endParaRPr>
          </a:p>
          <a:p>
            <a:endParaRPr kumimoji="0" lang="ru-RU" smtClean="0">
              <a:latin typeface="Times New Roman" panose="02020603050405020304" pitchFamily="18" charset="0"/>
              <a:cs typeface="Times New Roman" panose="02020603050405020304" pitchFamily="18" charset="0"/>
            </a:endParaRPr>
          </a:p>
          <a:p>
            <a:pPr>
              <a:buFont typeface="Wingdings 3" panose="05040102010807070707" pitchFamily="18" charset="2"/>
              <a:buNone/>
            </a:pPr>
            <a:r>
              <a:rPr kumimoji="0" lang="ru-RU" smtClean="0">
                <a:latin typeface="Times New Roman" panose="02020603050405020304" pitchFamily="18" charset="0"/>
                <a:cs typeface="Times New Roman" panose="02020603050405020304" pitchFamily="18" charset="0"/>
              </a:rPr>
              <a:t>Может осуществляться заказчиком в следующих случаях:</a:t>
            </a:r>
          </a:p>
        </p:txBody>
      </p:sp>
      <p:sp>
        <p:nvSpPr>
          <p:cNvPr id="3" name="Заголовок 2"/>
          <p:cNvSpPr>
            <a:spLocks noGrp="1"/>
          </p:cNvSpPr>
          <p:nvPr>
            <p:ph type="title"/>
          </p:nvPr>
        </p:nvSpPr>
        <p:spPr/>
        <p:txBody>
          <a:bodyPr>
            <a:scene3d>
              <a:camera prst="orthographicFront"/>
              <a:lightRig rig="soft" dir="t"/>
            </a:scene3d>
          </a:bodyPr>
          <a:lstStyle/>
          <a:p>
            <a:pPr>
              <a:defRPr/>
            </a:pPr>
            <a:r>
              <a:rPr lang="ru-RU" sz="3200" dirty="0" smtClean="0">
                <a:solidFill>
                  <a:srgbClr val="C00000"/>
                </a:solidFill>
                <a:latin typeface="Times New Roman" pitchFamily="18" charset="0"/>
                <a:ea typeface="+mj-ea"/>
                <a:cs typeface="Times New Roman" pitchFamily="18" charset="0"/>
              </a:rPr>
              <a:t>Ст.93 Закупка у единственного поставщика (подрядчика, исполнителя)</a:t>
            </a:r>
            <a:endParaRPr lang="ru-RU" sz="3200" dirty="0">
              <a:solidFill>
                <a:srgbClr val="C00000"/>
              </a:solidFill>
              <a:latin typeface="Times New Roman" pitchFamily="18" charset="0"/>
              <a:ea typeface="+mj-ea"/>
              <a:cs typeface="Times New Roman" pitchFamily="18" charset="0"/>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765175"/>
          <a:ext cx="8569325" cy="3186113"/>
        </p:xfrm>
        <a:graphic>
          <a:graphicData uri="http://schemas.openxmlformats.org/drawingml/2006/table">
            <a:tbl>
              <a:tblPr/>
              <a:tblGrid>
                <a:gridCol w="8569325"/>
              </a:tblGrid>
              <a:tr h="115252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Ч.1 п.1.Закупка товара, работы или слуги, которые относятся к сфере деятельности субъектов естественных монополий </a:t>
                      </a: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33588">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None/>
                        <a:tabLst/>
                      </a:pPr>
                      <a:endPar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Извещение за 5 календ. дней до дня заключение контракта / договора </a:t>
                      </a:r>
                      <a:endParaRPr kumimoji="0" lang="ru-RU"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Обеспечение исполнения контракта</a:t>
                      </a:r>
                      <a:endParaRPr kumimoji="0" lang="ru-RU" sz="2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Реестр контрактов (ст.103)  </a:t>
                      </a:r>
                      <a:r>
                        <a:rPr kumimoji="0" lang="ru-RU" sz="16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a:t>
                      </a:r>
                      <a:endParaRPr kumimoji="0" lang="ru-RU" sz="16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8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800" b="1"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scene3d>
              <a:camera prst="orthographicFront"/>
              <a:lightRig rig="soft" dir="t"/>
            </a:scene3d>
          </a:bodyPr>
          <a:lstStyle/>
          <a:p>
            <a:pPr eaLnBrk="1" fontAlgn="auto" hangingPunct="1">
              <a:spcAft>
                <a:spcPts val="0"/>
              </a:spcAft>
              <a:defRPr/>
            </a:pPr>
            <a:r>
              <a:rPr lang="ru-RU" sz="3200" dirty="0" smtClean="0">
                <a:latin typeface="Arial" pitchFamily="34" charset="0"/>
                <a:ea typeface="+mj-ea"/>
                <a:cs typeface="Arial" pitchFamily="34" charset="0"/>
              </a:rPr>
              <a:t>Субъекты естественных монополий (№147-ФЗ) </a:t>
            </a:r>
          </a:p>
        </p:txBody>
      </p:sp>
      <p:sp>
        <p:nvSpPr>
          <p:cNvPr id="243714" name="Rectangle 3"/>
          <p:cNvSpPr>
            <a:spLocks noGrp="1" noChangeArrowheads="1"/>
          </p:cNvSpPr>
          <p:nvPr>
            <p:ph type="body" idx="1"/>
          </p:nvPr>
        </p:nvSpPr>
        <p:spPr/>
        <p:txBody>
          <a:bodyPr/>
          <a:lstStyle/>
          <a:p>
            <a:pPr eaLnBrk="1" hangingPunct="1">
              <a:lnSpc>
                <a:spcPct val="90000"/>
              </a:lnSpc>
            </a:pPr>
            <a:r>
              <a:rPr kumimoji="0" lang="ru-RU" sz="2400" smtClean="0">
                <a:latin typeface="Times New Roman" panose="02020603050405020304" pitchFamily="18" charset="0"/>
                <a:cs typeface="Times New Roman" panose="02020603050405020304" pitchFamily="18" charset="0"/>
              </a:rPr>
              <a:t>Поставки товаров, выполнение работ, оказание услуг относятся к сфере деятельности естественных монополий.</a:t>
            </a:r>
          </a:p>
          <a:p>
            <a:pPr eaLnBrk="1" hangingPunct="1">
              <a:lnSpc>
                <a:spcPct val="90000"/>
              </a:lnSpc>
              <a:buFont typeface="Wingdings" panose="05000000000000000000" pitchFamily="2" charset="2"/>
              <a:buNone/>
            </a:pPr>
            <a:endParaRPr kumimoji="0" lang="ru-RU" sz="2400" smtClean="0">
              <a:latin typeface="Times New Roman" panose="02020603050405020304" pitchFamily="18" charset="0"/>
              <a:cs typeface="Times New Roman" panose="02020603050405020304" pitchFamily="18" charset="0"/>
            </a:endParaRPr>
          </a:p>
          <a:p>
            <a:pPr eaLnBrk="1" hangingPunct="1">
              <a:lnSpc>
                <a:spcPct val="90000"/>
              </a:lnSpc>
            </a:pPr>
            <a:r>
              <a:rPr kumimoji="0" lang="ru-RU" sz="2400" i="1" smtClean="0">
                <a:solidFill>
                  <a:srgbClr val="FF3300"/>
                </a:solidFill>
                <a:latin typeface="Times New Roman" panose="02020603050405020304" pitchFamily="18" charset="0"/>
                <a:cs typeface="Times New Roman" panose="02020603050405020304" pitchFamily="18" charset="0"/>
              </a:rPr>
              <a:t>Естественная монополия- состояние товарного рынка, при котором удовлетворение спроса на этом рынке эффективнее в отсутствии конкуренции в силу технологических особенностей производства, а производимые товары не могут быть заменены в потреблении другими товарами.</a:t>
            </a:r>
          </a:p>
          <a:p>
            <a:pPr eaLnBrk="1" hangingPunct="1">
              <a:lnSpc>
                <a:spcPct val="90000"/>
              </a:lnSpc>
            </a:pPr>
            <a:endParaRPr kumimoji="0" lang="ru-RU" sz="2400" i="1" smtClean="0">
              <a:solidFill>
                <a:srgbClr val="FF3300"/>
              </a:solidFill>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r>
              <a:rPr kumimoji="0" lang="ru-RU" sz="2400" smtClean="0">
                <a:solidFill>
                  <a:srgbClr val="000000"/>
                </a:solidFill>
                <a:latin typeface="Times New Roman" panose="02020603050405020304" pitchFamily="18" charset="0"/>
                <a:cs typeface="Times New Roman" panose="02020603050405020304" pitchFamily="18" charset="0"/>
              </a:rPr>
              <a:t>Реестр субъектов естественных монополий ведет Федеральная служба по та</a:t>
            </a:r>
            <a:r>
              <a:rPr kumimoji="0" lang="ru-RU" sz="2400" smtClean="0">
                <a:solidFill>
                  <a:srgbClr val="000000"/>
                </a:solidFill>
                <a:latin typeface="Times New Roman" panose="02020603050405020304" pitchFamily="18" charset="0"/>
                <a:cs typeface="Arial" panose="020B0604020202020204" pitchFamily="34" charset="0"/>
              </a:rPr>
              <a:t>рифам (</a:t>
            </a:r>
            <a:r>
              <a:rPr kumimoji="0" lang="en-US" sz="2400" smtClean="0">
                <a:solidFill>
                  <a:srgbClr val="000000"/>
                </a:solidFill>
                <a:latin typeface="Times New Roman" panose="02020603050405020304" pitchFamily="18" charset="0"/>
                <a:cs typeface="Arial" panose="020B0604020202020204" pitchFamily="34" charset="0"/>
              </a:rPr>
              <a:t>fstrf.ru</a:t>
            </a:r>
            <a:r>
              <a:rPr kumimoji="0" lang="ru-RU" sz="2400" smtClean="0">
                <a:solidFill>
                  <a:srgbClr val="000000"/>
                </a:solidFill>
                <a:latin typeface="Times New Roman" panose="02020603050405020304" pitchFamily="18" charset="0"/>
                <a:cs typeface="Arial" panose="020B0604020202020204" pitchFamily="34" charset="0"/>
              </a:rPr>
              <a:t>).</a:t>
            </a:r>
          </a:p>
          <a:p>
            <a:pPr eaLnBrk="1" hangingPunct="1">
              <a:lnSpc>
                <a:spcPct val="90000"/>
              </a:lnSpc>
              <a:buFont typeface="Wingdings" panose="05000000000000000000" pitchFamily="2" charset="2"/>
              <a:buNone/>
            </a:pPr>
            <a:endParaRPr kumimoji="0" lang="ru-RU" sz="2400" smtClean="0">
              <a:solidFill>
                <a:srgbClr val="000000"/>
              </a:solidFill>
              <a:latin typeface="Times New Roman" panose="02020603050405020304" pitchFamily="18" charset="0"/>
              <a:cs typeface="Arial" panose="020B0604020202020204" pitchFamily="34" charset="0"/>
            </a:endParaRPr>
          </a:p>
          <a:p>
            <a:pPr eaLnBrk="1" hangingPunct="1">
              <a:lnSpc>
                <a:spcPct val="90000"/>
              </a:lnSpc>
            </a:pPr>
            <a:endParaRPr kumimoji="0" lang="ru-RU" sz="2400" i="1" smtClean="0">
              <a:solidFill>
                <a:srgbClr val="000000"/>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sz="4000" dirty="0" smtClean="0">
                <a:latin typeface="Times New Roman" pitchFamily="18" charset="0"/>
                <a:ea typeface="+mj-ea"/>
                <a:cs typeface="Times New Roman" pitchFamily="18" charset="0"/>
              </a:rPr>
              <a:t>Естественные монополии (№147-ФЗ)</a:t>
            </a:r>
            <a:br>
              <a:rPr lang="ru-RU" sz="4000" dirty="0" smtClean="0">
                <a:latin typeface="Times New Roman" pitchFamily="18" charset="0"/>
                <a:ea typeface="+mj-ea"/>
                <a:cs typeface="Times New Roman" pitchFamily="18" charset="0"/>
              </a:rPr>
            </a:br>
            <a:endParaRPr lang="ru-RU" sz="2000" dirty="0" smtClean="0">
              <a:ea typeface="+mj-ea"/>
              <a:cs typeface="+mj-cs"/>
            </a:endParaRPr>
          </a:p>
        </p:txBody>
      </p:sp>
      <p:sp>
        <p:nvSpPr>
          <p:cNvPr id="245762" name="Rectangle 3"/>
          <p:cNvSpPr>
            <a:spLocks noGrp="1" noChangeArrowheads="1"/>
          </p:cNvSpPr>
          <p:nvPr>
            <p:ph type="body" idx="1"/>
          </p:nvPr>
        </p:nvSpPr>
        <p:spPr>
          <a:ln>
            <a:solidFill>
              <a:schemeClr val="bg1"/>
            </a:solidFill>
            <a:miter lim="800000"/>
            <a:headEnd/>
            <a:tailEnd/>
          </a:ln>
        </p:spPr>
        <p:txBody>
          <a:bodyPr/>
          <a:lstStyle/>
          <a:p>
            <a:pPr eaLnBrk="1" hangingPunct="1">
              <a:buFont typeface="Wingdings" panose="05000000000000000000" pitchFamily="2" charset="2"/>
              <a:buNone/>
            </a:pPr>
            <a:r>
              <a:rPr kumimoji="0" lang="ru-RU" sz="2000" b="1" smtClean="0">
                <a:solidFill>
                  <a:srgbClr val="C00000"/>
                </a:solidFill>
                <a:latin typeface="Times New Roman" panose="02020603050405020304" pitchFamily="18" charset="0"/>
                <a:cs typeface="Times New Roman" panose="02020603050405020304" pitchFamily="18" charset="0"/>
              </a:rPr>
              <a:t>Сферы деятельности:</a:t>
            </a:r>
          </a:p>
          <a:p>
            <a:pPr eaLnBrk="1" hangingPunct="1"/>
            <a:r>
              <a:rPr kumimoji="0" lang="ru-RU" sz="2000" smtClean="0">
                <a:latin typeface="Times New Roman" panose="02020603050405020304" pitchFamily="18" charset="0"/>
                <a:cs typeface="Times New Roman" panose="02020603050405020304" pitchFamily="18" charset="0"/>
              </a:rPr>
              <a:t>Транспортировка нефти нефтепродуктов;</a:t>
            </a:r>
          </a:p>
          <a:p>
            <a:pPr eaLnBrk="1" hangingPunct="1"/>
            <a:r>
              <a:rPr kumimoji="0" lang="ru-RU" sz="2000" smtClean="0">
                <a:latin typeface="Times New Roman" panose="02020603050405020304" pitchFamily="18" charset="0"/>
                <a:cs typeface="Times New Roman" panose="02020603050405020304" pitchFamily="18" charset="0"/>
              </a:rPr>
              <a:t>Транспортировки газа по трубопроводу;</a:t>
            </a:r>
          </a:p>
          <a:p>
            <a:pPr eaLnBrk="1" hangingPunct="1"/>
            <a:r>
              <a:rPr kumimoji="0" lang="ru-RU" sz="2000" smtClean="0">
                <a:latin typeface="Times New Roman" panose="02020603050405020304" pitchFamily="18" charset="0"/>
                <a:cs typeface="Times New Roman" panose="02020603050405020304" pitchFamily="18" charset="0"/>
              </a:rPr>
              <a:t>Ж</a:t>
            </a:r>
            <a:r>
              <a:rPr kumimoji="0" lang="en-US" sz="2000" smtClean="0">
                <a:latin typeface="Times New Roman" panose="02020603050405020304" pitchFamily="18" charset="0"/>
                <a:cs typeface="Times New Roman" panose="02020603050405020304" pitchFamily="18" charset="0"/>
              </a:rPr>
              <a:t>/</a:t>
            </a:r>
            <a:r>
              <a:rPr kumimoji="0" lang="ru-RU" sz="2000" smtClean="0">
                <a:latin typeface="Times New Roman" panose="02020603050405020304" pitchFamily="18" charset="0"/>
                <a:cs typeface="Times New Roman" panose="02020603050405020304" pitchFamily="18" charset="0"/>
              </a:rPr>
              <a:t>Д перевозки;</a:t>
            </a:r>
          </a:p>
          <a:p>
            <a:pPr eaLnBrk="1" hangingPunct="1"/>
            <a:r>
              <a:rPr kumimoji="0" lang="ru-RU" sz="2000" smtClean="0">
                <a:latin typeface="Times New Roman" panose="02020603050405020304" pitchFamily="18" charset="0"/>
                <a:cs typeface="Times New Roman" panose="02020603050405020304" pitchFamily="18" charset="0"/>
              </a:rPr>
              <a:t>Услуги транспортных терминалов, портов и аэропортов.</a:t>
            </a:r>
          </a:p>
          <a:p>
            <a:pPr eaLnBrk="1" hangingPunct="1"/>
            <a:r>
              <a:rPr kumimoji="0" lang="ru-RU" sz="2000" smtClean="0">
                <a:latin typeface="Times New Roman" panose="02020603050405020304" pitchFamily="18" charset="0"/>
                <a:cs typeface="Times New Roman" panose="02020603050405020304" pitchFamily="18" charset="0"/>
              </a:rPr>
              <a:t>Услуги общедоступной электрической и почтовой связи (телеграф, телефон, марки, заказные письма, бандероли);</a:t>
            </a:r>
          </a:p>
          <a:p>
            <a:pPr eaLnBrk="1" hangingPunct="1"/>
            <a:r>
              <a:rPr kumimoji="0" lang="ru-RU" sz="2000" smtClean="0">
                <a:latin typeface="Times New Roman" panose="02020603050405020304" pitchFamily="18" charset="0"/>
                <a:cs typeface="Times New Roman" panose="02020603050405020304" pitchFamily="18" charset="0"/>
              </a:rPr>
              <a:t>Услуги по передачи электрической энергии;</a:t>
            </a:r>
          </a:p>
          <a:p>
            <a:pPr eaLnBrk="1" hangingPunct="1"/>
            <a:r>
              <a:rPr kumimoji="0" lang="ru-RU" sz="2000" smtClean="0">
                <a:latin typeface="Times New Roman" panose="02020603050405020304" pitchFamily="18" charset="0"/>
                <a:cs typeface="Times New Roman" panose="02020603050405020304" pitchFamily="18" charset="0"/>
              </a:rPr>
              <a:t>Услуги по оперативно – диспетчерскому управлению в электроэнергетике;</a:t>
            </a:r>
          </a:p>
          <a:p>
            <a:pPr eaLnBrk="1" hangingPunct="1"/>
            <a:r>
              <a:rPr kumimoji="0" lang="ru-RU" sz="2000" smtClean="0">
                <a:latin typeface="Times New Roman" panose="02020603050405020304" pitchFamily="18" charset="0"/>
                <a:cs typeface="Times New Roman" panose="02020603050405020304" pitchFamily="18" charset="0"/>
              </a:rPr>
              <a:t>Услуги по передаче тепловой энергии</a:t>
            </a:r>
          </a:p>
          <a:p>
            <a:pPr eaLnBrk="1" hangingPunct="1"/>
            <a:endParaRPr kumimoji="0" lang="ru-RU" sz="2000" smtClean="0">
              <a:cs typeface="Arial" panose="020B0604020202020204" pitchFamily="34" charset="0"/>
            </a:endParaRP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scene3d>
              <a:camera prst="orthographicFront"/>
              <a:lightRig rig="soft" dir="t"/>
            </a:scene3d>
          </a:bodyPr>
          <a:lstStyle/>
          <a:p>
            <a:pPr eaLnBrk="1" fontAlgn="auto" hangingPunct="1">
              <a:spcAft>
                <a:spcPts val="0"/>
              </a:spcAft>
              <a:defRPr/>
            </a:pPr>
            <a:r>
              <a:rPr lang="ru-RU" sz="3200" dirty="0" smtClean="0">
                <a:latin typeface="Times New Roman" pitchFamily="18" charset="0"/>
                <a:ea typeface="+mj-ea"/>
                <a:cs typeface="Times New Roman" pitchFamily="18" charset="0"/>
              </a:rPr>
              <a:t>Перечень общедоступной связи </a:t>
            </a:r>
          </a:p>
        </p:txBody>
      </p:sp>
      <p:sp>
        <p:nvSpPr>
          <p:cNvPr id="247810" name="Rectangle 3"/>
          <p:cNvSpPr>
            <a:spLocks noGrp="1" noChangeArrowheads="1"/>
          </p:cNvSpPr>
          <p:nvPr>
            <p:ph type="body" idx="1"/>
          </p:nvPr>
        </p:nvSpPr>
        <p:spPr/>
        <p:txBody>
          <a:bodyPr/>
          <a:lstStyle/>
          <a:p>
            <a:pPr eaLnBrk="1" hangingPunct="1">
              <a:buFont typeface="Wingdings" panose="05000000000000000000" pitchFamily="2" charset="2"/>
              <a:buNone/>
            </a:pPr>
            <a:r>
              <a:rPr kumimoji="0" lang="ru-RU" sz="2400" smtClean="0">
                <a:solidFill>
                  <a:srgbClr val="C00000"/>
                </a:solidFill>
                <a:latin typeface="Times New Roman" panose="02020603050405020304" pitchFamily="18" charset="0"/>
                <a:cs typeface="Arial" panose="020B0604020202020204" pitchFamily="34" charset="0"/>
              </a:rPr>
              <a:t>Перечень услуг общедоступной связи имеется в Постановлении Правительства РФ от 24 октября 2005 года №637 «О государственном регулировании тарифов на услуги общедоступной почтовой связи»:</a:t>
            </a:r>
          </a:p>
          <a:p>
            <a:pPr eaLnBrk="1" hangingPunct="1"/>
            <a:r>
              <a:rPr kumimoji="0" lang="ru-RU" sz="2000" smtClean="0">
                <a:latin typeface="Times New Roman" panose="02020603050405020304" pitchFamily="18" charset="0"/>
                <a:cs typeface="Arial" panose="020B0604020202020204" pitchFamily="34" charset="0"/>
              </a:rPr>
              <a:t>Пересылка внутренней письменной корреспонденции (писем, бандеролей);</a:t>
            </a:r>
          </a:p>
          <a:p>
            <a:pPr eaLnBrk="1" hangingPunct="1"/>
            <a:r>
              <a:rPr kumimoji="0" lang="ru-RU" sz="2000" smtClean="0">
                <a:latin typeface="Times New Roman" panose="02020603050405020304" pitchFamily="18" charset="0"/>
                <a:cs typeface="Arial" panose="020B0604020202020204" pitchFamily="34" charset="0"/>
              </a:rPr>
              <a:t>Передача внутренней телеграммы;</a:t>
            </a:r>
          </a:p>
          <a:p>
            <a:pPr eaLnBrk="1" hangingPunct="1"/>
            <a:r>
              <a:rPr kumimoji="0" lang="ru-RU" sz="2000" smtClean="0">
                <a:latin typeface="Times New Roman" panose="02020603050405020304" pitchFamily="18" charset="0"/>
                <a:cs typeface="Arial" panose="020B0604020202020204" pitchFamily="34" charset="0"/>
              </a:rPr>
              <a:t>Распространение общероссийских телерадиопрограмм;</a:t>
            </a:r>
          </a:p>
          <a:p>
            <a:pPr eaLnBrk="1" hangingPunct="1"/>
            <a:r>
              <a:rPr kumimoji="0" lang="ru-RU" sz="2000" smtClean="0">
                <a:latin typeface="Times New Roman" panose="02020603050405020304" pitchFamily="18" charset="0"/>
                <a:cs typeface="Arial" panose="020B0604020202020204" pitchFamily="34" charset="0"/>
              </a:rPr>
              <a:t>Предоставление междугороднего телефонного соединения пользователю сети фиксированной телефонной связи;</a:t>
            </a:r>
          </a:p>
          <a:p>
            <a:pPr eaLnBrk="1" hangingPunct="1"/>
            <a:r>
              <a:rPr kumimoji="0" lang="ru-RU" sz="2000" smtClean="0">
                <a:latin typeface="Times New Roman" panose="02020603050405020304" pitchFamily="18" charset="0"/>
                <a:cs typeface="Arial" panose="020B0604020202020204" pitchFamily="34" charset="0"/>
              </a:rPr>
              <a:t>Предоставление доступа к сети местной телефонной связи независимо от типа абонентской линии, и т.д.</a:t>
            </a:r>
          </a:p>
          <a:p>
            <a:pPr eaLnBrk="1" hangingPunct="1"/>
            <a:endParaRPr kumimoji="0" lang="ru-RU" sz="2400" smtClean="0">
              <a:latin typeface="Times New Roman" panose="02020603050405020304" pitchFamily="18"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0"/>
          <a:ext cx="8569325" cy="4795838"/>
        </p:xfrm>
        <a:graphic>
          <a:graphicData uri="http://schemas.openxmlformats.org/drawingml/2006/table">
            <a:tbl>
              <a:tblPr/>
              <a:tblGrid>
                <a:gridCol w="8569325"/>
              </a:tblGrid>
              <a:tr h="1989138">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п.2 Закупка для государственных нужд у единственного поставщика (подрядчика, исполнителя), определенного указом или распоряжением Президента РФ, либо постановлением или распоряжением Правительства РФ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06700">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6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Извещение за 5 календ. дней до дня заключение контракта / договора 	</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Обеспечение исполнения контракта</a:t>
                      </a:r>
                      <a:endParaRPr kumimoji="0" lang="ru-RU" sz="2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Внешняя экспертиза при приемке результатов по контракту</a:t>
                      </a:r>
                      <a:endParaRPr kumimoji="0" lang="ru-RU" sz="2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Реестр контрактов  	</a:t>
                      </a:r>
                      <a:endParaRPr kumimoji="0" lang="ru-RU"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611188" y="346075"/>
          <a:ext cx="8101012" cy="3111500"/>
        </p:xfrm>
        <a:graphic>
          <a:graphicData uri="http://schemas.openxmlformats.org/drawingml/2006/table">
            <a:tbl>
              <a:tblPr/>
              <a:tblGrid>
                <a:gridCol w="8101012"/>
              </a:tblGrid>
              <a:tr h="1008063">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п.3 Выполнение работы по мобилизационной подготовке в РФ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03438">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6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16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Извещение за 5 календ. дней до дня заключение контракта / договора 	</a:t>
                      </a:r>
                      <a:endParaRPr kumimoji="0" lang="ru-RU"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16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Обеспечение исполнения контракта</a:t>
                      </a:r>
                      <a:endParaRPr kumimoji="0" lang="ru-RU" sz="16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16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Внешняя экспертиза при приемке результатов по контракту</a:t>
                      </a:r>
                      <a:endParaRPr kumimoji="0" lang="ru-RU" sz="16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16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Реестр контрактов  	</a:t>
                      </a:r>
                      <a:endParaRPr kumimoji="0" lang="ru-RU" sz="16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260350"/>
          <a:ext cx="8569325" cy="4608513"/>
        </p:xfrm>
        <a:graphic>
          <a:graphicData uri="http://schemas.openxmlformats.org/drawingml/2006/table">
            <a:tbl>
              <a:tblPr/>
              <a:tblGrid>
                <a:gridCol w="4283075"/>
                <a:gridCol w="4286250"/>
              </a:tblGrid>
              <a:tr h="1906588">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C00000"/>
                          </a:solidFill>
                          <a:effectLst/>
                          <a:latin typeface="Times New Roman" panose="02020603050405020304" pitchFamily="18" charset="0"/>
                          <a:ea typeface="Calibri" panose="020F0502020204030204" pitchFamily="34" charset="0"/>
                        </a:rPr>
                        <a:t> п.4  Закупки до 100 т.р. </a:t>
                      </a:r>
                      <a:r>
                        <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rPr>
                        <a:t>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000" b="0" i="0" u="none" strike="noStrike" cap="none" normalizeH="0" baseline="0" smtClean="0">
                        <a:ln>
                          <a:noFill/>
                        </a:ln>
                        <a:solidFill>
                          <a:srgbClr val="C00000"/>
                        </a:solidFill>
                        <a:effectLst/>
                        <a:latin typeface="Times New Roman" panose="02020603050405020304" pitchFamily="18" charset="0"/>
                        <a:ea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smtClean="0">
                          <a:ln>
                            <a:noFill/>
                          </a:ln>
                          <a:solidFill>
                            <a:srgbClr val="C00000"/>
                          </a:solidFill>
                          <a:effectLst/>
                          <a:latin typeface="Times New Roman" panose="02020603050405020304" pitchFamily="18" charset="0"/>
                          <a:ea typeface="Calibri" panose="020F0502020204030204" pitchFamily="34" charset="0"/>
                        </a:rPr>
                        <a:t>(не более 5% от всего годового объема, но не более 50 млн. рублей в год) </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smtClean="0">
                          <a:ln>
                            <a:noFill/>
                          </a:ln>
                          <a:solidFill>
                            <a:srgbClr val="C00000"/>
                          </a:solidFill>
                          <a:effectLst/>
                          <a:latin typeface="Times New Roman" panose="02020603050405020304" pitchFamily="18" charset="0"/>
                          <a:ea typeface="Calibri" panose="020F0502020204030204" pitchFamily="34" charset="0"/>
                        </a:rPr>
                        <a:t>Не распространяется на нужды сельских поселений!</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270192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Обеспечение исполнения контракта (ст.96)</a:t>
                      </a:r>
                      <a:endParaRPr kumimoji="0" lang="ru-RU" sz="18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Заказчик вправе установить	</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DFEF"/>
                    </a:solidFill>
                  </a:tcPr>
                </a:tc>
              </a:tr>
            </a:tbl>
          </a:graphicData>
        </a:graphic>
      </p:graphicFrame>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333375"/>
          <a:ext cx="8569325" cy="4537075"/>
        </p:xfrm>
        <a:graphic>
          <a:graphicData uri="http://schemas.openxmlformats.org/drawingml/2006/table">
            <a:tbl>
              <a:tblPr/>
              <a:tblGrid>
                <a:gridCol w="4283075"/>
                <a:gridCol w="4286250"/>
              </a:tblGrid>
              <a:tr h="2016125">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п.5 Закупки до 400 т.р. отдельными видами заказчиков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(не более 50% годового объема средств, но не более 20 млн. рублей в год </a:t>
                      </a:r>
                      <a:r>
                        <a:rPr kumimoji="0" lang="ru-RU" sz="1800" b="0" i="0" u="none" strike="noStrike" cap="none" normalizeH="0" baseline="0" smtClean="0">
                          <a:ln>
                            <a:noFill/>
                          </a:ln>
                          <a:solidFill>
                            <a:srgbClr val="C00000"/>
                          </a:solidFill>
                          <a:effectLst/>
                          <a:latin typeface="Lucida Sans Unicode" panose="020B0602030504020204" pitchFamily="34" charset="0"/>
                          <a:cs typeface="Arial" panose="020B0604020202020204" pitchFamily="34" charset="0"/>
                        </a:rPr>
                        <a:t>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2520950">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Обеспечение исполнения контракта</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Заказчик вправе установить</a:t>
                      </a:r>
                      <a:endParaRPr kumimoji="0" lang="ru-RU"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DFEF"/>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Содержимое 1"/>
          <p:cNvSpPr>
            <a:spLocks noGrp="1"/>
          </p:cNvSpPr>
          <p:nvPr>
            <p:ph idx="1"/>
          </p:nvPr>
        </p:nvSpPr>
        <p:spPr/>
        <p:txBody>
          <a:bodyPr/>
          <a:lstStyle/>
          <a:p>
            <a:pPr eaLnBrk="1" hangingPunct="1"/>
            <a:r>
              <a:rPr kumimoji="0" lang="ru-RU" smtClean="0">
                <a:solidFill>
                  <a:schemeClr val="tx2"/>
                </a:solidFill>
                <a:latin typeface="Times New Roman" panose="02020603050405020304" pitchFamily="18" charset="0"/>
                <a:cs typeface="Times New Roman" panose="02020603050405020304" pitchFamily="18" charset="0"/>
              </a:rPr>
              <a:t>Закон 44-ФЗ;</a:t>
            </a:r>
          </a:p>
          <a:p>
            <a:pPr eaLnBrk="1" hangingPunct="1">
              <a:buFont typeface="Wingdings" panose="05000000000000000000" pitchFamily="2" charset="2"/>
              <a:buChar char="ü"/>
            </a:pPr>
            <a:endParaRPr kumimoji="0" lang="ru-RU" smtClean="0">
              <a:solidFill>
                <a:schemeClr val="tx2"/>
              </a:solidFill>
              <a:latin typeface="Times New Roman" panose="02020603050405020304" pitchFamily="18" charset="0"/>
              <a:cs typeface="Times New Roman" panose="02020603050405020304" pitchFamily="18" charset="0"/>
            </a:endParaRPr>
          </a:p>
          <a:p>
            <a:pPr eaLnBrk="1" hangingPunct="1"/>
            <a:r>
              <a:rPr kumimoji="0" lang="ru-RU" smtClean="0">
                <a:solidFill>
                  <a:srgbClr val="C00000"/>
                </a:solidFill>
                <a:latin typeface="Times New Roman" panose="02020603050405020304" pitchFamily="18" charset="0"/>
                <a:cs typeface="Times New Roman" panose="02020603050405020304" pitchFamily="18" charset="0"/>
              </a:rPr>
              <a:t>Типовое положение, утвержденное приказом МЭРТ РФ от 29 октября 2013 г. №631; </a:t>
            </a:r>
          </a:p>
          <a:p>
            <a:pPr eaLnBrk="1" hangingPunct="1">
              <a:buFont typeface="Wingdings" panose="05000000000000000000" pitchFamily="2" charset="2"/>
              <a:buChar char="ü"/>
            </a:pPr>
            <a:endParaRPr kumimoji="0" lang="ru-RU" smtClean="0">
              <a:solidFill>
                <a:schemeClr val="tx2"/>
              </a:solidFill>
              <a:latin typeface="Times New Roman" panose="02020603050405020304" pitchFamily="18" charset="0"/>
              <a:cs typeface="Times New Roman" panose="02020603050405020304" pitchFamily="18" charset="0"/>
            </a:endParaRPr>
          </a:p>
          <a:p>
            <a:pPr eaLnBrk="1" hangingPunct="1"/>
            <a:r>
              <a:rPr kumimoji="0" lang="ru-RU" smtClean="0">
                <a:solidFill>
                  <a:schemeClr val="tx2"/>
                </a:solidFill>
                <a:latin typeface="Times New Roman" panose="02020603050405020304" pitchFamily="18" charset="0"/>
                <a:cs typeface="Times New Roman" panose="02020603050405020304" pitchFamily="18" charset="0"/>
              </a:rPr>
              <a:t>Иные нормативно-правовые акты РФ., в том числе Гражданское и бюджетное законодательство;</a:t>
            </a:r>
          </a:p>
          <a:p>
            <a:pPr eaLnBrk="1" hangingPunct="1">
              <a:buFont typeface="Wingdings" panose="05000000000000000000" pitchFamily="2" charset="2"/>
              <a:buChar char="ü"/>
            </a:pPr>
            <a:endParaRPr kumimoji="0" lang="ru-RU" smtClean="0">
              <a:solidFill>
                <a:schemeClr val="tx2"/>
              </a:solidFill>
              <a:latin typeface="Times New Roman" panose="02020603050405020304" pitchFamily="18" charset="0"/>
              <a:cs typeface="Times New Roman" panose="02020603050405020304" pitchFamily="18" charset="0"/>
            </a:endParaRPr>
          </a:p>
          <a:p>
            <a:pPr eaLnBrk="1" hangingPunct="1"/>
            <a:r>
              <a:rPr kumimoji="0" lang="ru-RU" smtClean="0">
                <a:solidFill>
                  <a:schemeClr val="tx2"/>
                </a:solidFill>
                <a:latin typeface="Times New Roman" panose="02020603050405020304" pitchFamily="18" charset="0"/>
                <a:cs typeface="Times New Roman" panose="02020603050405020304" pitchFamily="18" charset="0"/>
              </a:rPr>
              <a:t>Положение (регламент) о Контрактной службе заказчика.</a:t>
            </a:r>
            <a:endParaRPr kumimoji="0" lang="ru-RU" smtClean="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Контрактная служба </a:t>
            </a:r>
            <a:endParaRPr lang="ru-RU" dirty="0">
              <a:ea typeface="+mj-ea"/>
              <a:cs typeface="+mj-cs"/>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49" name="Содержимое 1"/>
          <p:cNvSpPr>
            <a:spLocks noGrp="1"/>
          </p:cNvSpPr>
          <p:nvPr>
            <p:ph idx="1"/>
          </p:nvPr>
        </p:nvSpPr>
        <p:spPr/>
        <p:txBody>
          <a:bodyPr/>
          <a:lstStyle/>
          <a:p>
            <a:pPr eaLnBrk="1" hangingPunct="1">
              <a:lnSpc>
                <a:spcPct val="80000"/>
              </a:lnSpc>
            </a:pPr>
            <a:r>
              <a:rPr kumimoji="0" lang="ru-RU" sz="2000" smtClean="0">
                <a:latin typeface="Times New Roman" panose="02020603050405020304" pitchFamily="18" charset="0"/>
                <a:cs typeface="Times New Roman" panose="02020603050405020304" pitchFamily="18" charset="0"/>
              </a:rPr>
              <a:t>2. Заказчики размещают в ЕИС или до ввода в эксплуатацию указанной системы на официальном сайте РФ </a:t>
            </a:r>
            <a:r>
              <a:rPr kumimoji="0" lang="ru-RU" sz="2000" smtClean="0">
                <a:solidFill>
                  <a:srgbClr val="C00000"/>
                </a:solidFill>
                <a:latin typeface="Times New Roman" panose="02020603050405020304" pitchFamily="18" charset="0"/>
                <a:cs typeface="Times New Roman" panose="02020603050405020304" pitchFamily="18" charset="0"/>
              </a:rPr>
              <a:t>планы-графики размещения заказов на 2014 и 2015 годы по правилам, действовавшим до дня вступления в силу настоящего Федерального закона</a:t>
            </a:r>
            <a:r>
              <a:rPr kumimoji="0" lang="ru-RU" sz="2000" smtClean="0">
                <a:latin typeface="Times New Roman" panose="02020603050405020304" pitchFamily="18" charset="0"/>
                <a:cs typeface="Times New Roman" panose="02020603050405020304" pitchFamily="18" charset="0"/>
              </a:rPr>
              <a:t>, с учетом особенностей, которые могут быть установлены федеральным органом исполнительной власти, осуществляющим нормативное правовое регулирование в сфере размещения заказов, и федеральным органом исполнительной власти, осуществляющим правоприменительные функции по кассовому обслуживанию исполнения бюджетов бюджетной системы Российской Федерации.</a:t>
            </a:r>
          </a:p>
          <a:p>
            <a:pPr eaLnBrk="1" hangingPunct="1">
              <a:lnSpc>
                <a:spcPct val="80000"/>
              </a:lnSpc>
            </a:pPr>
            <a:r>
              <a:rPr kumimoji="0" lang="ru-RU" sz="2000" smtClean="0">
                <a:latin typeface="Times New Roman" panose="02020603050405020304" pitchFamily="18" charset="0"/>
                <a:cs typeface="Times New Roman" panose="02020603050405020304" pitchFamily="18" charset="0"/>
              </a:rPr>
              <a:t>3. В 2014 и 2015 годах:</a:t>
            </a:r>
          </a:p>
          <a:p>
            <a:pPr eaLnBrk="1" hangingPunct="1">
              <a:lnSpc>
                <a:spcPct val="80000"/>
              </a:lnSpc>
            </a:pPr>
            <a:r>
              <a:rPr kumimoji="0" lang="ru-RU" sz="2000" smtClean="0">
                <a:latin typeface="Times New Roman" panose="02020603050405020304" pitchFamily="18" charset="0"/>
                <a:cs typeface="Times New Roman" panose="02020603050405020304" pitchFamily="18" charset="0"/>
              </a:rPr>
              <a:t>1) расчет совокупного годового объема закупок, предусмотренного </a:t>
            </a:r>
            <a:r>
              <a:rPr kumimoji="0" lang="ru-RU" sz="2000" smtClean="0">
                <a:latin typeface="Times New Roman" panose="02020603050405020304" pitchFamily="18" charset="0"/>
                <a:cs typeface="Times New Roman" panose="02020603050405020304" pitchFamily="18" charset="0"/>
                <a:hlinkClick r:id="" action="ppaction://hlinkfile" tooltip="Ссылка на текущий документ"/>
              </a:rPr>
              <a:t>частью 1 статьи 30</a:t>
            </a:r>
            <a:r>
              <a:rPr kumimoji="0" lang="ru-RU" sz="2000" smtClean="0">
                <a:latin typeface="Times New Roman" panose="02020603050405020304" pitchFamily="18" charset="0"/>
                <a:cs typeface="Times New Roman" panose="02020603050405020304" pitchFamily="18" charset="0"/>
              </a:rPr>
              <a:t>, </a:t>
            </a:r>
            <a:r>
              <a:rPr kumimoji="0" lang="ru-RU" sz="2000" smtClean="0">
                <a:latin typeface="Times New Roman" panose="02020603050405020304" pitchFamily="18" charset="0"/>
                <a:cs typeface="Times New Roman" panose="02020603050405020304" pitchFamily="18" charset="0"/>
                <a:hlinkClick r:id="" action="ppaction://hlinkfile" tooltip="Ссылка на текущий документ"/>
              </a:rPr>
              <a:t>частями 1</a:t>
            </a:r>
            <a:r>
              <a:rPr kumimoji="0" lang="ru-RU" sz="2000" smtClean="0">
                <a:latin typeface="Times New Roman" panose="02020603050405020304" pitchFamily="18" charset="0"/>
                <a:cs typeface="Times New Roman" panose="02020603050405020304" pitchFamily="18" charset="0"/>
              </a:rPr>
              <a:t> и </a:t>
            </a:r>
            <a:r>
              <a:rPr kumimoji="0" lang="ru-RU" sz="2000" smtClean="0">
                <a:latin typeface="Times New Roman" panose="02020603050405020304" pitchFamily="18" charset="0"/>
                <a:cs typeface="Times New Roman" panose="02020603050405020304" pitchFamily="18" charset="0"/>
                <a:hlinkClick r:id="" action="ppaction://hlinkfile" tooltip="Ссылка на текущий документ"/>
              </a:rPr>
              <a:t>2 статьи 38</a:t>
            </a:r>
            <a:r>
              <a:rPr kumimoji="0" lang="ru-RU" sz="2000" smtClean="0">
                <a:latin typeface="Times New Roman" panose="02020603050405020304" pitchFamily="18" charset="0"/>
                <a:cs typeface="Times New Roman" panose="02020603050405020304" pitchFamily="18" charset="0"/>
              </a:rPr>
              <a:t>, </a:t>
            </a:r>
            <a:r>
              <a:rPr kumimoji="0" lang="ru-RU" sz="2000" smtClean="0">
                <a:latin typeface="Times New Roman" panose="02020603050405020304" pitchFamily="18" charset="0"/>
                <a:cs typeface="Times New Roman" panose="02020603050405020304" pitchFamily="18" charset="0"/>
                <a:hlinkClick r:id="" action="ppaction://hlinkfile" tooltip="Ссылка на текущий документ"/>
              </a:rPr>
              <a:t>частью 2 статьи 72</a:t>
            </a:r>
            <a:r>
              <a:rPr kumimoji="0" lang="ru-RU" sz="2000" smtClean="0">
                <a:latin typeface="Times New Roman" panose="02020603050405020304" pitchFamily="18" charset="0"/>
                <a:cs typeface="Times New Roman" panose="02020603050405020304" pitchFamily="18" charset="0"/>
              </a:rPr>
              <a:t>, </a:t>
            </a:r>
            <a:r>
              <a:rPr kumimoji="0" lang="ru-RU" sz="2000" smtClean="0">
                <a:latin typeface="Times New Roman" panose="02020603050405020304" pitchFamily="18" charset="0"/>
                <a:cs typeface="Times New Roman" panose="02020603050405020304" pitchFamily="18" charset="0"/>
                <a:hlinkClick r:id="" action="ppaction://hlinkfile" tooltip="Ссылка на текущий документ"/>
              </a:rPr>
              <a:t>пунктами 4</a:t>
            </a:r>
            <a:r>
              <a:rPr kumimoji="0" lang="ru-RU" sz="2000" smtClean="0">
                <a:latin typeface="Times New Roman" panose="02020603050405020304" pitchFamily="18" charset="0"/>
                <a:cs typeface="Times New Roman" panose="02020603050405020304" pitchFamily="18" charset="0"/>
              </a:rPr>
              <a:t> и </a:t>
            </a:r>
            <a:r>
              <a:rPr kumimoji="0" lang="ru-RU" sz="2000" smtClean="0">
                <a:latin typeface="Times New Roman" panose="02020603050405020304" pitchFamily="18" charset="0"/>
                <a:cs typeface="Times New Roman" panose="02020603050405020304" pitchFamily="18" charset="0"/>
                <a:hlinkClick r:id="" action="ppaction://hlinkfile" tooltip="Ссылка на текущий документ"/>
              </a:rPr>
              <a:t>5 части 1 статьи 93</a:t>
            </a:r>
            <a:r>
              <a:rPr kumimoji="0" lang="ru-RU" sz="2000" smtClean="0">
                <a:latin typeface="Times New Roman" panose="02020603050405020304" pitchFamily="18" charset="0"/>
                <a:cs typeface="Times New Roman" panose="02020603050405020304" pitchFamily="18" charset="0"/>
              </a:rPr>
              <a:t> настоящего ФЗ, производится </a:t>
            </a:r>
            <a:r>
              <a:rPr kumimoji="0" lang="ru-RU" sz="2000" smtClean="0">
                <a:solidFill>
                  <a:srgbClr val="C00000"/>
                </a:solidFill>
                <a:latin typeface="Times New Roman" panose="02020603050405020304" pitchFamily="18" charset="0"/>
                <a:cs typeface="Times New Roman" panose="02020603050405020304" pitchFamily="18" charset="0"/>
              </a:rPr>
              <a:t>заказчиками без использования планов-графиков;</a:t>
            </a:r>
          </a:p>
          <a:p>
            <a:pPr eaLnBrk="1" hangingPunct="1">
              <a:lnSpc>
                <a:spcPct val="80000"/>
              </a:lnSpc>
            </a:pPr>
            <a:endParaRPr kumimoji="0" lang="ru-RU" sz="1900"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Расчет 5%, 50% по п.4, п.5 ст.93</a:t>
            </a:r>
            <a:br>
              <a:rPr lang="ru-RU" dirty="0" smtClean="0">
                <a:latin typeface="Times New Roman" pitchFamily="18" charset="0"/>
                <a:ea typeface="+mj-ea"/>
                <a:cs typeface="Times New Roman" pitchFamily="18" charset="0"/>
              </a:rPr>
            </a:br>
            <a:r>
              <a:rPr lang="ru-RU" dirty="0" smtClean="0">
                <a:latin typeface="Times New Roman" pitchFamily="18" charset="0"/>
                <a:ea typeface="+mj-ea"/>
                <a:cs typeface="Times New Roman" pitchFamily="18" charset="0"/>
              </a:rPr>
              <a:t>(ст.112 ч.2,3). </a:t>
            </a:r>
            <a:endParaRPr lang="ru-RU" dirty="0">
              <a:latin typeface="Times New Roman" pitchFamily="18" charset="0"/>
              <a:ea typeface="+mj-ea"/>
              <a:cs typeface="Times New Roman" pitchFamily="18" charset="0"/>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765175"/>
          <a:ext cx="8569325" cy="5122863"/>
        </p:xfrm>
        <a:graphic>
          <a:graphicData uri="http://schemas.openxmlformats.org/drawingml/2006/table">
            <a:tbl>
              <a:tblPr/>
              <a:tblGrid>
                <a:gridCol w="8569325"/>
              </a:tblGrid>
              <a:tr h="232092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п.6 Исключительные полномочия органов власти и подведомственных им организаций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Примеры: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Фельдъегерская связь, услуги по государственной охране, Главгосэкспертиза, Росприроднадзор, Роспотребнадзор.</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01938">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Извещение за 5 календ. дней до дня заключение контракта / договора 	</a:t>
                      </a:r>
                      <a:endParaRPr kumimoji="0" lang="ru-RU"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Обеспечение исполнения контракта</a:t>
                      </a: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Уведомление контрольного органа не позднее 1 рабочего дня с даты заключения контракта 	</a:t>
                      </a:r>
                      <a:endParaRPr kumimoji="0" lang="ru-RU" sz="2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Реестр контрактов  	</a:t>
                      </a:r>
                      <a:endParaRPr kumimoji="0" lang="ru-RU"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692150"/>
          <a:ext cx="8569325" cy="4535488"/>
        </p:xfrm>
        <a:graphic>
          <a:graphicData uri="http://schemas.openxmlformats.org/drawingml/2006/table">
            <a:tbl>
              <a:tblPr/>
              <a:tblGrid>
                <a:gridCol w="8569325"/>
              </a:tblGrid>
              <a:tr h="1439863">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ru-RU" sz="24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п.7 Поставка российского вооружения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100" b="1" i="0" u="none" strike="noStrike" cap="none" normalizeH="0" baseline="0" smtClean="0">
                        <a:ln>
                          <a:noFill/>
                        </a:ln>
                        <a:solidFill>
                          <a:srgbClr val="C00000"/>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2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Извещение за 5 календ. дней до дня заключение контракта / договора 	</a:t>
                      </a:r>
                      <a:endParaRPr kumimoji="0" lang="ru-RU"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Обеспечение исполнения контракта</a:t>
                      </a: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Внешняя экспертиза при приемке результатов по контракту</a:t>
                      </a: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Реестр контрактов  </a:t>
                      </a:r>
                      <a:r>
                        <a:rPr kumimoji="0" lang="ru-RU" sz="16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a:t>
                      </a:r>
                      <a:endParaRPr kumimoji="0" lang="ru-RU" sz="16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95288" y="765175"/>
          <a:ext cx="8569325" cy="4900613"/>
        </p:xfrm>
        <a:graphic>
          <a:graphicData uri="http://schemas.openxmlformats.org/drawingml/2006/table">
            <a:tbl>
              <a:tblPr/>
              <a:tblGrid>
                <a:gridCol w="4284662"/>
                <a:gridCol w="4284663"/>
              </a:tblGrid>
              <a:tr h="2016125">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п.8 Оказание услуг по водоснабжению, водоотведению, теплоснабжению, газоснабжению (за исключением сжиженного газа), подключение (присоединение) к сетям инженерно-технического обеспечения по регулируемым ценам (тарифам), по хранению и ввозу (вывозу) наркотических средств и психотропных веществ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946150">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Извещение за 5 календ. дней до дня заключение контракта / договора 	</a:t>
                      </a:r>
                      <a:endParaRPr kumimoji="0" lang="ru-RU" sz="18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8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75882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Обеспечение исполнения контракта</a:t>
                      </a:r>
                      <a:endParaRPr kumimoji="0" lang="ru-RU" sz="18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Заказчик вправе установить</a:t>
                      </a: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DFEF"/>
                    </a:solidFill>
                  </a:tcPr>
                </a:tc>
              </a:tr>
              <a:tr h="1179513">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Реестр контрактов  	</a:t>
                      </a:r>
                      <a:endParaRPr kumimoji="0" lang="ru-RU" sz="18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bl>
          </a:graphicData>
        </a:graphic>
      </p:graphicFrame>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404813"/>
          <a:ext cx="8569325" cy="4946650"/>
        </p:xfrm>
        <a:graphic>
          <a:graphicData uri="http://schemas.openxmlformats.org/drawingml/2006/table">
            <a:tbl>
              <a:tblPr/>
              <a:tblGrid>
                <a:gridCol w="4283075"/>
                <a:gridCol w="4286250"/>
              </a:tblGrid>
              <a:tr h="1152525">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п.9 Авария, ЧС, непреодолимая сила, необходимость в оказании медицинской помощи в экстренной, неотложной форме</a:t>
                      </a: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1295400">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Обеспечение исполнения контракта</a:t>
                      </a:r>
                      <a:endParaRPr kumimoji="0" lang="ru-RU" sz="18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Заказчик вправе установить	</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DFEF"/>
                    </a:solidFill>
                  </a:tcPr>
                </a:tc>
              </a:tr>
              <a:tr h="2498725">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18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Уведомление контрольного органа не позднее 1 рабочего дня с даты заключения контракта 	</a:t>
                      </a:r>
                      <a:endParaRPr kumimoji="0" lang="ru-RU" sz="18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18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Внешняя экспертиза при приемке результатов по контракту</a:t>
                      </a:r>
                      <a:endParaRPr kumimoji="0" lang="ru-RU" sz="18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18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Реестр контрактов  	</a:t>
                      </a:r>
                      <a:endParaRPr kumimoji="0" lang="ru-RU" sz="18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bl>
          </a:graphicData>
        </a:graphic>
      </p:graphicFrame>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scene3d>
              <a:camera prst="orthographicFront"/>
              <a:lightRig rig="soft" dir="t"/>
            </a:scene3d>
          </a:bodyPr>
          <a:lstStyle/>
          <a:p>
            <a:pPr eaLnBrk="1" fontAlgn="auto" hangingPunct="1">
              <a:spcAft>
                <a:spcPts val="0"/>
              </a:spcAft>
              <a:defRPr/>
            </a:pPr>
            <a:r>
              <a:rPr lang="ru-RU" sz="3600" dirty="0" smtClean="0">
                <a:latin typeface="Times New Roman" pitchFamily="18" charset="0"/>
                <a:ea typeface="+mj-ea"/>
                <a:cs typeface="Times New Roman" pitchFamily="18" charset="0"/>
              </a:rPr>
              <a:t>Непреодолимая сила</a:t>
            </a:r>
            <a:br>
              <a:rPr lang="ru-RU" sz="3600" dirty="0" smtClean="0">
                <a:latin typeface="Times New Roman" pitchFamily="18" charset="0"/>
                <a:ea typeface="+mj-ea"/>
                <a:cs typeface="Times New Roman" pitchFamily="18" charset="0"/>
              </a:rPr>
            </a:br>
            <a:endParaRPr lang="ru-RU" sz="2400" dirty="0" smtClean="0">
              <a:latin typeface="Times New Roman" pitchFamily="18" charset="0"/>
              <a:ea typeface="+mj-ea"/>
              <a:cs typeface="Times New Roman" pitchFamily="18" charset="0"/>
            </a:endParaRPr>
          </a:p>
        </p:txBody>
      </p:sp>
      <p:sp>
        <p:nvSpPr>
          <p:cNvPr id="268290" name="Rectangle 3"/>
          <p:cNvSpPr>
            <a:spLocks noGrp="1" noChangeArrowheads="1"/>
          </p:cNvSpPr>
          <p:nvPr>
            <p:ph type="body" idx="1"/>
          </p:nvPr>
        </p:nvSpPr>
        <p:spPr>
          <a:ln>
            <a:solidFill>
              <a:schemeClr val="bg1"/>
            </a:solidFill>
            <a:miter lim="800000"/>
            <a:headEnd/>
            <a:tailEnd/>
          </a:ln>
        </p:spPr>
        <p:txBody>
          <a:bodyPr/>
          <a:lstStyle/>
          <a:p>
            <a:pPr eaLnBrk="1" hangingPunct="1">
              <a:lnSpc>
                <a:spcPct val="90000"/>
              </a:lnSpc>
              <a:buFont typeface="Wingdings" panose="05000000000000000000" pitchFamily="2" charset="2"/>
              <a:buNone/>
            </a:pPr>
            <a:r>
              <a:rPr kumimoji="0" lang="ru-RU" sz="1900" smtClean="0">
                <a:solidFill>
                  <a:srgbClr val="C00000"/>
                </a:solidFill>
                <a:latin typeface="Times New Roman" panose="02020603050405020304" pitchFamily="18" charset="0"/>
                <a:cs typeface="Times New Roman" panose="02020603050405020304" pitchFamily="18" charset="0"/>
              </a:rPr>
              <a:t>В п.3 ст.401 ГК </a:t>
            </a:r>
            <a:r>
              <a:rPr kumimoji="0" lang="ru-RU" sz="1900" smtClean="0">
                <a:latin typeface="Times New Roman" panose="02020603050405020304" pitchFamily="18" charset="0"/>
                <a:cs typeface="Times New Roman" panose="02020603050405020304" pitchFamily="18" charset="0"/>
              </a:rPr>
              <a:t>описываются случаи, когда надлежащее исполнение обязательств оказалось невозможным вследствие </a:t>
            </a:r>
            <a:r>
              <a:rPr kumimoji="0" lang="ru-RU" sz="1900" b="1" smtClean="0">
                <a:solidFill>
                  <a:srgbClr val="C00000"/>
                </a:solidFill>
                <a:latin typeface="Times New Roman" panose="02020603050405020304" pitchFamily="18" charset="0"/>
                <a:cs typeface="Times New Roman" panose="02020603050405020304" pitchFamily="18" charset="0"/>
              </a:rPr>
              <a:t>непреодолимой силы, </a:t>
            </a:r>
            <a:r>
              <a:rPr kumimoji="0" lang="ru-RU" sz="1900" smtClean="0">
                <a:latin typeface="Times New Roman" panose="02020603050405020304" pitchFamily="18" charset="0"/>
                <a:cs typeface="Times New Roman" panose="02020603050405020304" pitchFamily="18" charset="0"/>
              </a:rPr>
              <a:t>т.е чрезвычайных и непредотвратимых при данных условиях обстоятельств (форс-мажор).</a:t>
            </a:r>
          </a:p>
          <a:p>
            <a:pPr eaLnBrk="1" hangingPunct="1">
              <a:lnSpc>
                <a:spcPct val="90000"/>
              </a:lnSpc>
              <a:buFont typeface="Wingdings" panose="05000000000000000000" pitchFamily="2" charset="2"/>
              <a:buNone/>
            </a:pPr>
            <a:r>
              <a:rPr kumimoji="0" lang="ru-RU" sz="1900" smtClean="0">
                <a:latin typeface="Times New Roman" panose="02020603050405020304" pitchFamily="18" charset="0"/>
                <a:cs typeface="Times New Roman" panose="02020603050405020304" pitchFamily="18" charset="0"/>
              </a:rPr>
              <a:t>К таким обстоятельствам относятся – стихийные бедствия, землетрясения, наводнения и т.д., а также обстоятельства общественной жизни: военные действия, эпидемии, крупномасштабные забастовки и т.д. </a:t>
            </a:r>
          </a:p>
          <a:p>
            <a:pPr eaLnBrk="1" hangingPunct="1">
              <a:lnSpc>
                <a:spcPct val="90000"/>
              </a:lnSpc>
              <a:buFont typeface="Wingdings" panose="05000000000000000000" pitchFamily="2" charset="2"/>
              <a:buNone/>
            </a:pPr>
            <a:r>
              <a:rPr kumimoji="0" lang="ru-RU" sz="1900" smtClean="0">
                <a:latin typeface="Times New Roman" panose="02020603050405020304" pitchFamily="18" charset="0"/>
                <a:cs typeface="Times New Roman" panose="02020603050405020304" pitchFamily="18" charset="0"/>
              </a:rPr>
              <a:t>К форс-мажорным обстоятельствам также относятся  запретительные меры государственных  международных органов: объявление карантина, запрещение перевозок, запрет торговли в порядке международных санкций и т.д.</a:t>
            </a:r>
          </a:p>
          <a:p>
            <a:pPr eaLnBrk="1" hangingPunct="1">
              <a:lnSpc>
                <a:spcPct val="90000"/>
              </a:lnSpc>
              <a:buFont typeface="Wingdings 3" panose="05040102010807070707" pitchFamily="18" charset="2"/>
              <a:buNone/>
            </a:pPr>
            <a:endParaRPr kumimoji="0" lang="ru-RU" sz="1900" smtClean="0">
              <a:solidFill>
                <a:srgbClr val="C00000"/>
              </a:solidFill>
              <a:latin typeface="Times New Roman" panose="02020603050405020304" pitchFamily="18" charset="0"/>
              <a:cs typeface="Times New Roman" panose="02020603050405020304" pitchFamily="18" charset="0"/>
            </a:endParaRPr>
          </a:p>
          <a:p>
            <a:pPr eaLnBrk="1" hangingPunct="1">
              <a:lnSpc>
                <a:spcPct val="90000"/>
              </a:lnSpc>
              <a:buFont typeface="Wingdings 3" panose="05040102010807070707" pitchFamily="18" charset="2"/>
              <a:buNone/>
            </a:pPr>
            <a:r>
              <a:rPr kumimoji="0" lang="ru-RU" sz="1900" smtClean="0">
                <a:solidFill>
                  <a:srgbClr val="C00000"/>
                </a:solidFill>
                <a:latin typeface="Times New Roman" panose="02020603050405020304" pitchFamily="18" charset="0"/>
                <a:cs typeface="Times New Roman" panose="02020603050405020304" pitchFamily="18" charset="0"/>
              </a:rPr>
              <a:t>Ст.1 №68-ФЗ от 21.12.1994 г.</a:t>
            </a:r>
          </a:p>
          <a:p>
            <a:pPr eaLnBrk="1" hangingPunct="1">
              <a:lnSpc>
                <a:spcPct val="90000"/>
              </a:lnSpc>
              <a:buFont typeface="Wingdings 3" panose="05040102010807070707" pitchFamily="18" charset="2"/>
              <a:buNone/>
            </a:pPr>
            <a:r>
              <a:rPr kumimoji="0" lang="ru-RU" sz="1900" smtClean="0">
                <a:latin typeface="Times New Roman" panose="02020603050405020304" pitchFamily="18" charset="0"/>
                <a:cs typeface="Times New Roman" panose="02020603050405020304" pitchFamily="18" charset="0"/>
              </a:rPr>
              <a:t>«О защите населения и территорий от чрезвычайных ситуаций природного и техногенного характера»</a:t>
            </a:r>
          </a:p>
          <a:p>
            <a:pPr eaLnBrk="1" hangingPunct="1">
              <a:lnSpc>
                <a:spcPct val="90000"/>
              </a:lnSpc>
              <a:buFont typeface="Wingdings" panose="05000000000000000000" pitchFamily="2" charset="2"/>
              <a:buNone/>
            </a:pPr>
            <a:endParaRPr kumimoji="0" lang="ru-RU" sz="190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68313" y="765175"/>
          <a:ext cx="8424862" cy="2900363"/>
        </p:xfrm>
        <a:graphic>
          <a:graphicData uri="http://schemas.openxmlformats.org/drawingml/2006/table">
            <a:tbl>
              <a:tblPr/>
              <a:tblGrid>
                <a:gridCol w="4138612"/>
                <a:gridCol w="4286250"/>
              </a:tblGrid>
              <a:tr h="1152525">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 п.10 Поставка культурных ценностей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rgbClr val="C00000"/>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ru-RU"/>
                    </a:p>
                  </a:txBody>
                  <a:tcPr/>
                </a:tc>
              </a:tr>
              <a:tr h="41592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Обеспечение исполнения контракта</a:t>
                      </a:r>
                      <a:endParaRPr kumimoji="0" lang="ru-RU"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rPr>
                        <a:t>Заказчик вправе установить</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DFEF"/>
                    </a:solidFill>
                  </a:tcPr>
                </a:tc>
              </a:tr>
              <a:tr h="1331913">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16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Внешняя экспертиза при приемке результатов по контракту</a:t>
                      </a:r>
                      <a:r>
                        <a:rPr kumimoji="0" lang="ru-RU" sz="2000" b="1"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rPr>
                        <a:t>	</a:t>
                      </a:r>
                    </a:p>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ru-RU"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16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Реестр контрактов  	</a:t>
                      </a:r>
                      <a:endParaRPr kumimoji="0" lang="ru-RU" sz="16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bl>
          </a:graphicData>
        </a:graphic>
      </p:graphicFrame>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765175"/>
          <a:ext cx="8569325" cy="4127500"/>
        </p:xfrm>
        <a:graphic>
          <a:graphicData uri="http://schemas.openxmlformats.org/drawingml/2006/table">
            <a:tbl>
              <a:tblPr/>
              <a:tblGrid>
                <a:gridCol w="8569325"/>
              </a:tblGrid>
              <a:tr h="1439863">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п.11 Производство товара, выполнение работы, оказание услуги осуществляются учреждением и предприятием УИС в соответствии с перечнем товаров, работ, услуг, утвержденным Правительством РФ </a:t>
                      </a:r>
                      <a:r>
                        <a:rPr kumimoji="0" lang="ru-RU" sz="2000" b="0" i="0" u="none" strike="noStrike" cap="none" normalizeH="0" baseline="0" smtClean="0">
                          <a:ln>
                            <a:noFill/>
                          </a:ln>
                          <a:solidFill>
                            <a:srgbClr val="C00000"/>
                          </a:solidFill>
                          <a:effectLst/>
                          <a:latin typeface="Lucida Sans Unicode" panose="020B0602030504020204" pitchFamily="34" charset="0"/>
                          <a:cs typeface="Arial" panose="020B0604020202020204" pitchFamily="34" charset="0"/>
                        </a:rPr>
                        <a:t>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0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7638">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Извещение за 5 календ. дней до дня заключение контракта / договора 	</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ru-RU" sz="2000" b="1" i="0" u="none" strike="noStrike" cap="none" normalizeH="0" baseline="-25000" smtClean="0">
                        <a:ln>
                          <a:noFill/>
                        </a:ln>
                        <a:solidFill>
                          <a:schemeClr val="tx1"/>
                        </a:solidFill>
                        <a:effectLst/>
                        <a:latin typeface="Calibri" panose="020F0502020204030204" pitchFamily="34" charset="0"/>
                        <a:ea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Обеспечение исполнения контракта</a:t>
                      </a:r>
                      <a:endParaRPr kumimoji="0" lang="ru-RU"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Внешняя экспертиза при приемке результатов по контракту</a:t>
                      </a:r>
                      <a:endParaRPr kumimoji="0" lang="ru-RU"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Реестр контрактов  	</a:t>
                      </a:r>
                      <a:endParaRPr kumimoji="0" lang="ru-RU"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765175"/>
          <a:ext cx="8569325" cy="4535488"/>
        </p:xfrm>
        <a:graphic>
          <a:graphicData uri="http://schemas.openxmlformats.org/drawingml/2006/table">
            <a:tbl>
              <a:tblPr/>
              <a:tblGrid>
                <a:gridCol w="8569325"/>
              </a:tblGrid>
              <a:tr h="1706563">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п.12 Приобретение УИС сырья, материалов, комплектующих изделий для производства товара, выполнения работы, оказания услуги в целях трудоустройства осужденных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2892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18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Извещение за 5 календ. дней до дня заключение контракта / договора 	</a:t>
                      </a:r>
                      <a:endParaRPr kumimoji="0" lang="ru-RU" sz="18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ru-RU" sz="1800" b="1" i="0" u="none" strike="noStrike" cap="none" normalizeH="0" baseline="-25000" smtClean="0">
                        <a:ln>
                          <a:noFill/>
                        </a:ln>
                        <a:solidFill>
                          <a:schemeClr val="tx1"/>
                        </a:solidFill>
                        <a:effectLst/>
                        <a:latin typeface="Calibri" panose="020F0502020204030204" pitchFamily="34" charset="0"/>
                        <a:ea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18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Обеспечение исполнения контракта</a:t>
                      </a:r>
                      <a:endParaRPr kumimoji="0" lang="ru-RU" sz="18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ru-RU" sz="18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18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Внешняя экспертиза при приемке результатов по контракту</a:t>
                      </a:r>
                      <a:endParaRPr kumimoji="0" lang="ru-RU" sz="18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ru-RU" sz="18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18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Реестр контрактов  	</a:t>
                      </a:r>
                      <a:endParaRPr kumimoji="0" lang="ru-RU" sz="18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765175"/>
          <a:ext cx="8569325" cy="4614863"/>
        </p:xfrm>
        <a:graphic>
          <a:graphicData uri="http://schemas.openxmlformats.org/drawingml/2006/table">
            <a:tbl>
              <a:tblPr/>
              <a:tblGrid>
                <a:gridCol w="4283075"/>
                <a:gridCol w="4286250"/>
              </a:tblGrid>
              <a:tr h="1652588">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п.13 Закупка произведений литературы и искусства определенных авторов, исполнений конкретных исполнителей, фонограмм конкретных изготовителей </a:t>
                      </a: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827088">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Извещение за 5 календ. дней до дня заключение контракта / договора 	</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2500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70167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Обеспечение исполнения контракта</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rPr>
                        <a:t>Заказчик вправе установить</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DFEF"/>
                    </a:solidFill>
                  </a:tcPr>
                </a:tc>
              </a:tr>
              <a:tr h="1433513">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Внешняя экспертиза при приемке результатов по контракту</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ru-RU"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Реестр контрактов  	</a:t>
                      </a:r>
                      <a:endParaRPr kumimoji="0" lang="ru-RU"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Содержимое 1"/>
          <p:cNvSpPr>
            <a:spLocks noGrp="1"/>
          </p:cNvSpPr>
          <p:nvPr>
            <p:ph idx="1"/>
          </p:nvPr>
        </p:nvSpPr>
        <p:spPr/>
        <p:txBody>
          <a:bodyPr/>
          <a:lstStyle/>
          <a:p>
            <a:pPr eaLnBrk="1" hangingPunct="1">
              <a:buFont typeface="Wingdings 3" panose="05040102010807070707" pitchFamily="18" charset="2"/>
              <a:buNone/>
            </a:pPr>
            <a:r>
              <a:rPr kumimoji="0" lang="ru-RU" smtClean="0">
                <a:latin typeface="Times New Roman" panose="02020603050405020304" pitchFamily="18" charset="0"/>
                <a:cs typeface="Times New Roman" panose="02020603050405020304" pitchFamily="18" charset="0"/>
              </a:rPr>
              <a:t>Контрактная служба создается одним из способов:</a:t>
            </a:r>
          </a:p>
          <a:p>
            <a:pPr eaLnBrk="1" hangingPunct="1">
              <a:buFont typeface="Wingdings 3" panose="05040102010807070707" pitchFamily="18" charset="2"/>
              <a:buNone/>
            </a:pPr>
            <a:endParaRPr kumimoji="0" lang="ru-RU" smtClean="0">
              <a:latin typeface="Times New Roman" panose="02020603050405020304" pitchFamily="18" charset="0"/>
              <a:cs typeface="Times New Roman" panose="02020603050405020304" pitchFamily="18" charset="0"/>
            </a:endParaRPr>
          </a:p>
          <a:p>
            <a:pPr eaLnBrk="1" hangingPunct="1">
              <a:buFont typeface="Wingdings 3" panose="05040102010807070707" pitchFamily="18" charset="2"/>
              <a:buNone/>
            </a:pPr>
            <a:r>
              <a:rPr kumimoji="0" lang="ru-RU" smtClean="0">
                <a:latin typeface="Times New Roman" panose="02020603050405020304" pitchFamily="18" charset="0"/>
                <a:cs typeface="Times New Roman" panose="02020603050405020304" pitchFamily="18" charset="0"/>
              </a:rPr>
              <a:t>1) создание отдельного структурного подразделения;</a:t>
            </a:r>
          </a:p>
          <a:p>
            <a:pPr eaLnBrk="1" hangingPunct="1">
              <a:buFont typeface="Wingdings 3" panose="05040102010807070707" pitchFamily="18" charset="2"/>
              <a:buNone/>
            </a:pPr>
            <a:endParaRPr kumimoji="0" lang="ru-RU" smtClean="0">
              <a:latin typeface="Times New Roman" panose="02020603050405020304" pitchFamily="18" charset="0"/>
              <a:cs typeface="Times New Roman" panose="02020603050405020304" pitchFamily="18" charset="0"/>
            </a:endParaRPr>
          </a:p>
          <a:p>
            <a:pPr eaLnBrk="1" hangingPunct="1">
              <a:buFont typeface="Wingdings 3" panose="05040102010807070707" pitchFamily="18" charset="2"/>
              <a:buNone/>
            </a:pPr>
            <a:r>
              <a:rPr kumimoji="0" lang="ru-RU" smtClean="0">
                <a:latin typeface="Times New Roman" panose="02020603050405020304" pitchFamily="18" charset="0"/>
                <a:cs typeface="Times New Roman" panose="02020603050405020304" pitchFamily="18" charset="0"/>
              </a:rPr>
              <a:t>2) утверждение Заказчиком постоянного состава работников Заказчика без образования подразделения.</a:t>
            </a:r>
          </a:p>
          <a:p>
            <a:pPr eaLnBrk="1" hangingPunct="1"/>
            <a:endParaRPr kumimoji="0" lang="ru-RU" smtClean="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Autofit/>
            <a:scene3d>
              <a:camera prst="orthographicFront"/>
              <a:lightRig rig="soft" dir="t"/>
            </a:scene3d>
          </a:bodyPr>
          <a:lstStyle/>
          <a:p>
            <a:pPr eaLnBrk="1" fontAlgn="auto" hangingPunct="1">
              <a:spcAft>
                <a:spcPts val="0"/>
              </a:spcAft>
              <a:defRPr/>
            </a:pPr>
            <a:r>
              <a:rPr lang="ru-RU" sz="3600" dirty="0" smtClean="0">
                <a:latin typeface="Times New Roman" pitchFamily="18" charset="0"/>
                <a:ea typeface="+mj-ea"/>
                <a:cs typeface="Times New Roman" pitchFamily="18" charset="0"/>
              </a:rPr>
              <a:t>Контрактная служба </a:t>
            </a:r>
            <a:br>
              <a:rPr lang="ru-RU" sz="3600" dirty="0" smtClean="0">
                <a:latin typeface="Times New Roman" pitchFamily="18" charset="0"/>
                <a:ea typeface="+mj-ea"/>
                <a:cs typeface="Times New Roman" pitchFamily="18" charset="0"/>
              </a:rPr>
            </a:br>
            <a:r>
              <a:rPr lang="ru-RU" sz="3200" i="1" dirty="0" smtClean="0">
                <a:latin typeface="Times New Roman" pitchFamily="18" charset="0"/>
                <a:ea typeface="+mj-ea"/>
                <a:cs typeface="Times New Roman" pitchFamily="18" charset="0"/>
              </a:rPr>
              <a:t>(Приказ МЭРТ №631) </a:t>
            </a:r>
            <a:endParaRPr lang="ru-RU" sz="3200" i="1" dirty="0">
              <a:ea typeface="+mj-ea"/>
              <a:cs typeface="+mj-cs"/>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765175"/>
          <a:ext cx="8569325" cy="4319588"/>
        </p:xfrm>
        <a:graphic>
          <a:graphicData uri="http://schemas.openxmlformats.org/drawingml/2006/table">
            <a:tbl>
              <a:tblPr/>
              <a:tblGrid>
                <a:gridCol w="8569325"/>
              </a:tblGrid>
              <a:tr h="1625600">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 14 Закупка отдельными видами заказчиков печатных изданий или электронных изданий определенных авторов у издателей таких изданий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93988">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Извещение за 5 календ. дней до дня заключение контракта / договора 	</a:t>
                      </a:r>
                      <a:endParaRPr kumimoji="0" lang="ru-RU" sz="2000" b="1" i="0" u="none" strike="noStrike" cap="none" normalizeH="0" baseline="-25000" smtClean="0">
                        <a:ln>
                          <a:noFill/>
                        </a:ln>
                        <a:solidFill>
                          <a:schemeClr val="tx1"/>
                        </a:solidFill>
                        <a:effectLst/>
                        <a:latin typeface="Calibri" panose="020F0502020204030204" pitchFamily="34" charset="0"/>
                        <a:ea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Обеспечение исполнения контракта</a:t>
                      </a: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Внешняя экспертиза при приемке результатов по контракту</a:t>
                      </a: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Реестр контрактов  	</a:t>
                      </a:r>
                      <a:endParaRPr kumimoji="0" lang="ru-RU"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765175"/>
          <a:ext cx="8569325" cy="3629025"/>
        </p:xfrm>
        <a:graphic>
          <a:graphicData uri="http://schemas.openxmlformats.org/drawingml/2006/table">
            <a:tbl>
              <a:tblPr/>
              <a:tblGrid>
                <a:gridCol w="4283075"/>
                <a:gridCol w="4286250"/>
              </a:tblGrid>
              <a:tr h="1439863">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п.15 Заключение контракта на посещение зоопарка, театра, кинотеатра, концерта, цирка, музея, выставки или спортивного мероприятия </a:t>
                      </a: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70167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Обеспечение исполнения контракта</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rPr>
                        <a:t>Заказчик вправе установить</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DFEF"/>
                    </a:solidFill>
                  </a:tcPr>
                </a:tc>
              </a:tr>
              <a:tr h="1487488">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Реестр контрактов  	</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bl>
          </a:graphicData>
        </a:graphic>
      </p:graphicFrame>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765175"/>
          <a:ext cx="8569325" cy="3894138"/>
        </p:xfrm>
        <a:graphic>
          <a:graphicData uri="http://schemas.openxmlformats.org/drawingml/2006/table">
            <a:tbl>
              <a:tblPr/>
              <a:tblGrid>
                <a:gridCol w="8569325"/>
              </a:tblGrid>
              <a:tr h="1439863">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п.16 Заключение контракта с организатором мероприятия, проводимого для нескольких заказчиков </a:t>
                      </a: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5427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18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Извещение за 5 календ. дней до дня заключение контракта / договора 	</a:t>
                      </a:r>
                      <a:endParaRPr kumimoji="0" lang="ru-RU" sz="18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ru-RU" sz="1800" b="1" i="0" u="none" strike="noStrike" cap="none" normalizeH="0" baseline="-25000" smtClean="0">
                        <a:ln>
                          <a:noFill/>
                        </a:ln>
                        <a:solidFill>
                          <a:schemeClr val="tx1"/>
                        </a:solidFill>
                        <a:effectLst/>
                        <a:latin typeface="Calibri" panose="020F0502020204030204" pitchFamily="34" charset="0"/>
                        <a:ea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18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Обеспечение исполнения контракта</a:t>
                      </a:r>
                      <a:endParaRPr kumimoji="0" lang="ru-RU" sz="18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ru-RU" sz="18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18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Внешняя экспертиза при приемке результатов по контракту</a:t>
                      </a:r>
                      <a:endParaRPr kumimoji="0" lang="ru-RU" sz="18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ru-RU" sz="18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18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Реестр контрактов  	</a:t>
                      </a:r>
                      <a:endParaRPr kumimoji="0" lang="ru-RU" sz="18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765175"/>
          <a:ext cx="8569325" cy="4348163"/>
        </p:xfrm>
        <a:graphic>
          <a:graphicData uri="http://schemas.openxmlformats.org/drawingml/2006/table">
            <a:tbl>
              <a:tblPr/>
              <a:tblGrid>
                <a:gridCol w="4283075"/>
                <a:gridCol w="4286250"/>
              </a:tblGrid>
              <a:tr h="2232025">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п.17 Приобретение отдельными видами заказчиков (театр и т.п.) произведений литературы или искусства, исполнений, декораций, сценической мебели, сценических костюмов и необходимых материалов, театрального реквизита, бутафории, грима, постижерских изделий, театральных кукол </a:t>
                      </a: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857250">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16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Извещение за 5 календ. дней до дня заключение контракта / договора 	</a:t>
                      </a:r>
                      <a:endParaRPr kumimoji="0" lang="ru-RU"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495300">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Обеспечение исполнения контракта</a:t>
                      </a:r>
                      <a:endParaRPr kumimoji="0" lang="ru-RU"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rPr>
                        <a:t>Заказчик вправе установить</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DFEF"/>
                    </a:solidFill>
                  </a:tcPr>
                </a:tc>
              </a:tr>
              <a:tr h="763588">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16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Реестр контрактов  	</a:t>
                      </a:r>
                      <a:endParaRPr kumimoji="0" lang="ru-RU"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bl>
          </a:graphicData>
        </a:graphic>
      </p:graphicFrame>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765175"/>
          <a:ext cx="8569325" cy="3698875"/>
        </p:xfrm>
        <a:graphic>
          <a:graphicData uri="http://schemas.openxmlformats.org/drawingml/2006/table">
            <a:tbl>
              <a:tblPr/>
              <a:tblGrid>
                <a:gridCol w="8569325"/>
              </a:tblGrid>
              <a:tr h="1595438">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п.18 Реализация входных билетов и абонементов, экскурсионных билетов и экскурсионных путевок </a:t>
                      </a: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0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03438">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Извещение за 5 календ. дней до дня заключение контракта / договора 	</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ru-RU" sz="20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Обеспечение исполнения контракта</a:t>
                      </a:r>
                      <a:endParaRPr kumimoji="0" lang="ru-RU"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ru-RU" sz="2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Реестр контрактов  	</a:t>
                      </a:r>
                      <a:endParaRPr kumimoji="0" lang="ru-RU"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765175"/>
          <a:ext cx="8569325" cy="4127500"/>
        </p:xfrm>
        <a:graphic>
          <a:graphicData uri="http://schemas.openxmlformats.org/drawingml/2006/table">
            <a:tbl>
              <a:tblPr/>
              <a:tblGrid>
                <a:gridCol w="8569325"/>
              </a:tblGrid>
              <a:tr h="1439863">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 п. 19 Авторский контроль, авторский надзор </a:t>
                      </a:r>
                      <a:r>
                        <a:rPr kumimoji="0" lang="ru-RU" sz="2000" b="0" i="0" u="none" strike="noStrike" cap="none" normalizeH="0" baseline="0" smtClean="0">
                          <a:ln>
                            <a:noFill/>
                          </a:ln>
                          <a:solidFill>
                            <a:srgbClr val="C00000"/>
                          </a:solidFill>
                          <a:effectLst/>
                          <a:latin typeface="Lucida Sans Unicode" panose="020B0602030504020204" pitchFamily="34" charset="0"/>
                          <a:cs typeface="Arial" panose="020B0604020202020204" pitchFamily="34" charset="0"/>
                        </a:rPr>
                        <a:t>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0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7638">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Извещение за 5 календ. дней до дня заключение контракта / договора 	</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ru-RU" sz="2000" b="1" i="0" u="none" strike="noStrike" cap="none" normalizeH="0" baseline="-25000" smtClean="0">
                        <a:ln>
                          <a:noFill/>
                        </a:ln>
                        <a:solidFill>
                          <a:schemeClr val="tx1"/>
                        </a:solidFill>
                        <a:effectLst/>
                        <a:latin typeface="Calibri" panose="020F0502020204030204" pitchFamily="34" charset="0"/>
                        <a:ea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Обеспечение исполнения контракта</a:t>
                      </a:r>
                      <a:endParaRPr kumimoji="0" lang="ru-RU"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Внешняя экспертиза при приемке результатов по контракту</a:t>
                      </a:r>
                      <a:endParaRPr kumimoji="0" lang="ru-RU"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Реестр контрактов  	</a:t>
                      </a:r>
                      <a:endParaRPr kumimoji="0" lang="ru-RU"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765175"/>
          <a:ext cx="8569325" cy="3543300"/>
        </p:xfrm>
        <a:graphic>
          <a:graphicData uri="http://schemas.openxmlformats.org/drawingml/2006/table">
            <a:tbl>
              <a:tblPr/>
              <a:tblGrid>
                <a:gridCol w="4283075"/>
                <a:gridCol w="4286250"/>
              </a:tblGrid>
              <a:tr h="1439863">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п.20 Обеспечение визитов глав иностранных государств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0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70167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Обеспечение исполнения контракта</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rPr>
                        <a:t>Заказчик вправе установить</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DFEF"/>
                    </a:solidFill>
                  </a:tcPr>
                </a:tc>
              </a:tr>
              <a:tr h="1401763">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Внешняя экспертиза при приемке результатов по контракту</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Реестр контрактов  	</a:t>
                      </a:r>
                      <a:endParaRPr kumimoji="0" lang="ru-RU"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bl>
          </a:graphicData>
        </a:graphic>
      </p:graphicFrame>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765175"/>
          <a:ext cx="8569325" cy="4132263"/>
        </p:xfrm>
        <a:graphic>
          <a:graphicData uri="http://schemas.openxmlformats.org/drawingml/2006/table">
            <a:tbl>
              <a:tblPr/>
              <a:tblGrid>
                <a:gridCol w="4283075"/>
                <a:gridCol w="4286250"/>
              </a:tblGrid>
              <a:tr h="1439863">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п.21 Обеспечение деятельности объектов государственной охраны </a:t>
                      </a:r>
                      <a:r>
                        <a:rPr kumimoji="0" lang="ru-RU" sz="20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rPr>
                        <a:t>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0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70167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Обеспечение исполнения контракта</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rPr>
                        <a:t>Заказчик вправе установить</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DFEF"/>
                    </a:solidFill>
                  </a:tcPr>
                </a:tc>
              </a:tr>
              <a:tr h="1990725">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Внешняя экспертиза при приемке результатов по контракту</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Реестр контрактов  	</a:t>
                      </a:r>
                      <a:endParaRPr kumimoji="0" lang="ru-RU"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bl>
          </a:graphicData>
        </a:graphic>
      </p:graphicFrame>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765175"/>
          <a:ext cx="8569325" cy="2979738"/>
        </p:xfrm>
        <a:graphic>
          <a:graphicData uri="http://schemas.openxmlformats.org/drawingml/2006/table">
            <a:tbl>
              <a:tblPr/>
              <a:tblGrid>
                <a:gridCol w="4283075"/>
                <a:gridCol w="4286250"/>
              </a:tblGrid>
              <a:tr h="1439863">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п.22 Управление многоквартирным домом </a:t>
                      </a: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0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70167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Обеспечение исполнения контракта</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rPr>
                        <a:t>Заказчик вправе установить</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DFEF"/>
                    </a:solidFill>
                  </a:tcPr>
                </a:tc>
              </a:tr>
              <a:tr h="838200">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Реестр контрактов  	</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bl>
          </a:graphicData>
        </a:graphic>
      </p:graphicFrame>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765175"/>
          <a:ext cx="8569325" cy="2841625"/>
        </p:xfrm>
        <a:graphic>
          <a:graphicData uri="http://schemas.openxmlformats.org/drawingml/2006/table">
            <a:tbl>
              <a:tblPr/>
              <a:tblGrid>
                <a:gridCol w="4283075"/>
                <a:gridCol w="4286250"/>
              </a:tblGrid>
              <a:tr h="1439863">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п.23 Содержание нежилых помещений 	</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70167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Обеспечение исполнения контракта</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rPr>
                        <a:t>Заказчик вправе установить</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DFEF"/>
                    </a:solidFill>
                  </a:tcPr>
                </a:tc>
              </a:tr>
              <a:tr h="701675">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Реестр контрактов  	</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Содержимое 1"/>
          <p:cNvSpPr>
            <a:spLocks noGrp="1"/>
          </p:cNvSpPr>
          <p:nvPr>
            <p:ph idx="1"/>
          </p:nvPr>
        </p:nvSpPr>
        <p:spPr/>
        <p:txBody>
          <a:bodyPr/>
          <a:lstStyle/>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 1. Разработка плана закупок, подготовка изменений для внесения в план закупок, размещение данной информации  в единой информационной системе </a:t>
            </a:r>
            <a:r>
              <a:rPr kumimoji="0" lang="ru-RU" sz="2000" smtClean="0">
                <a:solidFill>
                  <a:srgbClr val="C00000"/>
                </a:solidFill>
                <a:latin typeface="Times New Roman" panose="02020603050405020304" pitchFamily="18" charset="0"/>
                <a:cs typeface="Times New Roman" panose="02020603050405020304" pitchFamily="18" charset="0"/>
              </a:rPr>
              <a:t>(вступает с 1 января 2015 г.)</a:t>
            </a:r>
            <a:r>
              <a:rPr kumimoji="0" lang="ru-RU" sz="2000" smtClean="0">
                <a:latin typeface="Times New Roman" panose="02020603050405020304" pitchFamily="18" charset="0"/>
                <a:cs typeface="Times New Roman" panose="02020603050405020304" pitchFamily="18" charset="0"/>
              </a:rPr>
              <a:t>. </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2. Разработка плана-графика, подготовку изменений для внесения в план-график, размещение данной информации  в единой информационной системе </a:t>
            </a:r>
            <a:r>
              <a:rPr kumimoji="0" lang="ru-RU" sz="2000" smtClean="0">
                <a:solidFill>
                  <a:srgbClr val="C00000"/>
                </a:solidFill>
                <a:latin typeface="Times New Roman" panose="02020603050405020304" pitchFamily="18" charset="0"/>
                <a:cs typeface="Times New Roman" panose="02020603050405020304" pitchFamily="18" charset="0"/>
              </a:rPr>
              <a:t>(вступает с 1 января 2015 г.)</a:t>
            </a:r>
            <a:r>
              <a:rPr kumimoji="0" lang="ru-RU" sz="2000" smtClean="0">
                <a:latin typeface="Times New Roman" panose="02020603050405020304" pitchFamily="18" charset="0"/>
                <a:cs typeface="Times New Roman" panose="02020603050405020304" pitchFamily="18" charset="0"/>
              </a:rPr>
              <a:t>. </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 3. Подготовка и размещение в единой информационной системе извещений об осуществлении закупок, документации о закупках и проектов контрактов, подготовка и направление приглашений принять участие в определении поставщиков (подрядчиков, исполнителей) закрытыми способами; </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4. Осуществление закупок, в том числе заключение контрактов; </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5. Участие в рассмотрении дел об обжаловании результатов определения поставщиков (подрядчиков, исполнителей). </a:t>
            </a:r>
          </a:p>
          <a:p>
            <a:pPr eaLnBrk="1" hangingPunct="1">
              <a:buFont typeface="Wingdings 3" panose="05040102010807070707" pitchFamily="18" charset="2"/>
              <a:buNone/>
            </a:pPr>
            <a:r>
              <a:rPr kumimoji="0" lang="ru-RU" sz="2000" b="1" smtClean="0">
                <a:latin typeface="Times New Roman" panose="02020603050405020304" pitchFamily="18" charset="0"/>
                <a:cs typeface="Times New Roman" panose="02020603050405020304" pitchFamily="18" charset="0"/>
              </a:rPr>
              <a:t>	</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	</a:t>
            </a: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Функции и полномочия контрактной службы (Ст.38)</a:t>
            </a:r>
            <a:endParaRPr lang="ru-RU"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765175"/>
          <a:ext cx="8569325" cy="3543300"/>
        </p:xfrm>
        <a:graphic>
          <a:graphicData uri="http://schemas.openxmlformats.org/drawingml/2006/table">
            <a:tbl>
              <a:tblPr/>
              <a:tblGrid>
                <a:gridCol w="8569325"/>
              </a:tblGrid>
              <a:tr h="1439863">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п.24 Несостоявшиеся закрытые конкурсы и закрытые аукционы (единственная заявка) 	</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03438">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Согласование с контрольным органом 	</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Внешняя экспертиза при приемке результатов по контракту</a:t>
                      </a:r>
                      <a:endParaRPr kumimoji="0" lang="ru-RU"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Реестр контрактов  	</a:t>
                      </a:r>
                      <a:endParaRPr kumimoji="0" lang="ru-RU"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765175"/>
          <a:ext cx="8569325" cy="3543300"/>
        </p:xfrm>
        <a:graphic>
          <a:graphicData uri="http://schemas.openxmlformats.org/drawingml/2006/table">
            <a:tbl>
              <a:tblPr/>
              <a:tblGrid>
                <a:gridCol w="8569325"/>
              </a:tblGrid>
              <a:tr h="1439863">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п.25 Несостоявшиеся открытые закупки (единственная заявка)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20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03438">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Согласование с контрольным органом 	</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Внешняя экспертиза при приемке результатов по контракту</a:t>
                      </a:r>
                      <a:endParaRPr kumimoji="0" lang="ru-RU"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Реестр контрактов  	</a:t>
                      </a:r>
                      <a:endParaRPr kumimoji="0" lang="ru-RU"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765175"/>
          <a:ext cx="8569325" cy="3024188"/>
        </p:xfrm>
        <a:graphic>
          <a:graphicData uri="http://schemas.openxmlformats.org/drawingml/2006/table">
            <a:tbl>
              <a:tblPr/>
              <a:tblGrid>
                <a:gridCol w="4283075"/>
                <a:gridCol w="4286250"/>
              </a:tblGrid>
              <a:tr h="1439863">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п.26 Оказание услуг, связанных с направлением работника в служебную командировку </a:t>
                      </a: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792163">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Обеспечение исполнения контракта</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rPr>
                        <a:t>Заказчик вправе установить</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DFEF"/>
                    </a:solidFill>
                  </a:tcPr>
                </a:tc>
              </a:tr>
              <a:tr h="792163">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Реестр контрактов  	</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bl>
          </a:graphicData>
        </a:graphic>
      </p:graphicFrame>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95288" y="765175"/>
          <a:ext cx="8569325" cy="4498975"/>
        </p:xfrm>
        <a:graphic>
          <a:graphicData uri="http://schemas.openxmlformats.org/drawingml/2006/table">
            <a:tbl>
              <a:tblPr/>
              <a:tblGrid>
                <a:gridCol w="4283075"/>
                <a:gridCol w="4286250"/>
              </a:tblGrid>
              <a:tr h="2376488">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п.28 Закупка лекарственных препаратов, которые предназначены для назначения пациенту при наличии медицинских показаний по решению врачебной комиссии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72072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Обеспечение исполнения контракта</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rPr>
                        <a:t>Заказчик вправе установить</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DFEF"/>
                    </a:solidFill>
                  </a:tcPr>
                </a:tc>
              </a:tr>
              <a:tr h="1401763">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Внешняя экспертиза при приемке результатов по контракту</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Реестр контрактов  	</a:t>
                      </a:r>
                      <a:endParaRPr kumimoji="0" lang="ru-RU"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bl>
          </a:graphicData>
        </a:graphic>
      </p:graphicFrame>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1" name="Содержимое 1"/>
          <p:cNvSpPr>
            <a:spLocks noGrp="1"/>
          </p:cNvSpPr>
          <p:nvPr>
            <p:ph idx="1"/>
          </p:nvPr>
        </p:nvSpPr>
        <p:spPr/>
        <p:txBody>
          <a:bodyPr/>
          <a:lstStyle/>
          <a:p>
            <a:pPr>
              <a:lnSpc>
                <a:spcPct val="90000"/>
              </a:lnSpc>
            </a:pPr>
            <a:r>
              <a:rPr kumimoji="0" lang="ru-RU" sz="2300" smtClean="0">
                <a:latin typeface="Arial" panose="020B0604020202020204" pitchFamily="34" charset="0"/>
                <a:cs typeface="Arial" panose="020B0604020202020204" pitchFamily="34" charset="0"/>
              </a:rPr>
              <a:t>Заказчик вправе заключить контракт на поставки лекарственных препаратов </a:t>
            </a:r>
            <a:r>
              <a:rPr kumimoji="0" lang="ru-RU" sz="2300" smtClean="0">
                <a:solidFill>
                  <a:srgbClr val="C00000"/>
                </a:solidFill>
                <a:latin typeface="Arial" panose="020B0604020202020204" pitchFamily="34" charset="0"/>
                <a:cs typeface="Arial" panose="020B0604020202020204" pitchFamily="34" charset="0"/>
              </a:rPr>
              <a:t>на сумму, не превышающую двести тысяч рублей. </a:t>
            </a:r>
            <a:r>
              <a:rPr kumimoji="0" lang="ru-RU" sz="2300" smtClean="0">
                <a:latin typeface="Arial" panose="020B0604020202020204" pitchFamily="34" charset="0"/>
                <a:cs typeface="Arial" panose="020B0604020202020204" pitchFamily="34" charset="0"/>
              </a:rPr>
              <a:t>При этом объем закупаемых лекарственных препаратов не должен превышать объем таких препаратов, необходимый для указанного пациента в течение срока, необходимого для осуществления закупки лекарственных препаратов в соответствии с положениями п.7 ч.2 ст.83.</a:t>
            </a:r>
          </a:p>
          <a:p>
            <a:pPr>
              <a:lnSpc>
                <a:spcPct val="90000"/>
              </a:lnSpc>
            </a:pPr>
            <a:r>
              <a:rPr kumimoji="0" lang="ru-RU" sz="2300" smtClean="0">
                <a:latin typeface="Arial" panose="020B0604020202020204" pitchFamily="34" charset="0"/>
                <a:cs typeface="Arial" panose="020B0604020202020204" pitchFamily="34" charset="0"/>
              </a:rPr>
              <a:t> Кроме того, при осуществлении закупки лекарственных препаратов в соответствии с положениями настоящего пункта предметом одного контракта не могут являться лекарственные препараты, предназначенные для </a:t>
            </a:r>
            <a:r>
              <a:rPr kumimoji="0" lang="ru-RU" sz="2300" smtClean="0">
                <a:solidFill>
                  <a:srgbClr val="C00000"/>
                </a:solidFill>
                <a:latin typeface="Arial" panose="020B0604020202020204" pitchFamily="34" charset="0"/>
                <a:cs typeface="Arial" panose="020B0604020202020204" pitchFamily="34" charset="0"/>
              </a:rPr>
              <a:t>назначения двум и более пациентам. </a:t>
            </a: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a:defRPr/>
            </a:pPr>
            <a:r>
              <a:rPr lang="ru-RU" dirty="0" smtClean="0">
                <a:latin typeface="Arial" pitchFamily="34" charset="0"/>
                <a:ea typeface="+mj-ea"/>
                <a:cs typeface="Arial" pitchFamily="34" charset="0"/>
              </a:rPr>
              <a:t>Закупка лекарственных препаратов</a:t>
            </a:r>
            <a:endParaRPr lang="ru-RU" dirty="0">
              <a:latin typeface="Arial" pitchFamily="34" charset="0"/>
              <a:ea typeface="+mj-ea"/>
              <a:cs typeface="Arial" pitchFamily="34" charset="0"/>
            </a:endParaRP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765175"/>
          <a:ext cx="8569325" cy="3997325"/>
        </p:xfrm>
        <a:graphic>
          <a:graphicData uri="http://schemas.openxmlformats.org/drawingml/2006/table">
            <a:tbl>
              <a:tblPr/>
              <a:tblGrid>
                <a:gridCol w="4283075"/>
                <a:gridCol w="4286250"/>
              </a:tblGrid>
              <a:tr h="1893888">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ru-RU" sz="24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п.29 </a:t>
                      </a:r>
                      <a:r>
                        <a:rPr kumimoji="0" lang="ru-RU" sz="2400" b="0"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Заключение договора энергоснабжения или договора купли-продажи электрической энергии с гарантирующим поставщиком электрической энергии;</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70167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Обеспечение исполнения контракта</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rPr>
                        <a:t>Заказчик вправе установить</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DFEF"/>
                    </a:solidFill>
                  </a:tcPr>
                </a:tc>
              </a:tr>
              <a:tr h="1401763">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Внешняя экспертиза при приемке результатов по контракту</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Реестр контрактов  	</a:t>
                      </a:r>
                      <a:endParaRPr kumimoji="0" lang="ru-RU"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bl>
          </a:graphicData>
        </a:graphic>
      </p:graphicFrame>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404813"/>
          <a:ext cx="8569325" cy="5954712"/>
        </p:xfrm>
        <a:graphic>
          <a:graphicData uri="http://schemas.openxmlformats.org/drawingml/2006/table">
            <a:tbl>
              <a:tblPr/>
              <a:tblGrid>
                <a:gridCol w="4283075"/>
                <a:gridCol w="4286250"/>
              </a:tblGrid>
              <a:tr h="1800225">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п.31 Заключение контракта, предметом которого является приобретение для обеспечения федеральных нужд, нужд субъекта Российской Федерации, муниципальных нужд нежилого здания, строения, сооружения, нежилого помещения</a:t>
                      </a:r>
                      <a:r>
                        <a:rPr kumimoji="0" lang="ru-RU" sz="2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72072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Извещение за 5 календ. дней до дня заключение контракта / договора 	</a:t>
                      </a:r>
                      <a:endParaRPr kumimoji="0" lang="ru-RU"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592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Обеспечение исполнения контракта</a:t>
                      </a:r>
                      <a:endParaRPr kumimoji="0" lang="ru-RU"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rPr>
                        <a:t>Заказчик вправе установить</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DFEF"/>
                    </a:solidFill>
                  </a:tcPr>
                </a:tc>
              </a:tr>
              <a:tr h="519113">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Согласование с контрольным органом 	</a:t>
                      </a:r>
                      <a:endParaRPr kumimoji="0" lang="ru-RU"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49363">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Уведомление контрольного органа не позднее 1 рабочего дня с даты заключения контракта 	</a:t>
                      </a:r>
                      <a:endParaRPr kumimoji="0" lang="ru-RU"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3438">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Внешняя экспертиза при приемке результатов по контракту</a:t>
                      </a:r>
                      <a:endParaRPr kumimoji="0" lang="ru-RU"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DFEF"/>
                    </a:solidFill>
                  </a:tcPr>
                </a:tc>
              </a:tr>
              <a:tr h="41592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Реестр контрактов  	</a:t>
                      </a:r>
                      <a:endParaRPr kumimoji="0" lang="ru-RU"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DFEF"/>
                    </a:solidFill>
                  </a:tcPr>
                </a:tc>
              </a:tr>
            </a:tbl>
          </a:graphicData>
        </a:graphic>
      </p:graphicFrame>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404813"/>
          <a:ext cx="8569325" cy="3903662"/>
        </p:xfrm>
        <a:graphic>
          <a:graphicData uri="http://schemas.openxmlformats.org/drawingml/2006/table">
            <a:tbl>
              <a:tblPr/>
              <a:tblGrid>
                <a:gridCol w="4283075"/>
                <a:gridCol w="4286250"/>
              </a:tblGrid>
              <a:tr h="1800225">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п.32 Аренда нежилого здания, строения, сооружения, нежилого помещения для обеспечения федеральных нужд, нужд субъекта Российской Федерации, муниципальных нужд, определенных соответственно правовым актом Правительства Российской Федерации</a:t>
                      </a:r>
                      <a:endParaRPr kumimoji="0" lang="ru-RU" sz="2000" b="1" i="0" u="none" strike="noStrike" cap="none" normalizeH="0" baseline="0" smtClean="0">
                        <a:ln>
                          <a:noFill/>
                        </a:ln>
                        <a:solidFill>
                          <a:srgbClr val="C00000"/>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70167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Обеспечение исполнения контракта</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rPr>
                        <a:t>Заказчик вправе установить</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DFEF"/>
                    </a:solidFill>
                  </a:tcPr>
                </a:tc>
              </a:tr>
              <a:tr h="1401763">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Внешняя экспертиза при приемке результатов по контракту</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Реестр контрактов  	</a:t>
                      </a:r>
                      <a:endParaRPr kumimoji="0" lang="ru-RU"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bl>
          </a:graphicData>
        </a:graphic>
      </p:graphicFrame>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404813"/>
          <a:ext cx="8569325" cy="4725987"/>
        </p:xfrm>
        <a:graphic>
          <a:graphicData uri="http://schemas.openxmlformats.org/drawingml/2006/table">
            <a:tbl>
              <a:tblPr/>
              <a:tblGrid>
                <a:gridCol w="4283075"/>
                <a:gridCol w="4286250"/>
              </a:tblGrid>
              <a:tr h="2244725">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п.33 Заключение контракта на оказание преподавательских услуг, а также услуг экскурсовода (гида) физическими лицами;</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92392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Обеспечение исполнения контракта</a:t>
                      </a:r>
                      <a:endParaRPr kumimoji="0" lang="ru-RU"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rPr>
                        <a:t>Заказчик вправе установить</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DFEF"/>
                    </a:solidFill>
                  </a:tcPr>
                </a:tc>
              </a:tr>
              <a:tr h="1557338">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Внешняя экспертиза при приемке результатов по контракту</a:t>
                      </a:r>
                      <a:endParaRPr kumimoji="0" lang="ru-RU"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Реестр контрактов  	</a:t>
                      </a:r>
                      <a:endParaRPr kumimoji="0" lang="ru-RU" sz="16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bl>
          </a:graphicData>
        </a:graphic>
      </p:graphicFrame>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765175"/>
          <a:ext cx="8569325" cy="5049838"/>
        </p:xfrm>
        <a:graphic>
          <a:graphicData uri="http://schemas.openxmlformats.org/drawingml/2006/table">
            <a:tbl>
              <a:tblPr/>
              <a:tblGrid>
                <a:gridCol w="4283075"/>
                <a:gridCol w="4286250"/>
              </a:tblGrid>
              <a:tr h="2595563">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Lucida Sans Unicode" panose="020B0602030504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ru-RU" sz="2000" b="1"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п.34 Заключения федеральным органом исполнительной власти контракта с иностранной организацией на лечение гражданина РФ за пределами территории РФ в случае, если запрос предложений, проведенный в соответствии с п. 3 ч. 2 статьи 83 настоящего Федерального закона, признан не состоявшимся в соответствии с ч.19 указанной статьи</a:t>
                      </a:r>
                      <a:r>
                        <a:rPr kumimoji="0" lang="ru-RU" sz="2000" b="0"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C00000"/>
                          </a:solidFill>
                          <a:effectLst/>
                          <a:latin typeface="Lucida Sans Unicode" panose="020B0602030504020204" pitchFamily="34" charset="0"/>
                          <a:cs typeface="Arial" panose="020B0604020202020204" pitchFamily="34" charset="0"/>
                        </a:rPr>
                        <a:t>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70167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Обеспечение исполнения контракта</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rPr>
                        <a:t>Заказчик вправе установить</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DFEF"/>
                    </a:solidFill>
                  </a:tcPr>
                </a:tc>
              </a:tr>
              <a:tr h="1752600">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Уведомление контрольного органа не позднее 1 рабочего дня с даты заключения контракта 	</a:t>
                      </a:r>
                      <a:endParaRPr kumimoji="0" lang="ru-RU"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Реестр контрактов  	</a:t>
                      </a:r>
                      <a:endParaRPr kumimoji="0" lang="ru-RU"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2000" b="1"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Содержимое 1"/>
          <p:cNvSpPr>
            <a:spLocks noGrp="1"/>
          </p:cNvSpPr>
          <p:nvPr>
            <p:ph idx="1"/>
          </p:nvPr>
        </p:nvSpPr>
        <p:spPr/>
        <p:txBody>
          <a:bodyPr/>
          <a:lstStyle/>
          <a:p>
            <a:pPr eaLnBrk="1" hangingPunct="1">
              <a:lnSpc>
                <a:spcPct val="80000"/>
              </a:lnSpc>
              <a:buFont typeface="Wingdings 3" panose="05040102010807070707" pitchFamily="18" charset="2"/>
              <a:buNone/>
            </a:pPr>
            <a:r>
              <a:rPr kumimoji="0" lang="ru-RU" sz="3200" b="1" smtClean="0">
                <a:solidFill>
                  <a:srgbClr val="C00000"/>
                </a:solidFill>
                <a:latin typeface="Times New Roman" panose="02020603050405020304" pitchFamily="18" charset="0"/>
                <a:cs typeface="Times New Roman" panose="02020603050405020304" pitchFamily="18" charset="0"/>
              </a:rPr>
              <a:t>Не менее 5 человек:</a:t>
            </a:r>
          </a:p>
          <a:p>
            <a:pPr eaLnBrk="1" hangingPunct="1">
              <a:lnSpc>
                <a:spcPct val="80000"/>
              </a:lnSpc>
              <a:buFont typeface="Wingdings 3" panose="05040102010807070707" pitchFamily="18" charset="2"/>
              <a:buNone/>
            </a:pPr>
            <a:r>
              <a:rPr kumimoji="0" lang="ru-RU" sz="3200" smtClean="0">
                <a:latin typeface="Times New Roman" panose="02020603050405020304" pitchFamily="18" charset="0"/>
                <a:cs typeface="Times New Roman" panose="02020603050405020304" pitchFamily="18" charset="0"/>
              </a:rPr>
              <a:t>Для конкурсной, аукционной, единой комиссии; </a:t>
            </a:r>
          </a:p>
          <a:p>
            <a:pPr eaLnBrk="1" hangingPunct="1">
              <a:lnSpc>
                <a:spcPct val="80000"/>
              </a:lnSpc>
              <a:buFont typeface="Wingdings 3" panose="05040102010807070707" pitchFamily="18" charset="2"/>
              <a:buNone/>
            </a:pPr>
            <a:r>
              <a:rPr kumimoji="0" lang="ru-RU" sz="3200" b="1" smtClean="0">
                <a:solidFill>
                  <a:srgbClr val="C00000"/>
                </a:solidFill>
                <a:latin typeface="Times New Roman" panose="02020603050405020304" pitchFamily="18" charset="0"/>
                <a:cs typeface="Times New Roman" panose="02020603050405020304" pitchFamily="18" charset="0"/>
              </a:rPr>
              <a:t>Не менее чем 3 человека:</a:t>
            </a:r>
          </a:p>
          <a:p>
            <a:pPr eaLnBrk="1" hangingPunct="1">
              <a:lnSpc>
                <a:spcPct val="80000"/>
              </a:lnSpc>
              <a:buFont typeface="Wingdings 3" panose="05040102010807070707" pitchFamily="18" charset="2"/>
              <a:buNone/>
            </a:pPr>
            <a:r>
              <a:rPr kumimoji="0" lang="ru-RU" sz="3200" smtClean="0">
                <a:latin typeface="Times New Roman" panose="02020603050405020304" pitchFamily="18" charset="0"/>
                <a:cs typeface="Times New Roman" panose="02020603050405020304" pitchFamily="18" charset="0"/>
              </a:rPr>
              <a:t>Для котировочной комиссии, комиссии по рассмотрению заявок на участие в запросе предложений и окончательных предложений.</a:t>
            </a:r>
            <a:endParaRPr kumimoji="0" lang="ru-RU" sz="3200" b="1" smtClean="0">
              <a:latin typeface="Times New Roman" panose="02020603050405020304" pitchFamily="18" charset="0"/>
              <a:cs typeface="Times New Roman" panose="02020603050405020304" pitchFamily="18" charset="0"/>
            </a:endParaRPr>
          </a:p>
          <a:p>
            <a:pPr eaLnBrk="1" hangingPunct="1">
              <a:lnSpc>
                <a:spcPct val="80000"/>
              </a:lnSpc>
            </a:pPr>
            <a:endParaRPr kumimoji="0" lang="ru-RU" sz="3200" smtClean="0">
              <a:latin typeface="Times New Roman" panose="02020603050405020304" pitchFamily="18" charset="0"/>
              <a:cs typeface="Times New Roman" panose="02020603050405020304" pitchFamily="18" charset="0"/>
            </a:endParaRPr>
          </a:p>
          <a:p>
            <a:pPr eaLnBrk="1" hangingPunct="1">
              <a:lnSpc>
                <a:spcPct val="80000"/>
              </a:lnSpc>
              <a:buFont typeface="Wingdings 3" panose="05040102010807070707" pitchFamily="18" charset="2"/>
              <a:buNone/>
            </a:pPr>
            <a:r>
              <a:rPr kumimoji="0" lang="ru-RU" sz="3200" smtClean="0">
                <a:latin typeface="Times New Roman" panose="02020603050405020304" pitchFamily="18" charset="0"/>
                <a:cs typeface="Times New Roman" panose="02020603050405020304" pitchFamily="18" charset="0"/>
              </a:rPr>
              <a:t>	</a:t>
            </a:r>
          </a:p>
          <a:p>
            <a:pPr eaLnBrk="1" hangingPunct="1">
              <a:lnSpc>
                <a:spcPct val="80000"/>
              </a:lnSpc>
            </a:pPr>
            <a:endParaRPr kumimoji="0" lang="ru-RU" sz="2300"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Комиссия по осуществлению закупок (Ст.39)</a:t>
            </a:r>
            <a:endParaRPr lang="ru-RU"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89" name="Содержимое 1"/>
          <p:cNvSpPr>
            <a:spLocks noGrp="1"/>
          </p:cNvSpPr>
          <p:nvPr>
            <p:ph idx="1"/>
          </p:nvPr>
        </p:nvSpPr>
        <p:spPr/>
        <p:txBody>
          <a:bodyPr/>
          <a:lstStyle/>
          <a:p>
            <a:pPr eaLnBrk="1" hangingPunct="1"/>
            <a:r>
              <a:rPr kumimoji="0" lang="ru-RU" smtClean="0">
                <a:latin typeface="Times New Roman" panose="02020603050405020304" pitchFamily="18" charset="0"/>
                <a:cs typeface="Times New Roman" panose="02020603050405020304" pitchFamily="18" charset="0"/>
              </a:rPr>
              <a:t>По решению заказчика для приемки поставленного товара, выполненной работы или оказанной услуги, результатов отдельного этапа исполнения контракта может создаваться приемочная комиссия, которая состоит не менее чем из пяти человек. (ч.6 ст.94)</a:t>
            </a:r>
          </a:p>
          <a:p>
            <a:pPr eaLnBrk="1" hangingPunct="1"/>
            <a:endParaRPr kumimoji="0" lang="ru-RU" smtClean="0">
              <a:latin typeface="Times New Roman" panose="02020603050405020304" pitchFamily="18" charset="0"/>
              <a:cs typeface="Times New Roman" panose="02020603050405020304" pitchFamily="18" charset="0"/>
            </a:endParaRPr>
          </a:p>
          <a:p>
            <a:pPr eaLnBrk="1" hangingPunct="1"/>
            <a:r>
              <a:rPr kumimoji="0" lang="ru-RU" smtClean="0">
                <a:latin typeface="Times New Roman" panose="02020603050405020304" pitchFamily="18" charset="0"/>
                <a:cs typeface="Times New Roman" panose="02020603050405020304" pitchFamily="18" charset="0"/>
              </a:rPr>
              <a:t>Результаты исполнения контракта отражаются заказчиком в виде отчета, размещаемом в единой информационной системе.</a:t>
            </a:r>
          </a:p>
        </p:txBody>
      </p:sp>
      <p:sp>
        <p:nvSpPr>
          <p:cNvPr id="3" name="Заголовок 2"/>
          <p:cNvSpPr>
            <a:spLocks noGrp="1"/>
          </p:cNvSpPr>
          <p:nvPr>
            <p:ph type="title"/>
          </p:nvPr>
        </p:nvSpPr>
        <p:spPr/>
        <p:txBody>
          <a:bodyPr>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Исполнение контракта (ст.94)</a:t>
            </a:r>
            <a:endParaRPr lang="ru-RU" dirty="0">
              <a:latin typeface="Times New Roman" pitchFamily="18" charset="0"/>
              <a:ea typeface="+mj-ea"/>
              <a:cs typeface="Times New Roman" pitchFamily="18" charset="0"/>
            </a:endParaRP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7" name="Содержимое 1"/>
          <p:cNvSpPr>
            <a:spLocks noGrp="1"/>
          </p:cNvSpPr>
          <p:nvPr>
            <p:ph idx="1"/>
          </p:nvPr>
        </p:nvSpPr>
        <p:spPr/>
        <p:txBody>
          <a:bodyPr/>
          <a:lstStyle/>
          <a:p>
            <a:pPr eaLnBrk="1" hangingPunct="1">
              <a:lnSpc>
                <a:spcPct val="90000"/>
              </a:lnSpc>
              <a:buFont typeface="Wingdings 3" panose="05040102010807070707" pitchFamily="18" charset="2"/>
              <a:buNone/>
            </a:pPr>
            <a:r>
              <a:rPr kumimoji="0" lang="ru-RU" sz="2500" smtClean="0">
                <a:latin typeface="Times New Roman" panose="02020603050405020304" pitchFamily="18" charset="0"/>
                <a:cs typeface="Times New Roman" panose="02020603050405020304" pitchFamily="18" charset="0"/>
              </a:rPr>
              <a:t>1) об исполнении контракта (результаты отдельного этапа исполнения контракта, осуществленная поставка товара, выполненная работа или оказанная услуга, в том числе их соответствие плану-графику), о соблюдении промежуточных и окончательных сроков исполнения контракта;</a:t>
            </a:r>
          </a:p>
          <a:p>
            <a:pPr eaLnBrk="1" hangingPunct="1">
              <a:lnSpc>
                <a:spcPct val="90000"/>
              </a:lnSpc>
              <a:buFont typeface="Wingdings 3" panose="05040102010807070707" pitchFamily="18" charset="2"/>
              <a:buNone/>
            </a:pPr>
            <a:r>
              <a:rPr kumimoji="0" lang="ru-RU" sz="2500" smtClean="0">
                <a:latin typeface="Times New Roman" panose="02020603050405020304" pitchFamily="18" charset="0"/>
                <a:cs typeface="Times New Roman" panose="02020603050405020304" pitchFamily="18" charset="0"/>
              </a:rPr>
              <a:t>2) о ненадлежащем исполнении контракта (с указанием допущенных нарушений) или о неисполнении контракта и о санкциях, которые применены в связи с нарушением условий контракта или его неисполнением;</a:t>
            </a:r>
          </a:p>
          <a:p>
            <a:pPr eaLnBrk="1" hangingPunct="1">
              <a:lnSpc>
                <a:spcPct val="90000"/>
              </a:lnSpc>
              <a:buFont typeface="Wingdings 3" panose="05040102010807070707" pitchFamily="18" charset="2"/>
              <a:buNone/>
            </a:pPr>
            <a:r>
              <a:rPr kumimoji="0" lang="ru-RU" sz="2500" smtClean="0">
                <a:latin typeface="Times New Roman" panose="02020603050405020304" pitchFamily="18" charset="0"/>
                <a:cs typeface="Times New Roman" panose="02020603050405020304" pitchFamily="18" charset="0"/>
              </a:rPr>
              <a:t>3) об изменении или о расторжении контракта в ходе его исполнения.</a:t>
            </a:r>
          </a:p>
          <a:p>
            <a:pPr eaLnBrk="1" hangingPunct="1">
              <a:lnSpc>
                <a:spcPct val="90000"/>
              </a:lnSpc>
            </a:pPr>
            <a:endParaRPr kumimoji="0" lang="ru-RU" sz="2500" smtClean="0">
              <a:cs typeface="Arial" panose="020B0604020202020204" pitchFamily="34" charset="0"/>
            </a:endParaRPr>
          </a:p>
        </p:txBody>
      </p:sp>
      <p:sp>
        <p:nvSpPr>
          <p:cNvPr id="3" name="Заголовок 2"/>
          <p:cNvSpPr>
            <a:spLocks noGrp="1"/>
          </p:cNvSpPr>
          <p:nvPr>
            <p:ph type="title"/>
          </p:nvPr>
        </p:nvSpPr>
        <p:spPr/>
        <p:txBody>
          <a:bodyPr>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Содержание отчета (ч.9 ст.94)</a:t>
            </a:r>
            <a:endParaRPr lang="ru-RU" dirty="0">
              <a:latin typeface="Times New Roman" pitchFamily="18" charset="0"/>
              <a:ea typeface="+mj-ea"/>
              <a:cs typeface="Times New Roman" pitchFamily="18" charset="0"/>
            </a:endParaRP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5" name="Содержимое 1"/>
          <p:cNvSpPr>
            <a:spLocks noGrp="1"/>
          </p:cNvSpPr>
          <p:nvPr>
            <p:ph idx="1"/>
          </p:nvPr>
        </p:nvSpPr>
        <p:spPr/>
        <p:txBody>
          <a:bodyPr/>
          <a:lstStyle/>
          <a:p>
            <a:pPr eaLnBrk="1" hangingPunct="1"/>
            <a:r>
              <a:rPr kumimoji="0" lang="ru-RU" smtClean="0">
                <a:latin typeface="Times New Roman" panose="02020603050405020304" pitchFamily="18" charset="0"/>
                <a:cs typeface="Times New Roman" panose="02020603050405020304" pitchFamily="18" charset="0"/>
              </a:rPr>
              <a:t>Цена контракта должна быть твердой и определяется на весь срок исполнения контракта.</a:t>
            </a:r>
          </a:p>
          <a:p>
            <a:pPr eaLnBrk="1" hangingPunct="1"/>
            <a:r>
              <a:rPr kumimoji="0" lang="ru-RU" smtClean="0">
                <a:latin typeface="Times New Roman" panose="02020603050405020304" pitchFamily="18" charset="0"/>
                <a:cs typeface="Times New Roman" panose="02020603050405020304" pitchFamily="18" charset="0"/>
              </a:rPr>
              <a:t>Расторжение контракта допускается по соглашению сторон, по решению суда (ч.8 ст.95)</a:t>
            </a:r>
          </a:p>
          <a:p>
            <a:pPr eaLnBrk="1" hangingPunct="1"/>
            <a:r>
              <a:rPr kumimoji="0" lang="ru-RU" smtClean="0">
                <a:latin typeface="Times New Roman" panose="02020603050405020304" pitchFamily="18" charset="0"/>
                <a:cs typeface="Times New Roman" panose="02020603050405020304" pitchFamily="18" charset="0"/>
              </a:rPr>
              <a:t>В контракт может быть включено условие о </a:t>
            </a:r>
            <a:r>
              <a:rPr kumimoji="0" lang="ru-RU" smtClean="0">
                <a:solidFill>
                  <a:srgbClr val="C00000"/>
                </a:solidFill>
                <a:latin typeface="Times New Roman" panose="02020603050405020304" pitchFamily="18" charset="0"/>
                <a:cs typeface="Times New Roman" panose="02020603050405020304" pitchFamily="18" charset="0"/>
              </a:rPr>
              <a:t>возможности одностороннего отказа от исполнения контракта</a:t>
            </a:r>
            <a:r>
              <a:rPr kumimoji="0" lang="ru-RU" smtClean="0">
                <a:latin typeface="Times New Roman" panose="02020603050405020304" pitchFamily="18" charset="0"/>
                <a:cs typeface="Times New Roman" panose="02020603050405020304" pitchFamily="18" charset="0"/>
              </a:rPr>
              <a:t> в соответствии с ФЗ-44 (ч.9 ст.95)</a:t>
            </a: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 Изменение, расторжение контракта (ст.95)</a:t>
            </a:r>
            <a:endParaRPr lang="ru-RU"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3" name="Содержимое 1"/>
          <p:cNvSpPr>
            <a:spLocks noGrp="1"/>
          </p:cNvSpPr>
          <p:nvPr>
            <p:ph idx="1"/>
          </p:nvPr>
        </p:nvSpPr>
        <p:spPr/>
        <p:txBody>
          <a:bodyPr/>
          <a:lstStyle/>
          <a:p>
            <a:pPr eaLnBrk="1" hangingPunct="1"/>
            <a:r>
              <a:rPr kumimoji="0" lang="ru-RU" sz="2400" smtClean="0">
                <a:latin typeface="Times New Roman" panose="02020603050405020304" pitchFamily="18" charset="0"/>
                <a:cs typeface="Times New Roman" panose="02020603050405020304" pitchFamily="18" charset="0"/>
              </a:rPr>
              <a:t>Заказчик по согласованию с участником закупки, </a:t>
            </a:r>
            <a:r>
              <a:rPr kumimoji="0" lang="ru-RU" sz="2400" smtClean="0">
                <a:solidFill>
                  <a:srgbClr val="F71F2E"/>
                </a:solidFill>
                <a:latin typeface="Times New Roman" panose="02020603050405020304" pitchFamily="18" charset="0"/>
                <a:cs typeface="Times New Roman" panose="02020603050405020304" pitchFamily="18" charset="0"/>
              </a:rPr>
              <a:t>вправе увеличить количество поставляемого товара</a:t>
            </a:r>
            <a:r>
              <a:rPr kumimoji="0" lang="ru-RU" sz="2400" smtClean="0">
                <a:latin typeface="Times New Roman" panose="02020603050405020304" pitchFamily="18" charset="0"/>
                <a:cs typeface="Times New Roman" panose="02020603050405020304" pitchFamily="18" charset="0"/>
              </a:rPr>
              <a:t> на сумму, не превышающую разницы между ценой контракта, предложенной таким участником, и начальной (максимальной) ценой контракта (ценой лота), если это предусмотрено </a:t>
            </a:r>
            <a:r>
              <a:rPr kumimoji="0" lang="ru-RU" sz="2400" smtClean="0">
                <a:solidFill>
                  <a:srgbClr val="C00000"/>
                </a:solidFill>
                <a:latin typeface="Times New Roman" panose="02020603050405020304" pitchFamily="18" charset="0"/>
                <a:cs typeface="Times New Roman" panose="02020603050405020304" pitchFamily="18" charset="0"/>
              </a:rPr>
              <a:t>конкурсной документацией, документацией об аукционе </a:t>
            </a:r>
          </a:p>
          <a:p>
            <a:pPr eaLnBrk="1" hangingPunct="1"/>
            <a:r>
              <a:rPr kumimoji="0" lang="ru-RU" sz="2400" smtClean="0">
                <a:latin typeface="Times New Roman" panose="02020603050405020304" pitchFamily="18" charset="0"/>
                <a:cs typeface="Times New Roman" panose="02020603050405020304" pitchFamily="18" charset="0"/>
              </a:rPr>
              <a:t>(ч.18 ст.34)</a:t>
            </a:r>
          </a:p>
          <a:p>
            <a:pPr eaLnBrk="1" hangingPunct="1"/>
            <a:r>
              <a:rPr kumimoji="0" lang="ru-RU" sz="2400" smtClean="0">
                <a:latin typeface="Times New Roman" panose="02020603050405020304" pitchFamily="18" charset="0"/>
                <a:cs typeface="Times New Roman" panose="02020603050405020304" pitchFamily="18" charset="0"/>
              </a:rPr>
              <a:t>Увеличение или уменьшение количества ТРУ не более 10%. При этом цена контракта меняется пропорционально (ч.1 п.1 ст.95)</a:t>
            </a: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 Изменение, расторжение контракта (ст.95)</a:t>
            </a:r>
            <a:endParaRPr lang="ru-RU" dirty="0">
              <a:ea typeface="+mj-ea"/>
              <a:cs typeface="+mj-cs"/>
            </a:endParaRPr>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Содержимое 1"/>
          <p:cNvSpPr>
            <a:spLocks noGrp="1"/>
          </p:cNvSpPr>
          <p:nvPr>
            <p:ph idx="1"/>
          </p:nvPr>
        </p:nvSpPr>
        <p:spPr/>
        <p:txBody>
          <a:bodyPr/>
          <a:lstStyle/>
          <a:p>
            <a:pPr eaLnBrk="1" hangingPunct="1">
              <a:lnSpc>
                <a:spcPct val="90000"/>
              </a:lnSpc>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Изменение существенных условий контракта при его исполнении </a:t>
            </a:r>
            <a:r>
              <a:rPr kumimoji="0" lang="ru-RU" sz="2400" smtClean="0">
                <a:solidFill>
                  <a:srgbClr val="C00000"/>
                </a:solidFill>
                <a:latin typeface="Times New Roman" panose="02020603050405020304" pitchFamily="18" charset="0"/>
                <a:cs typeface="Times New Roman" panose="02020603050405020304" pitchFamily="18" charset="0"/>
              </a:rPr>
              <a:t>не допускается</a:t>
            </a:r>
            <a:r>
              <a:rPr kumimoji="0" lang="ru-RU" sz="2400" smtClean="0">
                <a:latin typeface="Times New Roman" panose="02020603050405020304" pitchFamily="18" charset="0"/>
                <a:cs typeface="Times New Roman" panose="02020603050405020304" pitchFamily="18" charset="0"/>
              </a:rPr>
              <a:t>, за исключением их изменения по соглашению сторон в следующих случаях:</a:t>
            </a:r>
          </a:p>
          <a:p>
            <a:pPr eaLnBrk="1" hangingPunct="1">
              <a:lnSpc>
                <a:spcPct val="90000"/>
              </a:lnSpc>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1) если возможность изменения условий контракта была предусмотрена документацией о закупке и контрактом, а в случае осуществления закупки у единственного поставщика (подрядчика, исполнителя) контрактом:</a:t>
            </a:r>
          </a:p>
          <a:p>
            <a:pPr eaLnBrk="1" hangingPunct="1">
              <a:lnSpc>
                <a:spcPct val="90000"/>
              </a:lnSpc>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а) при снижении цены контракта без изменения предусмотренных контрактом количества, качества ТРУ и иных условий контракта.</a:t>
            </a:r>
          </a:p>
          <a:p>
            <a:pPr eaLnBrk="1" hangingPunct="1">
              <a:lnSpc>
                <a:spcPct val="90000"/>
              </a:lnSpc>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б) если по предложению заказчика увеличиваются или уменьшаются предусмотренные контрактом количество ТРУ  </a:t>
            </a:r>
            <a:r>
              <a:rPr kumimoji="0" lang="ru-RU" sz="2400" smtClean="0">
                <a:solidFill>
                  <a:srgbClr val="C00000"/>
                </a:solidFill>
                <a:latin typeface="Times New Roman" panose="02020603050405020304" pitchFamily="18" charset="0"/>
                <a:cs typeface="Times New Roman" panose="02020603050405020304" pitchFamily="18" charset="0"/>
              </a:rPr>
              <a:t>не более чем на десять процентов</a:t>
            </a:r>
          </a:p>
          <a:p>
            <a:pPr eaLnBrk="1" hangingPunct="1">
              <a:lnSpc>
                <a:spcPct val="90000"/>
              </a:lnSpc>
            </a:pPr>
            <a:endParaRPr kumimoji="0" lang="ru-RU" sz="2500" smtClean="0">
              <a:cs typeface="Arial" panose="020B0604020202020204" pitchFamily="34" charset="0"/>
            </a:endParaRPr>
          </a:p>
        </p:txBody>
      </p:sp>
      <p:sp>
        <p:nvSpPr>
          <p:cNvPr id="3" name="Заголовок 2"/>
          <p:cNvSpPr>
            <a:spLocks noGrp="1"/>
          </p:cNvSpPr>
          <p:nvPr>
            <p:ph type="title"/>
          </p:nvPr>
        </p:nvSpPr>
        <p:spPr>
          <a:xfrm>
            <a:off x="467544" y="332656"/>
            <a:ext cx="8229600" cy="1143000"/>
          </a:xfrm>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Изменение, расторжение контракта (ст.95)</a:t>
            </a:r>
            <a:endParaRPr lang="ru-RU" dirty="0">
              <a:latin typeface="Times New Roman" pitchFamily="18" charset="0"/>
              <a:ea typeface="+mj-ea"/>
              <a:cs typeface="Times New Roman" pitchFamily="18" charset="0"/>
            </a:endParaRP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29" name="Содержимое 1"/>
          <p:cNvSpPr>
            <a:spLocks noGrp="1"/>
          </p:cNvSpPr>
          <p:nvPr>
            <p:ph idx="1"/>
          </p:nvPr>
        </p:nvSpPr>
        <p:spPr/>
        <p:txBody>
          <a:bodyPr/>
          <a:lstStyle/>
          <a:p>
            <a:pPr eaLnBrk="1" hangingPunct="1">
              <a:lnSpc>
                <a:spcPct val="90000"/>
              </a:lnSpc>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2) если цена заключенного для обеспечения </a:t>
            </a:r>
            <a:r>
              <a:rPr kumimoji="0" lang="ru-RU" sz="2400" smtClean="0">
                <a:solidFill>
                  <a:srgbClr val="C00000"/>
                </a:solidFill>
                <a:latin typeface="Times New Roman" panose="02020603050405020304" pitchFamily="18" charset="0"/>
                <a:cs typeface="Times New Roman" panose="02020603050405020304" pitchFamily="18" charset="0"/>
              </a:rPr>
              <a:t>федеральных нужд </a:t>
            </a:r>
            <a:r>
              <a:rPr kumimoji="0" lang="ru-RU" sz="2400" smtClean="0">
                <a:latin typeface="Times New Roman" panose="02020603050405020304" pitchFamily="18" charset="0"/>
                <a:cs typeface="Times New Roman" panose="02020603050405020304" pitchFamily="18" charset="0"/>
              </a:rPr>
              <a:t>на срок не менее чем три года контракта составляет либо превышает размер цены, установленный </a:t>
            </a:r>
          </a:p>
          <a:p>
            <a:pPr eaLnBrk="1" hangingPunct="1">
              <a:lnSpc>
                <a:spcPct val="90000"/>
              </a:lnSpc>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Правительством РФ и исполнение указанного контракта по независящим от сторон контракта обстоятельствам без изменения его условий невозможно, данные условия могут быть изменены на основании решения Правительства РФ;</a:t>
            </a:r>
          </a:p>
          <a:p>
            <a:pPr eaLnBrk="1" hangingPunct="1">
              <a:lnSpc>
                <a:spcPct val="90000"/>
              </a:lnSpc>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3)</a:t>
            </a:r>
            <a:r>
              <a:rPr kumimoji="0" lang="ru-RU" sz="2400" smtClean="0">
                <a:solidFill>
                  <a:srgbClr val="C00000"/>
                </a:solidFill>
                <a:latin typeface="Times New Roman" panose="02020603050405020304" pitchFamily="18" charset="0"/>
                <a:cs typeface="Times New Roman" panose="02020603050405020304" pitchFamily="18" charset="0"/>
              </a:rPr>
              <a:t> Для нужд субъектов РФ </a:t>
            </a:r>
            <a:r>
              <a:rPr kumimoji="0" lang="ru-RU" sz="2400" smtClean="0">
                <a:latin typeface="Times New Roman" panose="02020603050405020304" pitchFamily="18" charset="0"/>
                <a:cs typeface="Times New Roman" panose="02020603050405020304" pitchFamily="18" charset="0"/>
              </a:rPr>
              <a:t>– на основании решения высшего исполнительного органа государственной власти субъекта Российской Федерации;</a:t>
            </a:r>
          </a:p>
          <a:p>
            <a:pPr eaLnBrk="1" hangingPunct="1">
              <a:lnSpc>
                <a:spcPct val="90000"/>
              </a:lnSpc>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4)</a:t>
            </a:r>
            <a:r>
              <a:rPr kumimoji="0" lang="ru-RU" sz="2400" smtClean="0">
                <a:solidFill>
                  <a:srgbClr val="C00000"/>
                </a:solidFill>
                <a:latin typeface="Times New Roman" panose="02020603050405020304" pitchFamily="18" charset="0"/>
                <a:cs typeface="Times New Roman" panose="02020603050405020304" pitchFamily="18" charset="0"/>
              </a:rPr>
              <a:t> Для муниципальных нужд </a:t>
            </a:r>
            <a:r>
              <a:rPr kumimoji="0" lang="ru-RU" sz="2400" smtClean="0">
                <a:latin typeface="Times New Roman" panose="02020603050405020304" pitchFamily="18" charset="0"/>
                <a:cs typeface="Times New Roman" panose="02020603050405020304" pitchFamily="18" charset="0"/>
              </a:rPr>
              <a:t>- на основании решения местной администрации;</a:t>
            </a:r>
          </a:p>
          <a:p>
            <a:pPr eaLnBrk="1" hangingPunct="1">
              <a:lnSpc>
                <a:spcPct val="90000"/>
              </a:lnSpc>
            </a:pPr>
            <a:endParaRPr kumimoji="0" lang="ru-RU" sz="2500" smtClean="0">
              <a:cs typeface="Arial" panose="020B0604020202020204" pitchFamily="34" charset="0"/>
            </a:endParaRPr>
          </a:p>
          <a:p>
            <a:pPr eaLnBrk="1" hangingPunct="1">
              <a:lnSpc>
                <a:spcPct val="90000"/>
              </a:lnSpc>
            </a:pPr>
            <a:endParaRPr kumimoji="0" lang="ru-RU" sz="2500"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Изменение, расторжение контракта (ст.95 ч.1)</a:t>
            </a:r>
            <a:endParaRPr lang="ru-RU" dirty="0">
              <a:ea typeface="+mj-ea"/>
              <a:cs typeface="+mj-cs"/>
            </a:endParaRP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7" name="Содержимое 1"/>
          <p:cNvSpPr>
            <a:spLocks noGrp="1"/>
          </p:cNvSpPr>
          <p:nvPr>
            <p:ph idx="1"/>
          </p:nvPr>
        </p:nvSpPr>
        <p:spPr/>
        <p:txBody>
          <a:bodyPr/>
          <a:lstStyle/>
          <a:p>
            <a:pPr eaLnBrk="1" hangingPunct="1">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5) Изменение в соответствии с законодательством  РФ регулируемых государством цен (тарифов) на товары, работы, услуги;</a:t>
            </a:r>
          </a:p>
          <a:p>
            <a:pPr eaLnBrk="1" hangingPunct="1">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6)  В случаях, предусмотренных п.6 ст. 161 БК РФ, при </a:t>
            </a:r>
            <a:r>
              <a:rPr kumimoji="0" lang="ru-RU" sz="2400" smtClean="0">
                <a:solidFill>
                  <a:srgbClr val="C00000"/>
                </a:solidFill>
                <a:latin typeface="Times New Roman" panose="02020603050405020304" pitchFamily="18" charset="0"/>
                <a:cs typeface="Times New Roman" panose="02020603050405020304" pitchFamily="18" charset="0"/>
              </a:rPr>
              <a:t>уменьшении ранее доведенных до государственного или муниципального заказчика как получателя бюджетных средств лимитов бюджетных обязательств.</a:t>
            </a:r>
            <a:r>
              <a:rPr kumimoji="0" lang="ru-RU" sz="2400" smtClean="0">
                <a:latin typeface="Times New Roman" panose="02020603050405020304" pitchFamily="18" charset="0"/>
                <a:cs typeface="Times New Roman" panose="02020603050405020304" pitchFamily="18" charset="0"/>
              </a:rPr>
              <a:t> </a:t>
            </a:r>
          </a:p>
          <a:p>
            <a:pPr eaLnBrk="1" hangingPunct="1">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При этом заказчик в ходе исполнения контракта обеспечивает согласование новых условий контракта, в том числе цены и (или) сроков исполнения контракта и (или) количества ТРУ, предусмотренных контрактом.</a:t>
            </a:r>
          </a:p>
          <a:p>
            <a:pPr eaLnBrk="1" hangingPunct="1"/>
            <a:endParaRPr kumimoji="0" lang="ru-RU" sz="2500"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Изменение, расторжение контракта (ст.95 ч.1)</a:t>
            </a:r>
            <a:endParaRPr lang="ru-RU" dirty="0">
              <a:ea typeface="+mj-ea"/>
              <a:cs typeface="+mj-cs"/>
            </a:endParaRP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5" name="Содержимое 1"/>
          <p:cNvSpPr>
            <a:spLocks noGrp="1"/>
          </p:cNvSpPr>
          <p:nvPr>
            <p:ph idx="1"/>
          </p:nvPr>
        </p:nvSpPr>
        <p:spPr/>
        <p:txBody>
          <a:bodyPr/>
          <a:lstStyle/>
          <a:p>
            <a:pPr eaLnBrk="1" hangingPunct="1">
              <a:lnSpc>
                <a:spcPct val="90000"/>
              </a:lnSpc>
            </a:pPr>
            <a:r>
              <a:rPr kumimoji="0" lang="ru-RU" sz="2500" smtClean="0">
                <a:latin typeface="Times New Roman" panose="02020603050405020304" pitchFamily="18" charset="0"/>
                <a:cs typeface="Times New Roman" panose="02020603050405020304" pitchFamily="18" charset="0"/>
              </a:rPr>
              <a:t>При исполнении контракта по согласованию заказчика с поставщиком допускается поставка товара, выполнение работы или оказание услуги, качество, технические и функциональные характеристики (потребительские свойства) которых являются </a:t>
            </a:r>
            <a:r>
              <a:rPr kumimoji="0" lang="ru-RU" sz="2500" smtClean="0">
                <a:solidFill>
                  <a:srgbClr val="C00000"/>
                </a:solidFill>
                <a:latin typeface="Times New Roman" panose="02020603050405020304" pitchFamily="18" charset="0"/>
                <a:cs typeface="Times New Roman" panose="02020603050405020304" pitchFamily="18" charset="0"/>
              </a:rPr>
              <a:t>улучшенными</a:t>
            </a:r>
            <a:r>
              <a:rPr kumimoji="0" lang="ru-RU" sz="2500" smtClean="0">
                <a:latin typeface="Times New Roman" panose="02020603050405020304" pitchFamily="18" charset="0"/>
                <a:cs typeface="Times New Roman" panose="02020603050405020304" pitchFamily="18" charset="0"/>
              </a:rPr>
              <a:t> по сравнению с качеством и соответствующими техническими и функциональными характеристиками, указанными в контракте. </a:t>
            </a:r>
          </a:p>
          <a:p>
            <a:pPr eaLnBrk="1" hangingPunct="1">
              <a:lnSpc>
                <a:spcPct val="90000"/>
              </a:lnSpc>
            </a:pPr>
            <a:r>
              <a:rPr kumimoji="0" lang="ru-RU" sz="2500" smtClean="0">
                <a:latin typeface="Times New Roman" panose="02020603050405020304" pitchFamily="18" charset="0"/>
                <a:cs typeface="Times New Roman" panose="02020603050405020304" pitchFamily="18" charset="0"/>
              </a:rPr>
              <a:t>Заказчик вправе принять решение </a:t>
            </a:r>
            <a:r>
              <a:rPr kumimoji="0" lang="ru-RU" sz="2500" smtClean="0">
                <a:solidFill>
                  <a:srgbClr val="C00000"/>
                </a:solidFill>
                <a:latin typeface="Times New Roman" panose="02020603050405020304" pitchFamily="18" charset="0"/>
                <a:cs typeface="Times New Roman" panose="02020603050405020304" pitchFamily="18" charset="0"/>
              </a:rPr>
              <a:t>об одностороннем отказе от исполнения контракта </a:t>
            </a:r>
            <a:r>
              <a:rPr kumimoji="0" lang="ru-RU" sz="2500" smtClean="0">
                <a:latin typeface="Times New Roman" panose="02020603050405020304" pitchFamily="18" charset="0"/>
                <a:cs typeface="Times New Roman" panose="02020603050405020304" pitchFamily="18" charset="0"/>
              </a:rPr>
              <a:t>в соответствии с гражданским законодательством при условии, если это было предусмотрено контрактом.</a:t>
            </a:r>
          </a:p>
          <a:p>
            <a:pPr eaLnBrk="1" hangingPunct="1">
              <a:lnSpc>
                <a:spcPct val="90000"/>
              </a:lnSpc>
            </a:pPr>
            <a:endParaRPr kumimoji="0" lang="ru-RU" sz="2500"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Изменение, расторжение контракта (ст.95)</a:t>
            </a:r>
            <a:endParaRPr lang="ru-RU" dirty="0">
              <a:ea typeface="+mj-ea"/>
              <a:cs typeface="+mj-cs"/>
            </a:endParaRP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3" name="Содержимое 1"/>
          <p:cNvSpPr>
            <a:spLocks noGrp="1"/>
          </p:cNvSpPr>
          <p:nvPr>
            <p:ph idx="1"/>
          </p:nvPr>
        </p:nvSpPr>
        <p:spPr/>
        <p:txBody>
          <a:bodyPr/>
          <a:lstStyle/>
          <a:p>
            <a:pPr eaLnBrk="1" hangingPunct="1"/>
            <a:r>
              <a:rPr kumimoji="0" lang="ru-RU" smtClean="0">
                <a:latin typeface="Times New Roman" panose="02020603050405020304" pitchFamily="18" charset="0"/>
                <a:cs typeface="Times New Roman" panose="02020603050405020304" pitchFamily="18" charset="0"/>
              </a:rPr>
              <a:t>Решение заказчика об одностороннем отказе от исполнения контракта вступает в силу и контракт считается расторгнутым </a:t>
            </a:r>
            <a:r>
              <a:rPr kumimoji="0" lang="ru-RU" smtClean="0">
                <a:solidFill>
                  <a:srgbClr val="C00000"/>
                </a:solidFill>
                <a:latin typeface="Times New Roman" panose="02020603050405020304" pitchFamily="18" charset="0"/>
                <a:cs typeface="Times New Roman" panose="02020603050405020304" pitchFamily="18" charset="0"/>
              </a:rPr>
              <a:t>через десять дней с даты надлежащего уведомления заказчиком </a:t>
            </a:r>
            <a:r>
              <a:rPr kumimoji="0" lang="ru-RU" smtClean="0">
                <a:latin typeface="Times New Roman" panose="02020603050405020304" pitchFamily="18" charset="0"/>
                <a:cs typeface="Times New Roman" panose="02020603050405020304" pitchFamily="18" charset="0"/>
              </a:rPr>
              <a:t>поставщика (подрядчика, исполнителя) об одностороннем отказе от исполнения контракта.</a:t>
            </a:r>
          </a:p>
          <a:p>
            <a:pPr eaLnBrk="1" hangingPunct="1"/>
            <a:endParaRPr kumimoji="0" lang="ru-RU"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Изменение, расторжение контракта (ст.95)</a:t>
            </a:r>
            <a:endParaRPr lang="ru-RU" dirty="0">
              <a:ea typeface="+mj-ea"/>
              <a:cs typeface="+mj-cs"/>
            </a:endParaRP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1" name="Содержимое 1"/>
          <p:cNvSpPr>
            <a:spLocks noGrp="1"/>
          </p:cNvSpPr>
          <p:nvPr>
            <p:ph idx="1"/>
          </p:nvPr>
        </p:nvSpPr>
        <p:spPr/>
        <p:txBody>
          <a:bodyPr/>
          <a:lstStyle/>
          <a:p>
            <a:pPr eaLnBrk="1" hangingPunct="1">
              <a:lnSpc>
                <a:spcPct val="90000"/>
              </a:lnSpc>
            </a:pPr>
            <a:r>
              <a:rPr kumimoji="0" lang="ru-RU" sz="2500" smtClean="0">
                <a:latin typeface="Times New Roman" panose="02020603050405020304" pitchFamily="18" charset="0"/>
                <a:cs typeface="Times New Roman" panose="02020603050405020304" pitchFamily="18" charset="0"/>
              </a:rPr>
              <a:t>Решение поставщика (подрядчика, исполнителя) об одностороннем отказе от исполнения контракта в течение одного рабочего дня, следующего за датой принятия такого решения, направляется заказчику по почте заказным письмом с уведомлением о вручении по адресу заказчика, указанному в контракте, а также телеграммой, либо посредством факсимильной связи, либо по адресу электронной почты, либо с использованием иных средств связи и доставки, обеспечивающих фиксирование такого уведомления и получение заказчиком подтверждения о его вручении заказчику</a:t>
            </a:r>
            <a:r>
              <a:rPr kumimoji="0" lang="ru-RU" sz="2500" smtClean="0">
                <a:cs typeface="Arial" panose="020B0604020202020204" pitchFamily="34" charset="0"/>
              </a:rPr>
              <a:t>. </a:t>
            </a: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Изменение, расторжение контракта (ст.95)</a:t>
            </a:r>
            <a:endParaRPr lang="ru-RU" dirty="0">
              <a:ea typeface="+mj-ea"/>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8313" y="1196975"/>
            <a:ext cx="8229600" cy="4738688"/>
          </a:xfrm>
        </p:spPr>
        <p:txBody>
          <a:bodyPr>
            <a:normAutofit/>
          </a:bodyPr>
          <a:lstStyle/>
          <a:p>
            <a:pPr eaLnBrk="1" hangingPunct="1">
              <a:lnSpc>
                <a:spcPct val="60000"/>
              </a:lnSpc>
            </a:pPr>
            <a:endParaRPr kumimoji="0" lang="ru-RU" sz="600" smtClean="0">
              <a:cs typeface="Arial" panose="020B0604020202020204" pitchFamily="34" charset="0"/>
            </a:endParaRPr>
          </a:p>
          <a:p>
            <a:pPr eaLnBrk="1" hangingPunct="1">
              <a:lnSpc>
                <a:spcPct val="60000"/>
              </a:lnSpc>
            </a:pPr>
            <a:r>
              <a:rPr kumimoji="0" lang="ru-RU" sz="2200" smtClean="0">
                <a:latin typeface="Times New Roman" panose="02020603050405020304" pitchFamily="18" charset="0"/>
                <a:cs typeface="Times New Roman" panose="02020603050405020304" pitchFamily="18" charset="0"/>
              </a:rPr>
              <a:t>Лица, которые были привлечены в качестве экспертов к проведению экспертной оценки ;</a:t>
            </a:r>
          </a:p>
          <a:p>
            <a:pPr eaLnBrk="1" hangingPunct="1">
              <a:lnSpc>
                <a:spcPct val="60000"/>
              </a:lnSpc>
            </a:pPr>
            <a:endParaRPr kumimoji="0" lang="ru-RU" sz="2200" smtClean="0">
              <a:latin typeface="Times New Roman" panose="02020603050405020304" pitchFamily="18" charset="0"/>
              <a:cs typeface="Times New Roman" panose="02020603050405020304" pitchFamily="18" charset="0"/>
            </a:endParaRPr>
          </a:p>
          <a:p>
            <a:pPr eaLnBrk="1" hangingPunct="1">
              <a:lnSpc>
                <a:spcPct val="60000"/>
              </a:lnSpc>
            </a:pPr>
            <a:r>
              <a:rPr kumimoji="0" lang="ru-RU" sz="2200" smtClean="0">
                <a:latin typeface="Times New Roman" panose="02020603050405020304" pitchFamily="18" charset="0"/>
                <a:cs typeface="Times New Roman" panose="02020603050405020304" pitchFamily="18" charset="0"/>
              </a:rPr>
              <a:t> Физические лица, состоящие в браке с руководителем участника закупки, являющиеся близкими родственниками: </a:t>
            </a:r>
          </a:p>
          <a:p>
            <a:pPr eaLnBrk="1" hangingPunct="1">
              <a:lnSpc>
                <a:spcPct val="60000"/>
              </a:lnSpc>
            </a:pPr>
            <a:endParaRPr kumimoji="0" lang="ru-RU" sz="2200" smtClean="0">
              <a:latin typeface="Times New Roman" panose="02020603050405020304" pitchFamily="18" charset="0"/>
              <a:cs typeface="Times New Roman" panose="02020603050405020304" pitchFamily="18" charset="0"/>
            </a:endParaRPr>
          </a:p>
          <a:p>
            <a:pPr eaLnBrk="1" hangingPunct="1">
              <a:lnSpc>
                <a:spcPct val="60000"/>
              </a:lnSpc>
            </a:pPr>
            <a:r>
              <a:rPr kumimoji="0" lang="ru-RU" sz="2200" smtClean="0">
                <a:latin typeface="Times New Roman" panose="02020603050405020304" pitchFamily="18" charset="0"/>
                <a:cs typeface="Times New Roman" panose="02020603050405020304" pitchFamily="18" charset="0"/>
              </a:rPr>
              <a:t>Родственниками по прямой восходящей и нисходящей линии (родителями и детьми, дедушкой, бабушкой и внуками) </a:t>
            </a:r>
          </a:p>
          <a:p>
            <a:pPr eaLnBrk="1" hangingPunct="1">
              <a:lnSpc>
                <a:spcPct val="60000"/>
              </a:lnSpc>
              <a:buFont typeface="Wingdings 3" panose="05040102010807070707" pitchFamily="18" charset="2"/>
              <a:buNone/>
            </a:pPr>
            <a:r>
              <a:rPr kumimoji="0" lang="ru-RU" sz="2200" smtClean="0">
                <a:latin typeface="Times New Roman" panose="02020603050405020304" pitchFamily="18" charset="0"/>
                <a:cs typeface="Times New Roman" panose="02020603050405020304" pitchFamily="18" charset="0"/>
              </a:rPr>
              <a:t> </a:t>
            </a:r>
          </a:p>
          <a:p>
            <a:pPr eaLnBrk="1" hangingPunct="1">
              <a:lnSpc>
                <a:spcPct val="60000"/>
              </a:lnSpc>
            </a:pPr>
            <a:r>
              <a:rPr kumimoji="0" lang="ru-RU" sz="2200" smtClean="0">
                <a:latin typeface="Times New Roman" panose="02020603050405020304" pitchFamily="18" charset="0"/>
                <a:cs typeface="Times New Roman" panose="02020603050405020304" pitchFamily="18" charset="0"/>
              </a:rPr>
              <a:t>Полнородными и неполнородными (имеющими общих отца или мать) братьями и сестрами; </a:t>
            </a:r>
          </a:p>
          <a:p>
            <a:pPr eaLnBrk="1" hangingPunct="1">
              <a:lnSpc>
                <a:spcPct val="60000"/>
              </a:lnSpc>
            </a:pPr>
            <a:r>
              <a:rPr kumimoji="0" lang="ru-RU" sz="2200" smtClean="0">
                <a:latin typeface="Times New Roman" panose="02020603050405020304" pitchFamily="18" charset="0"/>
                <a:cs typeface="Times New Roman" panose="02020603050405020304" pitchFamily="18" charset="0"/>
              </a:rPr>
              <a:t>Усыновителями руководителя или усыновленными руководителем участника закупки. </a:t>
            </a:r>
          </a:p>
          <a:p>
            <a:pPr eaLnBrk="1" hangingPunct="1">
              <a:lnSpc>
                <a:spcPct val="60000"/>
              </a:lnSpc>
            </a:pPr>
            <a:endParaRPr kumimoji="0" lang="ru-RU" sz="2200" smtClean="0">
              <a:latin typeface="Times New Roman" panose="02020603050405020304" pitchFamily="18" charset="0"/>
              <a:cs typeface="Times New Roman" panose="02020603050405020304" pitchFamily="18" charset="0"/>
            </a:endParaRPr>
          </a:p>
          <a:p>
            <a:pPr eaLnBrk="1" hangingPunct="1">
              <a:lnSpc>
                <a:spcPct val="60000"/>
              </a:lnSpc>
            </a:pPr>
            <a:endParaRPr kumimoji="0" lang="ru-RU" sz="2200" smtClean="0">
              <a:latin typeface="Times New Roman" panose="02020603050405020304" pitchFamily="18" charset="0"/>
              <a:cs typeface="Times New Roman" panose="02020603050405020304" pitchFamily="18" charset="0"/>
            </a:endParaRPr>
          </a:p>
          <a:p>
            <a:pPr eaLnBrk="1" hangingPunct="1">
              <a:lnSpc>
                <a:spcPct val="60000"/>
              </a:lnSpc>
            </a:pPr>
            <a:endParaRPr kumimoji="0" lang="ru-RU" sz="2200" smtClean="0">
              <a:latin typeface="Times New Roman" panose="02020603050405020304" pitchFamily="18" charset="0"/>
              <a:cs typeface="Times New Roman" panose="02020603050405020304" pitchFamily="18" charset="0"/>
            </a:endParaRPr>
          </a:p>
          <a:p>
            <a:pPr eaLnBrk="1" hangingPunct="1">
              <a:lnSpc>
                <a:spcPct val="60000"/>
              </a:lnSpc>
            </a:pPr>
            <a:r>
              <a:rPr kumimoji="0" lang="ru-RU" sz="2200" smtClean="0">
                <a:latin typeface="Times New Roman" panose="02020603050405020304" pitchFamily="18" charset="0"/>
                <a:cs typeface="Times New Roman" panose="02020603050405020304" pitchFamily="18" charset="0"/>
              </a:rPr>
              <a:t>	</a:t>
            </a:r>
          </a:p>
          <a:p>
            <a:pPr eaLnBrk="1" hangingPunct="1">
              <a:lnSpc>
                <a:spcPct val="60000"/>
              </a:lnSpc>
            </a:pPr>
            <a:endParaRPr kumimoji="0" lang="ru-RU" sz="2200" smtClean="0">
              <a:cs typeface="Arial" panose="020B0604020202020204" pitchFamily="34" charset="0"/>
            </a:endParaRPr>
          </a:p>
        </p:txBody>
      </p:sp>
      <p:sp>
        <p:nvSpPr>
          <p:cNvPr id="3" name="Заголовок 2"/>
          <p:cNvSpPr>
            <a:spLocks noGrp="1"/>
          </p:cNvSpPr>
          <p:nvPr>
            <p:ph type="title"/>
          </p:nvPr>
        </p:nvSpPr>
        <p:spPr/>
        <p:txBody>
          <a:bodyPr>
            <a:noAutofit/>
            <a:scene3d>
              <a:camera prst="orthographicFront"/>
              <a:lightRig rig="soft" dir="t"/>
            </a:scene3d>
          </a:bodyPr>
          <a:lstStyle/>
          <a:p>
            <a:pPr eaLnBrk="1" fontAlgn="auto" hangingPunct="1">
              <a:spcAft>
                <a:spcPts val="0"/>
              </a:spcAft>
              <a:defRPr/>
            </a:pPr>
            <a:r>
              <a:rPr lang="ru-RU" sz="3600" dirty="0" smtClean="0">
                <a:solidFill>
                  <a:schemeClr val="tx1"/>
                </a:solidFill>
                <a:latin typeface="Times New Roman" pitchFamily="18" charset="0"/>
                <a:ea typeface="+mj-ea"/>
                <a:cs typeface="Times New Roman" pitchFamily="18" charset="0"/>
              </a:rPr>
              <a:t>В состав комиссии не могут быть включены:</a:t>
            </a:r>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69" name="Содержимое 1"/>
          <p:cNvSpPr>
            <a:spLocks noGrp="1"/>
          </p:cNvSpPr>
          <p:nvPr>
            <p:ph idx="1"/>
          </p:nvPr>
        </p:nvSpPr>
        <p:spPr>
          <a:xfrm>
            <a:off x="457200" y="1196975"/>
            <a:ext cx="8229600" cy="4810125"/>
          </a:xfrm>
        </p:spPr>
        <p:txBody>
          <a:bodyPr/>
          <a:lstStyle/>
          <a:p>
            <a:pPr eaLnBrk="1" hangingPunct="1">
              <a:lnSpc>
                <a:spcPct val="90000"/>
              </a:lnSpc>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 </a:t>
            </a:r>
          </a:p>
          <a:p>
            <a:pPr eaLnBrk="1" hangingPunct="1">
              <a:lnSpc>
                <a:spcPct val="90000"/>
              </a:lnSpc>
            </a:pPr>
            <a:r>
              <a:rPr kumimoji="0" lang="ru-RU" sz="2400" smtClean="0">
                <a:solidFill>
                  <a:srgbClr val="C00000"/>
                </a:solidFill>
                <a:latin typeface="Times New Roman" panose="02020603050405020304" pitchFamily="18" charset="0"/>
                <a:cs typeface="Times New Roman" panose="02020603050405020304" pitchFamily="18" charset="0"/>
              </a:rPr>
              <a:t>Банковская гарантия, выданная банком</a:t>
            </a:r>
            <a:r>
              <a:rPr kumimoji="0" lang="ru-RU" sz="2400" smtClean="0">
                <a:latin typeface="Times New Roman" panose="02020603050405020304" pitchFamily="18" charset="0"/>
                <a:cs typeface="Times New Roman" panose="02020603050405020304" pitchFamily="18" charset="0"/>
              </a:rPr>
              <a:t> и соответствующая требованиям ст. 45 44-ФЗ</a:t>
            </a:r>
          </a:p>
          <a:p>
            <a:pPr eaLnBrk="1" hangingPunct="1">
              <a:lnSpc>
                <a:spcPct val="90000"/>
              </a:lnSpc>
            </a:pPr>
            <a:r>
              <a:rPr kumimoji="0" lang="ru-RU" sz="2400" smtClean="0">
                <a:latin typeface="Times New Roman" panose="02020603050405020304" pitchFamily="18" charset="0"/>
                <a:cs typeface="Times New Roman" panose="02020603050405020304" pitchFamily="18" charset="0"/>
              </a:rPr>
              <a:t> </a:t>
            </a:r>
            <a:r>
              <a:rPr kumimoji="0" lang="ru-RU" sz="2400" smtClean="0">
                <a:solidFill>
                  <a:srgbClr val="C00000"/>
                </a:solidFill>
                <a:latin typeface="Times New Roman" panose="02020603050405020304" pitchFamily="18" charset="0"/>
                <a:cs typeface="Times New Roman" panose="02020603050405020304" pitchFamily="18" charset="0"/>
              </a:rPr>
              <a:t>Внесение денежных средств </a:t>
            </a:r>
            <a:r>
              <a:rPr kumimoji="0" lang="ru-RU" sz="2400" smtClean="0">
                <a:latin typeface="Times New Roman" panose="02020603050405020304" pitchFamily="18" charset="0"/>
                <a:cs typeface="Times New Roman" panose="02020603050405020304" pitchFamily="18" charset="0"/>
              </a:rPr>
              <a:t>на указанный заказчиком счет.</a:t>
            </a:r>
          </a:p>
          <a:p>
            <a:pPr eaLnBrk="1" hangingPunct="1">
              <a:lnSpc>
                <a:spcPct val="90000"/>
              </a:lnSpc>
            </a:pPr>
            <a:endParaRPr kumimoji="0" lang="ru-RU" sz="2400" smtClean="0">
              <a:latin typeface="Times New Roman" panose="02020603050405020304" pitchFamily="18" charset="0"/>
              <a:cs typeface="Times New Roman" panose="02020603050405020304" pitchFamily="18" charset="0"/>
            </a:endParaRPr>
          </a:p>
          <a:p>
            <a:pPr eaLnBrk="1" hangingPunct="1">
              <a:lnSpc>
                <a:spcPct val="90000"/>
              </a:lnSpc>
            </a:pPr>
            <a:r>
              <a:rPr kumimoji="0" lang="ru-RU" sz="2400" smtClean="0">
                <a:latin typeface="Times New Roman" panose="02020603050405020304" pitchFamily="18" charset="0"/>
                <a:cs typeface="Times New Roman" panose="02020603050405020304" pitchFamily="18" charset="0"/>
              </a:rPr>
              <a:t>Способ выбирается поставщиком </a:t>
            </a:r>
            <a:r>
              <a:rPr kumimoji="0" lang="ru-RU" sz="2400" smtClean="0">
                <a:solidFill>
                  <a:srgbClr val="C00000"/>
                </a:solidFill>
                <a:latin typeface="Times New Roman" panose="02020603050405020304" pitchFamily="18" charset="0"/>
                <a:cs typeface="Times New Roman" panose="02020603050405020304" pitchFamily="18" charset="0"/>
              </a:rPr>
              <a:t>самостоятельно.</a:t>
            </a:r>
          </a:p>
          <a:p>
            <a:pPr eaLnBrk="1" hangingPunct="1">
              <a:lnSpc>
                <a:spcPct val="90000"/>
              </a:lnSpc>
            </a:pPr>
            <a:endParaRPr kumimoji="0" lang="ru-RU" sz="2400" smtClean="0">
              <a:latin typeface="Times New Roman" panose="02020603050405020304" pitchFamily="18" charset="0"/>
              <a:cs typeface="Times New Roman" panose="02020603050405020304" pitchFamily="18" charset="0"/>
            </a:endParaRPr>
          </a:p>
          <a:p>
            <a:pPr eaLnBrk="1" hangingPunct="1">
              <a:lnSpc>
                <a:spcPct val="90000"/>
              </a:lnSpc>
            </a:pPr>
            <a:r>
              <a:rPr kumimoji="0" lang="ru-RU" sz="2400" smtClean="0">
                <a:latin typeface="Times New Roman" panose="02020603050405020304" pitchFamily="18" charset="0"/>
                <a:cs typeface="Times New Roman" panose="02020603050405020304" pitchFamily="18" charset="0"/>
              </a:rPr>
              <a:t>Если участником закупки, с которым заключается контракт, является </a:t>
            </a:r>
            <a:r>
              <a:rPr kumimoji="0" lang="ru-RU" sz="2400" smtClean="0">
                <a:solidFill>
                  <a:srgbClr val="C00000"/>
                </a:solidFill>
                <a:latin typeface="Times New Roman" panose="02020603050405020304" pitchFamily="18" charset="0"/>
                <a:cs typeface="Times New Roman" panose="02020603050405020304" pitchFamily="18" charset="0"/>
              </a:rPr>
              <a:t>государственное или муниципальное казенное учреждение,</a:t>
            </a:r>
            <a:r>
              <a:rPr kumimoji="0" lang="ru-RU" sz="2400" smtClean="0">
                <a:latin typeface="Times New Roman" panose="02020603050405020304" pitchFamily="18" charset="0"/>
                <a:cs typeface="Times New Roman" panose="02020603050405020304" pitchFamily="18" charset="0"/>
              </a:rPr>
              <a:t> положения закона об обеспечении исполнения контракта к такому участнику </a:t>
            </a:r>
            <a:r>
              <a:rPr kumimoji="0" lang="ru-RU" sz="2400" smtClean="0">
                <a:solidFill>
                  <a:srgbClr val="C00000"/>
                </a:solidFill>
                <a:latin typeface="Times New Roman" panose="02020603050405020304" pitchFamily="18" charset="0"/>
                <a:cs typeface="Times New Roman" panose="02020603050405020304" pitchFamily="18" charset="0"/>
              </a:rPr>
              <a:t>не применяются.</a:t>
            </a:r>
          </a:p>
          <a:p>
            <a:pPr eaLnBrk="1" hangingPunct="1">
              <a:lnSpc>
                <a:spcPct val="90000"/>
              </a:lnSpc>
            </a:pPr>
            <a:endParaRPr kumimoji="0" lang="ru-RU" sz="2400" smtClean="0">
              <a:solidFill>
                <a:srgbClr val="C00000"/>
              </a:solidFill>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Обеспечение исполнения контракта (ст.96)</a:t>
            </a:r>
            <a:r>
              <a:rPr lang="ru-RU" dirty="0" smtClean="0">
                <a:ea typeface="+mj-ea"/>
                <a:cs typeface="+mj-cs"/>
              </a:rPr>
              <a:t/>
            </a:r>
            <a:br>
              <a:rPr lang="ru-RU" dirty="0" smtClean="0">
                <a:ea typeface="+mj-ea"/>
                <a:cs typeface="+mj-cs"/>
              </a:rPr>
            </a:br>
            <a:endParaRPr lang="ru-RU" dirty="0">
              <a:ea typeface="+mj-ea"/>
              <a:cs typeface="+mj-cs"/>
            </a:endParaRP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7" name="Содержимое 1"/>
          <p:cNvSpPr>
            <a:spLocks noGrp="1"/>
          </p:cNvSpPr>
          <p:nvPr>
            <p:ph idx="1"/>
          </p:nvPr>
        </p:nvSpPr>
        <p:spPr/>
        <p:txBody>
          <a:bodyPr/>
          <a:lstStyle/>
          <a:p>
            <a:pPr eaLnBrk="1" hangingPunct="1">
              <a:lnSpc>
                <a:spcPct val="90000"/>
              </a:lnSpc>
            </a:pPr>
            <a:r>
              <a:rPr kumimoji="0" lang="ru-RU" sz="2200" smtClean="0">
                <a:latin typeface="Times New Roman" panose="02020603050405020304" pitchFamily="18" charset="0"/>
                <a:cs typeface="Times New Roman" panose="02020603050405020304" pitchFamily="18" charset="0"/>
              </a:rPr>
              <a:t>Размер обеспечения исполнения контракта -</a:t>
            </a:r>
            <a:r>
              <a:rPr kumimoji="0" lang="ru-RU" sz="2200" smtClean="0">
                <a:solidFill>
                  <a:srgbClr val="C00000"/>
                </a:solidFill>
                <a:latin typeface="Times New Roman" panose="02020603050405020304" pitchFamily="18" charset="0"/>
                <a:cs typeface="Times New Roman" panose="02020603050405020304" pitchFamily="18" charset="0"/>
              </a:rPr>
              <a:t>5-30% от НМЦК. </a:t>
            </a:r>
          </a:p>
          <a:p>
            <a:pPr eaLnBrk="1" hangingPunct="1">
              <a:lnSpc>
                <a:spcPct val="90000"/>
              </a:lnSpc>
            </a:pPr>
            <a:endParaRPr kumimoji="0" lang="ru-RU" sz="2200" smtClean="0">
              <a:latin typeface="Times New Roman" panose="02020603050405020304" pitchFamily="18" charset="0"/>
              <a:cs typeface="Times New Roman" panose="02020603050405020304" pitchFamily="18" charset="0"/>
            </a:endParaRPr>
          </a:p>
          <a:p>
            <a:pPr eaLnBrk="1" hangingPunct="1">
              <a:lnSpc>
                <a:spcPct val="90000"/>
              </a:lnSpc>
            </a:pPr>
            <a:r>
              <a:rPr kumimoji="0" lang="ru-RU" sz="2200" smtClean="0">
                <a:latin typeface="Times New Roman" panose="02020603050405020304" pitchFamily="18" charset="0"/>
                <a:cs typeface="Times New Roman" panose="02020603050405020304" pitchFamily="18" charset="0"/>
              </a:rPr>
              <a:t>Если НМЦК  превышает </a:t>
            </a:r>
            <a:r>
              <a:rPr kumimoji="0" lang="ru-RU" sz="2200" smtClean="0">
                <a:solidFill>
                  <a:srgbClr val="C00000"/>
                </a:solidFill>
                <a:latin typeface="Times New Roman" panose="02020603050405020304" pitchFamily="18" charset="0"/>
                <a:cs typeface="Times New Roman" panose="02020603050405020304" pitchFamily="18" charset="0"/>
              </a:rPr>
              <a:t>пятьдесят миллионов рублей, </a:t>
            </a:r>
            <a:r>
              <a:rPr kumimoji="0" lang="ru-RU" sz="2200" smtClean="0">
                <a:latin typeface="Times New Roman" panose="02020603050405020304" pitchFamily="18" charset="0"/>
                <a:cs typeface="Times New Roman" panose="02020603050405020304" pitchFamily="18" charset="0"/>
              </a:rPr>
              <a:t>заказчик обязан установить требование обеспечения исполнения контракта </a:t>
            </a:r>
            <a:r>
              <a:rPr kumimoji="0" lang="ru-RU" sz="2200" smtClean="0">
                <a:solidFill>
                  <a:srgbClr val="C00000"/>
                </a:solidFill>
                <a:latin typeface="Times New Roman" panose="02020603050405020304" pitchFamily="18" charset="0"/>
                <a:cs typeface="Times New Roman" panose="02020603050405020304" pitchFamily="18" charset="0"/>
              </a:rPr>
              <a:t>10-30% от НМЦК</a:t>
            </a:r>
            <a:r>
              <a:rPr kumimoji="0" lang="ru-RU" sz="2200" smtClean="0">
                <a:latin typeface="Times New Roman" panose="02020603050405020304" pitchFamily="18" charset="0"/>
                <a:cs typeface="Times New Roman" panose="02020603050405020304" pitchFamily="18" charset="0"/>
              </a:rPr>
              <a:t>, </a:t>
            </a:r>
            <a:r>
              <a:rPr kumimoji="0" lang="ru-RU" sz="2200" smtClean="0">
                <a:solidFill>
                  <a:srgbClr val="C00000"/>
                </a:solidFill>
                <a:latin typeface="Times New Roman" panose="02020603050405020304" pitchFamily="18" charset="0"/>
                <a:cs typeface="Times New Roman" panose="02020603050405020304" pitchFamily="18" charset="0"/>
              </a:rPr>
              <a:t>но не менее чем в размере аванса </a:t>
            </a:r>
            <a:r>
              <a:rPr kumimoji="0" lang="ru-RU" sz="2200" smtClean="0">
                <a:latin typeface="Times New Roman" panose="02020603050405020304" pitchFamily="18" charset="0"/>
                <a:cs typeface="Times New Roman" panose="02020603050405020304" pitchFamily="18" charset="0"/>
              </a:rPr>
              <a:t>(если контрактом предусмотрена выплата аванса). </a:t>
            </a:r>
          </a:p>
          <a:p>
            <a:pPr eaLnBrk="1" hangingPunct="1">
              <a:lnSpc>
                <a:spcPct val="90000"/>
              </a:lnSpc>
            </a:pPr>
            <a:r>
              <a:rPr kumimoji="0" lang="ru-RU" sz="2200" smtClean="0">
                <a:latin typeface="Times New Roman" panose="02020603050405020304" pitchFamily="18" charset="0"/>
                <a:cs typeface="Times New Roman" panose="02020603050405020304" pitchFamily="18" charset="0"/>
              </a:rPr>
              <a:t>В случае, если аванс превышает тридцать процентов начальной (максимальной) цены контракта, размер обеспечения исполнения контракта устанавливается в размере аванса. </a:t>
            </a:r>
          </a:p>
          <a:p>
            <a:pPr eaLnBrk="1" hangingPunct="1">
              <a:lnSpc>
                <a:spcPct val="90000"/>
              </a:lnSpc>
            </a:pPr>
            <a:r>
              <a:rPr kumimoji="0" lang="ru-RU" sz="2200" smtClean="0">
                <a:latin typeface="Times New Roman" panose="02020603050405020304" pitchFamily="18" charset="0"/>
                <a:cs typeface="Times New Roman" panose="02020603050405020304" pitchFamily="18" charset="0"/>
              </a:rPr>
              <a:t>В случае, если предложенная в заявке участника закупки цена снижена на двадцать пять и более процентов по отношению к НМЦК, участник закупки, с которым заключается контракт, предоставляет обеспечение исполнения контракта с учетом положений ст. 37 настоящего ФЗ.</a:t>
            </a:r>
          </a:p>
          <a:p>
            <a:pPr eaLnBrk="1" hangingPunct="1">
              <a:lnSpc>
                <a:spcPct val="90000"/>
              </a:lnSpc>
            </a:pPr>
            <a:endParaRPr kumimoji="0" lang="ru-RU" sz="2300"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Обеспечение исполнения контракта (ст.96)</a:t>
            </a:r>
            <a:endParaRPr lang="ru-RU" dirty="0">
              <a:ea typeface="+mj-ea"/>
              <a:cs typeface="+mj-cs"/>
            </a:endParaRP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5" name="Содержимое 1"/>
          <p:cNvSpPr>
            <a:spLocks noGrp="1"/>
          </p:cNvSpPr>
          <p:nvPr>
            <p:ph idx="1"/>
          </p:nvPr>
        </p:nvSpPr>
        <p:spPr/>
        <p:txBody>
          <a:bodyPr/>
          <a:lstStyle/>
          <a:p>
            <a:pPr eaLnBrk="1" hangingPunct="1">
              <a:lnSpc>
                <a:spcPct val="90000"/>
              </a:lnSpc>
            </a:pPr>
            <a:r>
              <a:rPr kumimoji="0" lang="ru-RU" sz="2200" smtClean="0">
                <a:latin typeface="Times New Roman" panose="02020603050405020304" pitchFamily="18" charset="0"/>
                <a:cs typeface="Times New Roman" panose="02020603050405020304" pitchFamily="18" charset="0"/>
              </a:rPr>
              <a:t>Мониторинг закупок представляет собой систему наблюдений в сфере закупок, осуществляемых на постоянной основе посредством сбора, обобщения, систематизации и оценки информации об осуществлении закупок, в том числе реализации планов закупок и планов-графиков.</a:t>
            </a:r>
          </a:p>
          <a:p>
            <a:pPr eaLnBrk="1" hangingPunct="1">
              <a:lnSpc>
                <a:spcPct val="90000"/>
              </a:lnSpc>
            </a:pPr>
            <a:r>
              <a:rPr kumimoji="0" lang="ru-RU" sz="2200" smtClean="0">
                <a:latin typeface="Times New Roman" panose="02020603050405020304" pitchFamily="18" charset="0"/>
                <a:cs typeface="Times New Roman" panose="02020603050405020304" pitchFamily="18" charset="0"/>
              </a:rPr>
              <a:t>Результаты мониторинга закупок по итогам каждого года оформляются в виде сводного аналитического отчета.</a:t>
            </a:r>
          </a:p>
          <a:p>
            <a:pPr eaLnBrk="1" hangingPunct="1">
              <a:lnSpc>
                <a:spcPct val="90000"/>
              </a:lnSpc>
            </a:pPr>
            <a:r>
              <a:rPr kumimoji="0" lang="ru-RU" sz="2200" smtClean="0">
                <a:latin typeface="Times New Roman" panose="02020603050405020304" pitchFamily="18" charset="0"/>
                <a:cs typeface="Times New Roman" panose="02020603050405020304" pitchFamily="18" charset="0"/>
              </a:rPr>
              <a:t>Мониторинг закупок обеспечивается федеральным органом исполнительной власти по регулированию контрактной системы в сфере закупок, органом исполнительной власти субъекта Российской Федерации по регулированию контрактной системы в сфере закупок, местной администрацией.</a:t>
            </a:r>
          </a:p>
          <a:p>
            <a:pPr eaLnBrk="1" hangingPunct="1">
              <a:lnSpc>
                <a:spcPct val="90000"/>
              </a:lnSpc>
            </a:pPr>
            <a:endParaRPr kumimoji="0" lang="ru-RU" sz="2200" smtClean="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Мониторинг закупок (ст.97)</a:t>
            </a:r>
            <a:br>
              <a:rPr lang="ru-RU" dirty="0" smtClean="0">
                <a:latin typeface="Times New Roman" pitchFamily="18" charset="0"/>
                <a:ea typeface="+mj-ea"/>
                <a:cs typeface="Times New Roman" pitchFamily="18" charset="0"/>
              </a:rPr>
            </a:br>
            <a:endParaRPr lang="ru-RU" dirty="0">
              <a:latin typeface="Times New Roman" pitchFamily="18" charset="0"/>
              <a:ea typeface="+mj-ea"/>
              <a:cs typeface="Times New Roman" pitchFamily="18" charset="0"/>
            </a:endParaRP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3" name="Содержимое 1"/>
          <p:cNvSpPr>
            <a:spLocks noGrp="1"/>
          </p:cNvSpPr>
          <p:nvPr>
            <p:ph idx="1"/>
          </p:nvPr>
        </p:nvSpPr>
        <p:spPr/>
        <p:txBody>
          <a:bodyPr/>
          <a:lstStyle/>
          <a:p>
            <a:pPr eaLnBrk="1" hangingPunct="1">
              <a:lnSpc>
                <a:spcPct val="80000"/>
              </a:lnSpc>
            </a:pPr>
            <a:endParaRPr kumimoji="0" lang="ru-RU" sz="700" smtClean="0">
              <a:cs typeface="Arial" panose="020B0604020202020204" pitchFamily="34" charset="0"/>
            </a:endParaRPr>
          </a:p>
          <a:p>
            <a:pPr eaLnBrk="1" hangingPunct="1">
              <a:lnSpc>
                <a:spcPct val="80000"/>
              </a:lnSpc>
            </a:pPr>
            <a:r>
              <a:rPr kumimoji="0" lang="ru-RU" sz="2400" smtClean="0">
                <a:latin typeface="Times New Roman" panose="02020603050405020304" pitchFamily="18" charset="0"/>
                <a:cs typeface="Times New Roman" panose="02020603050405020304" pitchFamily="18" charset="0"/>
              </a:rPr>
              <a:t>В течение </a:t>
            </a:r>
            <a:r>
              <a:rPr kumimoji="0" lang="ru-RU" sz="2400" smtClean="0">
                <a:solidFill>
                  <a:srgbClr val="C00000"/>
                </a:solidFill>
                <a:latin typeface="Times New Roman" panose="02020603050405020304" pitchFamily="18" charset="0"/>
                <a:cs typeface="Times New Roman" panose="02020603050405020304" pitchFamily="18" charset="0"/>
              </a:rPr>
              <a:t>3 рабочих дней </a:t>
            </a:r>
            <a:r>
              <a:rPr kumimoji="0" lang="ru-RU" sz="2400" smtClean="0">
                <a:latin typeface="Times New Roman" panose="02020603050405020304" pitchFamily="18" charset="0"/>
                <a:cs typeface="Times New Roman" panose="02020603050405020304" pitchFamily="18" charset="0"/>
              </a:rPr>
              <a:t>с даты заключения контракта заказчик направляет информацию в федеральный орган исполнительной власти, осуществляющий правоприменительные функции по кассовому обслуживанию исполнения бюджетов бюджетной системы Российской Федерации. </a:t>
            </a:r>
          </a:p>
          <a:p>
            <a:pPr eaLnBrk="1" hangingPunct="1">
              <a:lnSpc>
                <a:spcPct val="80000"/>
              </a:lnSpc>
            </a:pPr>
            <a:r>
              <a:rPr kumimoji="0" lang="ru-RU" sz="2400" smtClean="0">
                <a:solidFill>
                  <a:srgbClr val="C00000"/>
                </a:solidFill>
                <a:latin typeface="Times New Roman" panose="02020603050405020304" pitchFamily="18" charset="0"/>
                <a:cs typeface="Times New Roman" panose="02020603050405020304" pitchFamily="18" charset="0"/>
              </a:rPr>
              <a:t>В реестр включаются следующие сведения: </a:t>
            </a:r>
          </a:p>
          <a:p>
            <a:pPr eaLnBrk="1" hangingPunct="1">
              <a:lnSpc>
                <a:spcPct val="80000"/>
              </a:lnSpc>
            </a:pPr>
            <a:r>
              <a:rPr kumimoji="0" lang="ru-RU" sz="2400" smtClean="0">
                <a:latin typeface="Times New Roman" panose="02020603050405020304" pitchFamily="18" charset="0"/>
                <a:cs typeface="Times New Roman" panose="02020603050405020304" pitchFamily="18" charset="0"/>
              </a:rPr>
              <a:t>Копия контракта, подписанная УЭП заказчика; </a:t>
            </a:r>
          </a:p>
          <a:p>
            <a:pPr eaLnBrk="1" hangingPunct="1">
              <a:lnSpc>
                <a:spcPct val="80000"/>
              </a:lnSpc>
            </a:pPr>
            <a:r>
              <a:rPr kumimoji="0" lang="ru-RU" sz="2400" smtClean="0">
                <a:latin typeface="Times New Roman" panose="02020603050405020304" pitchFamily="18" charset="0"/>
                <a:cs typeface="Times New Roman" panose="02020603050405020304" pitchFamily="18" charset="0"/>
              </a:rPr>
              <a:t>Идентификационный код закупки; </a:t>
            </a:r>
          </a:p>
          <a:p>
            <a:pPr eaLnBrk="1" hangingPunct="1">
              <a:lnSpc>
                <a:spcPct val="80000"/>
              </a:lnSpc>
            </a:pPr>
            <a:r>
              <a:rPr kumimoji="0" lang="ru-RU" sz="2400" smtClean="0">
                <a:latin typeface="Times New Roman" panose="02020603050405020304" pitchFamily="18" charset="0"/>
                <a:cs typeface="Times New Roman" panose="02020603050405020304" pitchFamily="18" charset="0"/>
              </a:rPr>
              <a:t>Документ о приемке ТРУ; </a:t>
            </a:r>
          </a:p>
          <a:p>
            <a:pPr eaLnBrk="1" hangingPunct="1">
              <a:lnSpc>
                <a:spcPct val="80000"/>
              </a:lnSpc>
            </a:pPr>
            <a:r>
              <a:rPr kumimoji="0" lang="ru-RU" sz="2400" smtClean="0">
                <a:latin typeface="Times New Roman" panose="02020603050405020304" pitchFamily="18" charset="0"/>
                <a:cs typeface="Times New Roman" panose="02020603050405020304" pitchFamily="18" charset="0"/>
              </a:rPr>
              <a:t>Цена единицы товара, работы или услуги, наименование страны происхождения или информация о производителе товара в отношении исполненного контракта; </a:t>
            </a:r>
          </a:p>
          <a:p>
            <a:pPr eaLnBrk="1" hangingPunct="1">
              <a:lnSpc>
                <a:spcPct val="80000"/>
              </a:lnSpc>
            </a:pPr>
            <a:r>
              <a:rPr kumimoji="0" lang="ru-RU" sz="2400" smtClean="0">
                <a:latin typeface="Times New Roman" panose="02020603050405020304" pitchFamily="18" charset="0"/>
                <a:cs typeface="Times New Roman" panose="02020603050405020304" pitchFamily="18" charset="0"/>
              </a:rPr>
              <a:t>Решение врачебной комиссии.</a:t>
            </a:r>
          </a:p>
          <a:p>
            <a:pPr eaLnBrk="1" hangingPunct="1">
              <a:lnSpc>
                <a:spcPct val="80000"/>
              </a:lnSpc>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	</a:t>
            </a:r>
          </a:p>
          <a:p>
            <a:pPr eaLnBrk="1" hangingPunct="1">
              <a:lnSpc>
                <a:spcPct val="80000"/>
              </a:lnSpc>
            </a:pPr>
            <a:endParaRPr kumimoji="0" lang="ru-RU" sz="2400"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Реестр контрактов, заключенных заказчиками (ст.103)</a:t>
            </a:r>
            <a:endParaRPr lang="ru-RU" dirty="0">
              <a:latin typeface="Times New Roman" pitchFamily="18" charset="0"/>
              <a:ea typeface="+mj-ea"/>
              <a:cs typeface="Times New Roman" pitchFamily="18" charset="0"/>
            </a:endParaRP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1" name="Содержимое 1"/>
          <p:cNvSpPr>
            <a:spLocks noGrp="1"/>
          </p:cNvSpPr>
          <p:nvPr>
            <p:ph idx="1"/>
          </p:nvPr>
        </p:nvSpPr>
        <p:spPr/>
        <p:txBody>
          <a:bodyPr/>
          <a:lstStyle/>
          <a:p>
            <a:pPr eaLnBrk="1" hangingPunct="1">
              <a:buFont typeface="Wingdings 3" panose="05040102010807070707" pitchFamily="18" charset="2"/>
              <a:buNone/>
            </a:pPr>
            <a:r>
              <a:rPr kumimoji="0" lang="ru-RU" smtClean="0">
                <a:latin typeface="Times New Roman" panose="02020603050405020304" pitchFamily="18" charset="0"/>
                <a:cs typeface="Times New Roman" panose="02020603050405020304" pitchFamily="18" charset="0"/>
              </a:rPr>
              <a:t>В РНП включается информация:</a:t>
            </a:r>
          </a:p>
          <a:p>
            <a:pPr eaLnBrk="1" hangingPunct="1"/>
            <a:r>
              <a:rPr kumimoji="0" lang="ru-RU" smtClean="0">
                <a:latin typeface="Times New Roman" panose="02020603050405020304" pitchFamily="18" charset="0"/>
                <a:cs typeface="Times New Roman" panose="02020603050405020304" pitchFamily="18" charset="0"/>
              </a:rPr>
              <a:t> об участниках закупок, </a:t>
            </a:r>
            <a:r>
              <a:rPr kumimoji="0" lang="ru-RU" smtClean="0">
                <a:solidFill>
                  <a:srgbClr val="C00000"/>
                </a:solidFill>
                <a:latin typeface="Times New Roman" panose="02020603050405020304" pitchFamily="18" charset="0"/>
                <a:cs typeface="Times New Roman" panose="02020603050405020304" pitchFamily="18" charset="0"/>
              </a:rPr>
              <a:t>уклонившихся от заключения контрактов, </a:t>
            </a:r>
          </a:p>
          <a:p>
            <a:pPr eaLnBrk="1" hangingPunct="1"/>
            <a:r>
              <a:rPr kumimoji="0" lang="ru-RU" smtClean="0">
                <a:latin typeface="Times New Roman" panose="02020603050405020304" pitchFamily="18" charset="0"/>
                <a:cs typeface="Times New Roman" panose="02020603050405020304" pitchFamily="18" charset="0"/>
              </a:rPr>
              <a:t>о поставщиках (подрядчиках, исполнителях), с которыми контракты расторгнуты </a:t>
            </a:r>
            <a:r>
              <a:rPr kumimoji="0" lang="ru-RU" smtClean="0">
                <a:solidFill>
                  <a:srgbClr val="C00000"/>
                </a:solidFill>
                <a:latin typeface="Times New Roman" panose="02020603050405020304" pitchFamily="18" charset="0"/>
                <a:cs typeface="Times New Roman" panose="02020603050405020304" pitchFamily="18" charset="0"/>
              </a:rPr>
              <a:t>по решению суда;</a:t>
            </a:r>
          </a:p>
          <a:p>
            <a:pPr eaLnBrk="1" hangingPunct="1"/>
            <a:r>
              <a:rPr kumimoji="0" lang="ru-RU" smtClean="0">
                <a:latin typeface="Times New Roman" panose="02020603050405020304" pitchFamily="18" charset="0"/>
                <a:cs typeface="Times New Roman" panose="02020603050405020304" pitchFamily="18" charset="0"/>
              </a:rPr>
              <a:t>в  случае </a:t>
            </a:r>
            <a:r>
              <a:rPr kumimoji="0" lang="ru-RU" smtClean="0">
                <a:solidFill>
                  <a:srgbClr val="C00000"/>
                </a:solidFill>
                <a:latin typeface="Times New Roman" panose="02020603050405020304" pitchFamily="18" charset="0"/>
                <a:cs typeface="Times New Roman" panose="02020603050405020304" pitchFamily="18" charset="0"/>
              </a:rPr>
              <a:t>одностороннего отказа заказчика </a:t>
            </a:r>
            <a:r>
              <a:rPr kumimoji="0" lang="ru-RU" smtClean="0">
                <a:latin typeface="Times New Roman" panose="02020603050405020304" pitchFamily="18" charset="0"/>
                <a:cs typeface="Times New Roman" panose="02020603050405020304" pitchFamily="18" charset="0"/>
              </a:rPr>
              <a:t>от исполнения контракта в связи с существенным нарушением ими условий контрактов.</a:t>
            </a:r>
          </a:p>
          <a:p>
            <a:pPr eaLnBrk="1" hangingPunct="1"/>
            <a:endParaRPr kumimoji="0" lang="ru-RU"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sz="3600" dirty="0" smtClean="0">
                <a:latin typeface="Times New Roman" pitchFamily="18" charset="0"/>
                <a:ea typeface="+mj-ea"/>
                <a:cs typeface="Times New Roman" pitchFamily="18" charset="0"/>
              </a:rPr>
              <a:t>Реестр недобросовестных поставщиков (подрядчиков, исполнителей) (ст.104)</a:t>
            </a:r>
            <a:r>
              <a:rPr lang="ru-RU" dirty="0" smtClean="0">
                <a:ea typeface="+mj-ea"/>
                <a:cs typeface="+mj-cs"/>
              </a:rPr>
              <a:t/>
            </a:r>
            <a:br>
              <a:rPr lang="ru-RU" dirty="0" smtClean="0">
                <a:ea typeface="+mj-ea"/>
                <a:cs typeface="+mj-cs"/>
              </a:rPr>
            </a:br>
            <a:endParaRPr lang="ru-RU" dirty="0">
              <a:ea typeface="+mj-ea"/>
              <a:cs typeface="+mj-cs"/>
            </a:endParaRP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09" name="Rectangle 3"/>
          <p:cNvSpPr>
            <a:spLocks noGrp="1" noChangeArrowheads="1"/>
          </p:cNvSpPr>
          <p:nvPr>
            <p:ph type="body" idx="4294967295"/>
          </p:nvPr>
        </p:nvSpPr>
        <p:spPr>
          <a:xfrm>
            <a:off x="0" y="1484313"/>
            <a:ext cx="8748713" cy="4535487"/>
          </a:xfrm>
        </p:spPr>
        <p:txBody>
          <a:bodyPr/>
          <a:lstStyle/>
          <a:p>
            <a:pPr algn="ctr" eaLnBrk="1" hangingPunct="1">
              <a:buFont typeface="Wingdings" panose="05000000000000000000" pitchFamily="2" charset="2"/>
              <a:buNone/>
            </a:pPr>
            <a:r>
              <a:rPr kumimoji="0" lang="ru-RU" sz="3600" smtClean="0">
                <a:latin typeface="Times New Roman" panose="02020603050405020304" pitchFamily="18" charset="0"/>
                <a:cs typeface="Times New Roman" panose="02020603050405020304" pitchFamily="18" charset="0"/>
              </a:rPr>
              <a:t>Спасибо за внимание!</a:t>
            </a:r>
          </a:p>
        </p:txBody>
      </p:sp>
      <p:pic>
        <p:nvPicPr>
          <p:cNvPr id="350210" name="Picture 4" descr="j02991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3650" y="2524125"/>
            <a:ext cx="1535113"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Содержимое 1"/>
          <p:cNvSpPr>
            <a:spLocks noGrp="1"/>
          </p:cNvSpPr>
          <p:nvPr>
            <p:ph idx="1"/>
          </p:nvPr>
        </p:nvSpPr>
        <p:spPr/>
        <p:txBody>
          <a:bodyPr/>
          <a:lstStyle/>
          <a:p>
            <a:pPr eaLnBrk="1" hangingPunct="1">
              <a:buFont typeface="Wingdings 3" panose="05040102010807070707" pitchFamily="18" charset="2"/>
              <a:buNone/>
            </a:pPr>
            <a:r>
              <a:rPr kumimoji="0" lang="ru-RU" sz="2000" b="1" smtClean="0">
                <a:solidFill>
                  <a:srgbClr val="C00000"/>
                </a:solidFill>
                <a:latin typeface="Times New Roman" panose="02020603050405020304" pitchFamily="18" charset="0"/>
                <a:cs typeface="Times New Roman" panose="02020603050405020304" pitchFamily="18" charset="0"/>
              </a:rPr>
              <a:t>Планы закупок формируются  на срок закона о бюджете соответствующего уровня; </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Содержание:</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1) идентификационный код закупки; </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2) цель закупки; </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3) наименование объектов, а также объем закупки; </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4) объем финансового обеспечения закупки; </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5) сроки (периодичность) осуществления планируемых закупок; </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6) обоснование закупки; </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7) информация о технической и (или) технологической сложности, инновационного, высокотехнологичного или специализированного характере закупки; </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8) информация об обязательном общественном обсуждении закупки (ст.20)</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  </a:t>
            </a:r>
          </a:p>
          <a:p>
            <a:pPr eaLnBrk="1" hangingPunct="1"/>
            <a:endParaRPr kumimoji="0" lang="ru-RU" sz="2000" smtClean="0">
              <a:cs typeface="Arial" panose="020B0604020202020204" pitchFamily="34" charset="0"/>
            </a:endParaRPr>
          </a:p>
        </p:txBody>
      </p:sp>
      <p:sp>
        <p:nvSpPr>
          <p:cNvPr id="3" name="Заголовок 2"/>
          <p:cNvSpPr>
            <a:spLocks noGrp="1"/>
          </p:cNvSpPr>
          <p:nvPr>
            <p:ph type="title"/>
          </p:nvPr>
        </p:nvSpPr>
        <p:spPr/>
        <p:txBody>
          <a:bodyPr>
            <a:scene3d>
              <a:camera prst="orthographicFront"/>
              <a:lightRig rig="soft" dir="t"/>
            </a:scene3d>
          </a:bodyPr>
          <a:lstStyle/>
          <a:p>
            <a:pPr eaLnBrk="1" fontAlgn="auto" hangingPunct="1">
              <a:spcAft>
                <a:spcPts val="0"/>
              </a:spcAft>
              <a:defRPr/>
            </a:pPr>
            <a:r>
              <a:rPr lang="ru-RU" dirty="0" smtClean="0">
                <a:solidFill>
                  <a:srgbClr val="C00000"/>
                </a:solidFill>
                <a:latin typeface="Times New Roman" pitchFamily="18" charset="0"/>
                <a:ea typeface="+mj-ea"/>
                <a:cs typeface="Times New Roman" pitchFamily="18" charset="0"/>
              </a:rPr>
              <a:t>Планы закупок (ст.17)</a:t>
            </a:r>
            <a:endParaRPr lang="ru-RU" dirty="0">
              <a:solidFill>
                <a:srgbClr val="C00000"/>
              </a:solidFill>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Содержимое 1"/>
          <p:cNvSpPr>
            <a:spLocks noGrp="1"/>
          </p:cNvSpPr>
          <p:nvPr>
            <p:ph idx="1"/>
          </p:nvPr>
        </p:nvSpPr>
        <p:spPr/>
        <p:txBody>
          <a:bodyPr/>
          <a:lstStyle/>
          <a:p>
            <a:pPr eaLnBrk="1" hangingPunct="1">
              <a:lnSpc>
                <a:spcPct val="90000"/>
              </a:lnSpc>
            </a:pPr>
            <a:r>
              <a:rPr kumimoji="0" lang="ru-RU" sz="2200" smtClean="0">
                <a:solidFill>
                  <a:srgbClr val="C00000"/>
                </a:solidFill>
                <a:latin typeface="Times New Roman" panose="02020603050405020304" pitchFamily="18" charset="0"/>
                <a:cs typeface="Times New Roman" panose="02020603050405020304" pitchFamily="18" charset="0"/>
              </a:rPr>
              <a:t>Порядок формирования, утверждения и ведения планов закупок </a:t>
            </a:r>
            <a:r>
              <a:rPr kumimoji="0" lang="ru-RU" sz="2200" smtClean="0">
                <a:latin typeface="Times New Roman" panose="02020603050405020304" pitchFamily="18" charset="0"/>
                <a:cs typeface="Times New Roman" panose="02020603050405020304" pitchFamily="18" charset="0"/>
              </a:rPr>
              <a:t>для обеспечения федеральных нужд, требования к порядку формирования, утверждения и ведения планов закупок для обеспечения нужд субъекта РФ, муниципальных нужд </a:t>
            </a:r>
            <a:r>
              <a:rPr kumimoji="0" lang="ru-RU" sz="2200" smtClean="0">
                <a:solidFill>
                  <a:srgbClr val="C00000"/>
                </a:solidFill>
                <a:latin typeface="Times New Roman" panose="02020603050405020304" pitchFamily="18" charset="0"/>
                <a:cs typeface="Times New Roman" panose="02020603050405020304" pitchFamily="18" charset="0"/>
              </a:rPr>
              <a:t>устанавливаются Правительством Российской Федерации. Порядок формирования, утверждения и ведения планов закупок </a:t>
            </a:r>
            <a:r>
              <a:rPr kumimoji="0" lang="ru-RU" sz="2200" smtClean="0">
                <a:latin typeface="Times New Roman" panose="02020603050405020304" pitchFamily="18" charset="0"/>
                <a:cs typeface="Times New Roman" panose="02020603050405020304" pitchFamily="18" charset="0"/>
              </a:rPr>
              <a:t>для обеспечения нужд субъекта Российской Федерации, муниципальных нужд </a:t>
            </a:r>
            <a:r>
              <a:rPr kumimoji="0" lang="ru-RU" sz="2200" smtClean="0">
                <a:solidFill>
                  <a:srgbClr val="C00000"/>
                </a:solidFill>
                <a:latin typeface="Times New Roman" panose="02020603050405020304" pitchFamily="18" charset="0"/>
                <a:cs typeface="Times New Roman" panose="02020603050405020304" pitchFamily="18" charset="0"/>
              </a:rPr>
              <a:t>устанавливается соответственно высшим исполнительным органом государственной власти субъекта Российской Федерации, местной администрацией с учетом требований, установленных Правительством РФ.</a:t>
            </a:r>
          </a:p>
          <a:p>
            <a:pPr eaLnBrk="1" hangingPunct="1">
              <a:lnSpc>
                <a:spcPct val="90000"/>
              </a:lnSpc>
            </a:pPr>
            <a:r>
              <a:rPr kumimoji="0" lang="ru-RU" sz="2200" smtClean="0">
                <a:solidFill>
                  <a:srgbClr val="C00000"/>
                </a:solidFill>
                <a:latin typeface="Times New Roman" panose="02020603050405020304" pitchFamily="18" charset="0"/>
                <a:cs typeface="Times New Roman" panose="02020603050405020304" pitchFamily="18" charset="0"/>
              </a:rPr>
              <a:t> </a:t>
            </a:r>
            <a:r>
              <a:rPr kumimoji="0" lang="ru-RU" sz="2200" smtClean="0">
                <a:latin typeface="Times New Roman" panose="02020603050405020304" pitchFamily="18" charset="0"/>
                <a:cs typeface="Times New Roman" panose="02020603050405020304" pitchFamily="18" charset="0"/>
              </a:rPr>
              <a:t>Требования к форме планов закупок и порядок размещения таких планов в единой информационной системе </a:t>
            </a:r>
            <a:r>
              <a:rPr kumimoji="0" lang="ru-RU" sz="2200" smtClean="0">
                <a:solidFill>
                  <a:srgbClr val="C00000"/>
                </a:solidFill>
                <a:latin typeface="Times New Roman" panose="02020603050405020304" pitchFamily="18" charset="0"/>
                <a:cs typeface="Times New Roman" panose="02020603050405020304" pitchFamily="18" charset="0"/>
              </a:rPr>
              <a:t>устанавливаются Правительством Российской Федерации.</a:t>
            </a:r>
          </a:p>
          <a:p>
            <a:pPr eaLnBrk="1" hangingPunct="1">
              <a:lnSpc>
                <a:spcPct val="90000"/>
              </a:lnSpc>
            </a:pPr>
            <a:endParaRPr kumimoji="0" lang="ru-RU" sz="2300" smtClean="0">
              <a:cs typeface="Arial" panose="020B0604020202020204" pitchFamily="34" charset="0"/>
            </a:endParaRPr>
          </a:p>
        </p:txBody>
      </p:sp>
      <p:sp>
        <p:nvSpPr>
          <p:cNvPr id="3" name="Заголовок 2"/>
          <p:cNvSpPr>
            <a:spLocks noGrp="1"/>
          </p:cNvSpPr>
          <p:nvPr>
            <p:ph type="title"/>
          </p:nvPr>
        </p:nvSpPr>
        <p:spPr/>
        <p:txBody>
          <a:bodyPr>
            <a:scene3d>
              <a:camera prst="orthographicFront"/>
              <a:lightRig rig="soft" dir="t"/>
            </a:scene3d>
          </a:bodyPr>
          <a:lstStyle/>
          <a:p>
            <a:pPr eaLnBrk="1" fontAlgn="auto" hangingPunct="1">
              <a:spcAft>
                <a:spcPts val="0"/>
              </a:spcAft>
              <a:defRPr/>
            </a:pPr>
            <a:r>
              <a:rPr lang="ru-RU" dirty="0" smtClean="0">
                <a:solidFill>
                  <a:schemeClr val="tx1"/>
                </a:solidFill>
                <a:latin typeface="Times New Roman" pitchFamily="18" charset="0"/>
                <a:ea typeface="+mj-ea"/>
                <a:cs typeface="Times New Roman" pitchFamily="18" charset="0"/>
              </a:rPr>
              <a:t>Планы закупок (ст.17)</a:t>
            </a:r>
            <a:endParaRPr lang="ru-RU" dirty="0">
              <a:solidFill>
                <a:schemeClr val="tx1"/>
              </a:solidFill>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341438"/>
            <a:ext cx="8229600" cy="4665662"/>
          </a:xfrm>
        </p:spPr>
        <p:txBody>
          <a:bodyPr>
            <a:normAutofit/>
          </a:bodyPr>
          <a:lstStyle/>
          <a:p>
            <a:pPr eaLnBrk="1" hangingPunct="1">
              <a:lnSpc>
                <a:spcPct val="70000"/>
              </a:lnSpc>
              <a:buFont typeface="Wingdings 3" panose="05040102010807070707" pitchFamily="18" charset="2"/>
              <a:buNone/>
            </a:pPr>
            <a:r>
              <a:rPr kumimoji="0" lang="ru-RU" sz="1900" smtClean="0">
                <a:solidFill>
                  <a:srgbClr val="C00000"/>
                </a:solidFill>
                <a:latin typeface="Times New Roman" panose="02020603050405020304" pitchFamily="18" charset="0"/>
                <a:cs typeface="Times New Roman" panose="02020603050405020304" pitchFamily="18" charset="0"/>
              </a:rPr>
              <a:t>Планы графики содержат перечень закупок ТРУ на финансовый год и являются основанием для осуществления закупок. </a:t>
            </a:r>
          </a:p>
          <a:p>
            <a:pPr eaLnBrk="1" hangingPunct="1">
              <a:lnSpc>
                <a:spcPct val="70000"/>
              </a:lnSpc>
              <a:buFont typeface="Wingdings 3" panose="05040102010807070707" pitchFamily="18" charset="2"/>
              <a:buNone/>
            </a:pPr>
            <a:r>
              <a:rPr kumimoji="0" lang="ru-RU" sz="1700" smtClean="0">
                <a:latin typeface="Times New Roman" panose="02020603050405020304" pitchFamily="18" charset="0"/>
                <a:cs typeface="Times New Roman" panose="02020603050405020304" pitchFamily="18" charset="0"/>
              </a:rPr>
              <a:t>Содержание:</a:t>
            </a:r>
          </a:p>
          <a:p>
            <a:pPr eaLnBrk="1" hangingPunct="1">
              <a:lnSpc>
                <a:spcPct val="70000"/>
              </a:lnSpc>
              <a:buFont typeface="Wingdings 3" panose="05040102010807070707" pitchFamily="18" charset="2"/>
              <a:buNone/>
            </a:pPr>
            <a:r>
              <a:rPr kumimoji="0" lang="ru-RU" sz="1700" smtClean="0">
                <a:latin typeface="Times New Roman" panose="02020603050405020304" pitchFamily="18" charset="0"/>
                <a:cs typeface="Times New Roman" panose="02020603050405020304" pitchFamily="18" charset="0"/>
              </a:rPr>
              <a:t>1) идентификационный код закупки; </a:t>
            </a:r>
          </a:p>
          <a:p>
            <a:pPr eaLnBrk="1" hangingPunct="1">
              <a:lnSpc>
                <a:spcPct val="70000"/>
              </a:lnSpc>
              <a:buFont typeface="Wingdings 3" panose="05040102010807070707" pitchFamily="18" charset="2"/>
              <a:buNone/>
            </a:pPr>
            <a:r>
              <a:rPr kumimoji="0" lang="ru-RU" sz="1700" smtClean="0">
                <a:latin typeface="Times New Roman" panose="02020603050405020304" pitchFamily="18" charset="0"/>
                <a:cs typeface="Times New Roman" panose="02020603050405020304" pitchFamily="18" charset="0"/>
              </a:rPr>
              <a:t>2) наименование и описание объекта закупки;</a:t>
            </a:r>
            <a:r>
              <a:rPr kumimoji="0" lang="ru-RU" sz="1700" i="1" smtClean="0">
                <a:latin typeface="Times New Roman" panose="02020603050405020304" pitchFamily="18" charset="0"/>
                <a:cs typeface="Times New Roman" panose="02020603050405020304" pitchFamily="18" charset="0"/>
              </a:rPr>
              <a:t> </a:t>
            </a:r>
          </a:p>
          <a:p>
            <a:pPr eaLnBrk="1" hangingPunct="1">
              <a:lnSpc>
                <a:spcPct val="70000"/>
              </a:lnSpc>
              <a:buFont typeface="Wingdings 3" panose="05040102010807070707" pitchFamily="18" charset="2"/>
              <a:buNone/>
            </a:pPr>
            <a:r>
              <a:rPr kumimoji="0" lang="ru-RU" sz="1700" smtClean="0">
                <a:latin typeface="Times New Roman" panose="02020603050405020304" pitchFamily="18" charset="0"/>
                <a:cs typeface="Times New Roman" panose="02020603050405020304" pitchFamily="18" charset="0"/>
              </a:rPr>
              <a:t>3) сроки (периодичность) осуществления планируемых закупок; </a:t>
            </a:r>
          </a:p>
          <a:p>
            <a:pPr eaLnBrk="1" hangingPunct="1">
              <a:lnSpc>
                <a:spcPct val="70000"/>
              </a:lnSpc>
              <a:buFont typeface="Wingdings 3" panose="05040102010807070707" pitchFamily="18" charset="2"/>
              <a:buNone/>
            </a:pPr>
            <a:r>
              <a:rPr kumimoji="0" lang="ru-RU" sz="1700" smtClean="0">
                <a:latin typeface="Times New Roman" panose="02020603050405020304" pitchFamily="18" charset="0"/>
                <a:cs typeface="Times New Roman" panose="02020603050405020304" pitchFamily="18" charset="0"/>
              </a:rPr>
              <a:t>4) НМЦК, цена контракта, заключаемого с ед. поставщиком </a:t>
            </a:r>
          </a:p>
          <a:p>
            <a:pPr eaLnBrk="1" hangingPunct="1">
              <a:lnSpc>
                <a:spcPct val="70000"/>
              </a:lnSpc>
              <a:buFont typeface="Wingdings 3" panose="05040102010807070707" pitchFamily="18" charset="2"/>
              <a:buNone/>
            </a:pPr>
            <a:r>
              <a:rPr kumimoji="0" lang="ru-RU" sz="1700" smtClean="0">
                <a:latin typeface="Times New Roman" panose="02020603050405020304" pitchFamily="18" charset="0"/>
                <a:cs typeface="Times New Roman" panose="02020603050405020304" pitchFamily="18" charset="0"/>
              </a:rPr>
              <a:t>5) обоснование закупки; </a:t>
            </a:r>
          </a:p>
          <a:p>
            <a:pPr eaLnBrk="1" hangingPunct="1">
              <a:lnSpc>
                <a:spcPct val="70000"/>
              </a:lnSpc>
              <a:buFont typeface="Wingdings 3" panose="05040102010807070707" pitchFamily="18" charset="2"/>
              <a:buNone/>
            </a:pPr>
            <a:r>
              <a:rPr kumimoji="0" lang="ru-RU" sz="1700" smtClean="0">
                <a:latin typeface="Times New Roman" panose="02020603050405020304" pitchFamily="18" charset="0"/>
                <a:cs typeface="Times New Roman" panose="02020603050405020304" pitchFamily="18" charset="0"/>
              </a:rPr>
              <a:t>6) размер аванса и этапы оплаты (если есть); </a:t>
            </a:r>
          </a:p>
          <a:p>
            <a:pPr eaLnBrk="1" hangingPunct="1">
              <a:lnSpc>
                <a:spcPct val="70000"/>
              </a:lnSpc>
              <a:buFont typeface="Wingdings 3" panose="05040102010807070707" pitchFamily="18" charset="2"/>
              <a:buNone/>
            </a:pPr>
            <a:r>
              <a:rPr kumimoji="0" lang="ru-RU" sz="1700" smtClean="0">
                <a:latin typeface="Times New Roman" panose="02020603050405020304" pitchFamily="18" charset="0"/>
                <a:cs typeface="Times New Roman" panose="02020603050405020304" pitchFamily="18" charset="0"/>
              </a:rPr>
              <a:t>7) дополнительные требования к участникам закупки (если есть, обоснование таких требований); </a:t>
            </a:r>
          </a:p>
          <a:p>
            <a:pPr eaLnBrk="1" hangingPunct="1">
              <a:lnSpc>
                <a:spcPct val="70000"/>
              </a:lnSpc>
              <a:buFont typeface="Wingdings 3" panose="05040102010807070707" pitchFamily="18" charset="2"/>
              <a:buNone/>
            </a:pPr>
            <a:r>
              <a:rPr kumimoji="0" lang="ru-RU" sz="1700" smtClean="0">
                <a:latin typeface="Times New Roman" panose="02020603050405020304" pitchFamily="18" charset="0"/>
                <a:cs typeface="Times New Roman" panose="02020603050405020304" pitchFamily="18" charset="0"/>
              </a:rPr>
              <a:t>8) способ определения поставщика и обоснование выбора этого способа; </a:t>
            </a:r>
          </a:p>
          <a:p>
            <a:pPr eaLnBrk="1" hangingPunct="1">
              <a:lnSpc>
                <a:spcPct val="70000"/>
              </a:lnSpc>
              <a:buFont typeface="Wingdings 3" panose="05040102010807070707" pitchFamily="18" charset="2"/>
              <a:buNone/>
            </a:pPr>
            <a:r>
              <a:rPr kumimoji="0" lang="ru-RU" sz="1700" smtClean="0">
                <a:latin typeface="Times New Roman" panose="02020603050405020304" pitchFamily="18" charset="0"/>
                <a:cs typeface="Times New Roman" panose="02020603050405020304" pitchFamily="18" charset="0"/>
              </a:rPr>
              <a:t>9) дата начала закупки; </a:t>
            </a:r>
          </a:p>
          <a:p>
            <a:pPr eaLnBrk="1" hangingPunct="1">
              <a:lnSpc>
                <a:spcPct val="70000"/>
              </a:lnSpc>
              <a:buFont typeface="Wingdings 3" panose="05040102010807070707" pitchFamily="18" charset="2"/>
              <a:buNone/>
            </a:pPr>
            <a:r>
              <a:rPr kumimoji="0" lang="ru-RU" sz="1700" smtClean="0">
                <a:latin typeface="Times New Roman" panose="02020603050405020304" pitchFamily="18" charset="0"/>
                <a:cs typeface="Times New Roman" panose="02020603050405020304" pitchFamily="18" charset="0"/>
              </a:rPr>
              <a:t>10) информация о размере обеспечения заявки и обеспечения исполнения контракта; </a:t>
            </a:r>
          </a:p>
          <a:p>
            <a:pPr eaLnBrk="1" hangingPunct="1">
              <a:lnSpc>
                <a:spcPct val="70000"/>
              </a:lnSpc>
              <a:buFont typeface="Wingdings 3" panose="05040102010807070707" pitchFamily="18" charset="2"/>
              <a:buNone/>
            </a:pPr>
            <a:r>
              <a:rPr kumimoji="0" lang="ru-RU" sz="1700" smtClean="0">
                <a:latin typeface="Times New Roman" panose="02020603050405020304" pitchFamily="18" charset="0"/>
                <a:cs typeface="Times New Roman" panose="02020603050405020304" pitchFamily="18" charset="0"/>
              </a:rPr>
              <a:t>11) информация о применении критерия стоимости жизненного цикла товара или созданного в результате выполнения работы объекта (в случае применения указанного критерия) при определении поставщика (подрядчика, исполнителя); </a:t>
            </a:r>
          </a:p>
          <a:p>
            <a:pPr eaLnBrk="1" hangingPunct="1">
              <a:lnSpc>
                <a:spcPct val="70000"/>
              </a:lnSpc>
              <a:buFont typeface="Wingdings 3" panose="05040102010807070707" pitchFamily="18" charset="2"/>
              <a:buNone/>
            </a:pPr>
            <a:r>
              <a:rPr kumimoji="0" lang="ru-RU" sz="1700" smtClean="0">
                <a:latin typeface="Times New Roman" panose="02020603050405020304" pitchFamily="18" charset="0"/>
                <a:cs typeface="Times New Roman" panose="02020603050405020304" pitchFamily="18" charset="0"/>
              </a:rPr>
              <a:t>12) информация о банковском сопровождении </a:t>
            </a:r>
          </a:p>
          <a:p>
            <a:pPr eaLnBrk="1" hangingPunct="1">
              <a:lnSpc>
                <a:spcPct val="70000"/>
              </a:lnSpc>
              <a:buFont typeface="Wingdings 3" panose="05040102010807070707" pitchFamily="18" charset="2"/>
              <a:buNone/>
            </a:pPr>
            <a:r>
              <a:rPr kumimoji="0" lang="ru-RU" sz="1700" smtClean="0">
                <a:latin typeface="Times New Roman" panose="02020603050405020304" pitchFamily="18" charset="0"/>
                <a:cs typeface="Times New Roman" panose="02020603050405020304" pitchFamily="18" charset="0"/>
              </a:rPr>
              <a:t>  </a:t>
            </a:r>
          </a:p>
          <a:p>
            <a:pPr eaLnBrk="1" hangingPunct="1">
              <a:lnSpc>
                <a:spcPct val="70000"/>
              </a:lnSpc>
            </a:pPr>
            <a:endParaRPr kumimoji="0" lang="ru-RU" sz="600" smtClean="0">
              <a:cs typeface="Arial" panose="020B0604020202020204" pitchFamily="34" charset="0"/>
            </a:endParaRPr>
          </a:p>
        </p:txBody>
      </p:sp>
      <p:sp>
        <p:nvSpPr>
          <p:cNvPr id="3" name="Заголовок 2"/>
          <p:cNvSpPr>
            <a:spLocks noGrp="1"/>
          </p:cNvSpPr>
          <p:nvPr>
            <p:ph type="title"/>
          </p:nvPr>
        </p:nvSpPr>
        <p:spPr/>
        <p:txBody>
          <a:bodyPr>
            <a:scene3d>
              <a:camera prst="orthographicFront"/>
              <a:lightRig rig="soft" dir="t"/>
            </a:scene3d>
          </a:bodyPr>
          <a:lstStyle/>
          <a:p>
            <a:pPr eaLnBrk="1" fontAlgn="auto" hangingPunct="1">
              <a:spcAft>
                <a:spcPts val="0"/>
              </a:spcAft>
              <a:defRPr/>
            </a:pPr>
            <a:r>
              <a:rPr lang="ru-RU" dirty="0" smtClean="0">
                <a:solidFill>
                  <a:srgbClr val="C00000"/>
                </a:solidFill>
                <a:latin typeface="Times New Roman" pitchFamily="18" charset="0"/>
                <a:ea typeface="+mj-ea"/>
                <a:cs typeface="Times New Roman" pitchFamily="18" charset="0"/>
              </a:rPr>
              <a:t>Планы-графики (ст.21)</a:t>
            </a:r>
            <a:endParaRPr lang="ru-RU" dirty="0">
              <a:solidFill>
                <a:srgbClr val="C00000"/>
              </a:solidFill>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Содержимое 1"/>
          <p:cNvSpPr>
            <a:spLocks noGrp="1"/>
          </p:cNvSpPr>
          <p:nvPr>
            <p:ph idx="1"/>
          </p:nvPr>
        </p:nvSpPr>
        <p:spPr>
          <a:xfrm>
            <a:off x="457200" y="1268413"/>
            <a:ext cx="8229600" cy="4738687"/>
          </a:xfrm>
        </p:spPr>
        <p:txBody>
          <a:bodyPr/>
          <a:lstStyle/>
          <a:p>
            <a:pPr marL="342900" indent="-342900" eaLnBrk="1" hangingPunct="1">
              <a:lnSpc>
                <a:spcPct val="80000"/>
              </a:lnSpc>
              <a:spcBef>
                <a:spcPct val="20000"/>
              </a:spcBef>
              <a:buSzPct val="65000"/>
              <a:buFont typeface="Wingdings" panose="05000000000000000000" pitchFamily="2" charset="2"/>
              <a:buNone/>
            </a:pPr>
            <a:endParaRPr kumimoji="0" lang="ru-RU" sz="1800" smtClean="0">
              <a:latin typeface="Times New Roman" panose="02020603050405020304" pitchFamily="18" charset="0"/>
              <a:cs typeface="Times New Roman" panose="02020603050405020304" pitchFamily="18" charset="0"/>
            </a:endParaRPr>
          </a:p>
          <a:p>
            <a:pPr marL="342900" indent="-342900"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1) планирование закупок товаров, работ, услуг;</a:t>
            </a:r>
          </a:p>
          <a:p>
            <a:pPr marL="342900" indent="-342900"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2) определение поставщиков (подрядчиков, исполнителей);</a:t>
            </a:r>
          </a:p>
          <a:p>
            <a:pPr marL="342900" indent="-342900"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3) заключение гражданско-правового договора, предметом которого являются поставка товара, выполнение работы, оказание услуги </a:t>
            </a:r>
            <a:r>
              <a:rPr kumimoji="0" lang="ru-RU" sz="2000" smtClean="0">
                <a:solidFill>
                  <a:srgbClr val="C00000"/>
                </a:solidFill>
                <a:latin typeface="Times New Roman" panose="02020603050405020304" pitchFamily="18" charset="0"/>
                <a:cs typeface="Times New Roman" panose="02020603050405020304" pitchFamily="18" charset="0"/>
              </a:rPr>
              <a:t>(в том числе приобретение недвижимого имущества или аренда имущества)</a:t>
            </a:r>
          </a:p>
          <a:p>
            <a:pPr marL="342900" indent="-342900"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4) особенности исполнения контрактов;</a:t>
            </a:r>
          </a:p>
          <a:p>
            <a:pPr marL="342900" indent="-342900"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5) мониторинг закупок товаров, работ, услуг;</a:t>
            </a:r>
          </a:p>
          <a:p>
            <a:pPr marL="342900" indent="-342900"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6) аудит в сфере закупок товаров, работ, услуг;</a:t>
            </a:r>
          </a:p>
          <a:p>
            <a:pPr marL="342900" indent="-342900"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7) контроль за соблюдением законодательства Российской Федерации и иных нормативных правовых актов о контрактной системе в сфере закупок товаров, работ, услуг для обеспечения государственных и муниципальных нужд</a:t>
            </a:r>
          </a:p>
          <a:p>
            <a:pPr marL="342900" indent="-342900" eaLnBrk="1" hangingPunct="1"/>
            <a:endParaRPr kumimoji="0" lang="ru-RU" sz="1800" smtClean="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Сфера применения настоящего закона (Ст.1)</a:t>
            </a:r>
            <a:endParaRPr lang="ru-RU"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Содержимое 1"/>
          <p:cNvSpPr>
            <a:spLocks noGrp="1"/>
          </p:cNvSpPr>
          <p:nvPr>
            <p:ph idx="1"/>
          </p:nvPr>
        </p:nvSpPr>
        <p:spPr/>
        <p:txBody>
          <a:bodyPr/>
          <a:lstStyle/>
          <a:p>
            <a:pPr eaLnBrk="1" hangingPunct="1">
              <a:lnSpc>
                <a:spcPct val="90000"/>
              </a:lnSpc>
            </a:pPr>
            <a:r>
              <a:rPr kumimoji="0" lang="ru-RU" smtClean="0">
                <a:latin typeface="Times New Roman" panose="02020603050405020304" pitchFamily="18" charset="0"/>
                <a:cs typeface="Times New Roman" panose="02020603050405020304" pitchFamily="18" charset="0"/>
              </a:rPr>
              <a:t>Требования к форме планов-графиков и порядок их размещения в единой информационной системе </a:t>
            </a:r>
            <a:r>
              <a:rPr kumimoji="0" lang="ru-RU" smtClean="0">
                <a:solidFill>
                  <a:srgbClr val="C00000"/>
                </a:solidFill>
                <a:latin typeface="Times New Roman" panose="02020603050405020304" pitchFamily="18" charset="0"/>
                <a:cs typeface="Times New Roman" panose="02020603050405020304" pitchFamily="18" charset="0"/>
              </a:rPr>
              <a:t>устанавливаются Правительством РФ</a:t>
            </a:r>
          </a:p>
          <a:p>
            <a:pPr eaLnBrk="1" hangingPunct="1">
              <a:lnSpc>
                <a:spcPct val="90000"/>
              </a:lnSpc>
            </a:pPr>
            <a:endParaRPr kumimoji="0" lang="ru-RU" smtClean="0">
              <a:solidFill>
                <a:srgbClr val="C00000"/>
              </a:solidFill>
              <a:latin typeface="Times New Roman" panose="02020603050405020304" pitchFamily="18" charset="0"/>
              <a:cs typeface="Times New Roman" panose="02020603050405020304" pitchFamily="18" charset="0"/>
            </a:endParaRPr>
          </a:p>
          <a:p>
            <a:pPr eaLnBrk="1" hangingPunct="1">
              <a:lnSpc>
                <a:spcPct val="90000"/>
              </a:lnSpc>
              <a:buFont typeface="Wingdings 3" panose="05040102010807070707" pitchFamily="18" charset="2"/>
              <a:buNone/>
            </a:pPr>
            <a:r>
              <a:rPr kumimoji="0" lang="ru-RU" smtClean="0">
                <a:solidFill>
                  <a:srgbClr val="C00000"/>
                </a:solidFill>
                <a:latin typeface="Times New Roman" panose="02020603050405020304" pitchFamily="18" charset="0"/>
                <a:cs typeface="Times New Roman" panose="02020603050405020304" pitchFamily="18" charset="0"/>
              </a:rPr>
              <a:t>Приказ МЭРТ от 20 сентября 2013 г. №544</a:t>
            </a:r>
            <a:r>
              <a:rPr kumimoji="0" lang="en-US" smtClean="0">
                <a:solidFill>
                  <a:srgbClr val="C00000"/>
                </a:solidFill>
                <a:latin typeface="Times New Roman" panose="02020603050405020304" pitchFamily="18" charset="0"/>
                <a:cs typeface="Times New Roman" panose="02020603050405020304" pitchFamily="18" charset="0"/>
              </a:rPr>
              <a:t>/</a:t>
            </a:r>
            <a:r>
              <a:rPr kumimoji="0" lang="ru-RU" smtClean="0">
                <a:solidFill>
                  <a:srgbClr val="C00000"/>
                </a:solidFill>
                <a:latin typeface="Times New Roman" panose="02020603050405020304" pitchFamily="18" charset="0"/>
                <a:cs typeface="Times New Roman" panose="02020603050405020304" pitchFamily="18" charset="0"/>
              </a:rPr>
              <a:t>18Н</a:t>
            </a:r>
          </a:p>
          <a:p>
            <a:pPr eaLnBrk="1" hangingPunct="1">
              <a:lnSpc>
                <a:spcPct val="90000"/>
              </a:lnSpc>
              <a:buFont typeface="Wingdings 3" panose="05040102010807070707" pitchFamily="18" charset="2"/>
              <a:buNone/>
            </a:pPr>
            <a:r>
              <a:rPr kumimoji="0" lang="ru-RU" i="1" smtClean="0">
                <a:latin typeface="Times New Roman" panose="02020603050405020304" pitchFamily="18" charset="0"/>
                <a:cs typeface="Times New Roman" panose="02020603050405020304" pitchFamily="18" charset="0"/>
              </a:rPr>
              <a:t>«Об особенностях размещения на официальном сайте РФ в информационно-телекоммуникационной сети «Интернет» для размещения информации о размещении заказов на поставки товаров, выполнение работ, оказание услуг планов-графиков размещения заказов на 2014 и 2015 годы»</a:t>
            </a:r>
          </a:p>
          <a:p>
            <a:pPr eaLnBrk="1" hangingPunct="1">
              <a:lnSpc>
                <a:spcPct val="90000"/>
              </a:lnSpc>
            </a:pPr>
            <a:endParaRPr kumimoji="0" lang="ru-RU" smtClean="0">
              <a:solidFill>
                <a:srgbClr val="C00000"/>
              </a:solidFill>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scene3d>
              <a:camera prst="orthographicFront"/>
              <a:lightRig rig="soft" dir="t"/>
            </a:scene3d>
          </a:bodyPr>
          <a:lstStyle/>
          <a:p>
            <a:pPr eaLnBrk="1" fontAlgn="auto" hangingPunct="1">
              <a:spcAft>
                <a:spcPts val="0"/>
              </a:spcAft>
              <a:defRPr/>
            </a:pPr>
            <a:r>
              <a:rPr lang="ru-RU" dirty="0" smtClean="0">
                <a:solidFill>
                  <a:schemeClr val="tx1"/>
                </a:solidFill>
                <a:latin typeface="Times New Roman" pitchFamily="18" charset="0"/>
                <a:ea typeface="+mj-ea"/>
                <a:cs typeface="Times New Roman" pitchFamily="18" charset="0"/>
              </a:rPr>
              <a:t>Планы-графики (ст.21)</a:t>
            </a:r>
            <a:endParaRPr lang="ru-RU" dirty="0">
              <a:solidFill>
                <a:schemeClr val="tx1"/>
              </a:solidFill>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eaLnBrk="1" hangingPunct="1">
              <a:lnSpc>
                <a:spcPct val="70000"/>
              </a:lnSpc>
              <a:buFont typeface="Wingdings 3" panose="05040102010807070707" pitchFamily="18" charset="2"/>
              <a:buNone/>
            </a:pPr>
            <a:r>
              <a:rPr kumimoji="0" lang="ru-RU" sz="2000" b="1" smtClean="0">
                <a:latin typeface="Times New Roman" panose="02020603050405020304" pitchFamily="18" charset="0"/>
                <a:cs typeface="Times New Roman" panose="02020603050405020304" pitchFamily="18" charset="0"/>
              </a:rPr>
              <a:t>Осуществляется при формировании плана закупок, исходя  из:</a:t>
            </a:r>
          </a:p>
          <a:p>
            <a:pPr eaLnBrk="1" hangingPunct="1">
              <a:lnSpc>
                <a:spcPct val="70000"/>
              </a:lnSpc>
            </a:pPr>
            <a:r>
              <a:rPr kumimoji="0" lang="ru-RU" sz="2000" smtClean="0">
                <a:latin typeface="Times New Roman" panose="02020603050405020304" pitchFamily="18" charset="0"/>
                <a:cs typeface="Times New Roman" panose="02020603050405020304" pitchFamily="18" charset="0"/>
              </a:rPr>
              <a:t> необходимости реализации конкретной цели осуществления закупки, </a:t>
            </a:r>
          </a:p>
          <a:p>
            <a:pPr eaLnBrk="1" hangingPunct="1">
              <a:lnSpc>
                <a:spcPct val="70000"/>
              </a:lnSpc>
            </a:pPr>
            <a:r>
              <a:rPr kumimoji="0" lang="ru-RU" sz="2000" smtClean="0">
                <a:latin typeface="Times New Roman" panose="02020603050405020304" pitchFamily="18" charset="0"/>
                <a:cs typeface="Times New Roman" panose="02020603050405020304" pitchFamily="18" charset="0"/>
              </a:rPr>
              <a:t>установленных требований к закупаемым ТРУ (в том числе предельной цены ТРУ) и (или) нормативных затрат на обеспечение функций государственных органов, органов управления государственными внебюджетными фондами, муниципальных органов</a:t>
            </a:r>
            <a:endParaRPr kumimoji="0" lang="ru-RU" sz="2000" i="1" smtClean="0">
              <a:latin typeface="Times New Roman" panose="02020603050405020304" pitchFamily="18" charset="0"/>
              <a:cs typeface="Times New Roman" panose="02020603050405020304" pitchFamily="18" charset="0"/>
            </a:endParaRPr>
          </a:p>
          <a:p>
            <a:pPr eaLnBrk="1" hangingPunct="1">
              <a:lnSpc>
                <a:spcPct val="70000"/>
              </a:lnSpc>
            </a:pPr>
            <a:endParaRPr kumimoji="0" lang="ru-RU" sz="2000" smtClean="0">
              <a:latin typeface="Times New Roman" panose="02020603050405020304" pitchFamily="18" charset="0"/>
              <a:cs typeface="Times New Roman" panose="02020603050405020304" pitchFamily="18" charset="0"/>
            </a:endParaRPr>
          </a:p>
          <a:p>
            <a:pPr eaLnBrk="1" hangingPunct="1">
              <a:lnSpc>
                <a:spcPct val="70000"/>
              </a:lnSpc>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 </a:t>
            </a:r>
            <a:r>
              <a:rPr kumimoji="0" lang="ru-RU" sz="2000" b="1" smtClean="0">
                <a:latin typeface="Times New Roman" panose="02020603050405020304" pitchFamily="18" charset="0"/>
                <a:cs typeface="Times New Roman" panose="02020603050405020304" pitchFamily="18" charset="0"/>
              </a:rPr>
              <a:t>При формировании плана-графика обоснованию подлежат: </a:t>
            </a:r>
          </a:p>
          <a:p>
            <a:pPr eaLnBrk="1" hangingPunct="1">
              <a:lnSpc>
                <a:spcPct val="70000"/>
              </a:lnSpc>
            </a:pPr>
            <a:endParaRPr kumimoji="0" lang="ru-RU" sz="2000" smtClean="0">
              <a:latin typeface="Times New Roman" panose="02020603050405020304" pitchFamily="18" charset="0"/>
              <a:cs typeface="Times New Roman" panose="02020603050405020304" pitchFamily="18" charset="0"/>
            </a:endParaRPr>
          </a:p>
          <a:p>
            <a:pPr eaLnBrk="1" hangingPunct="1">
              <a:lnSpc>
                <a:spcPct val="70000"/>
              </a:lnSpc>
            </a:pPr>
            <a:r>
              <a:rPr kumimoji="0" lang="ru-RU" sz="2000" b="1" smtClean="0">
                <a:latin typeface="Times New Roman" panose="02020603050405020304" pitchFamily="18" charset="0"/>
                <a:cs typeface="Times New Roman" panose="02020603050405020304" pitchFamily="18" charset="0"/>
              </a:rPr>
              <a:t> </a:t>
            </a:r>
            <a:r>
              <a:rPr kumimoji="0" lang="ru-RU" sz="2000" smtClean="0">
                <a:latin typeface="Times New Roman" panose="02020603050405020304" pitchFamily="18" charset="0"/>
                <a:cs typeface="Times New Roman" panose="02020603050405020304" pitchFamily="18" charset="0"/>
              </a:rPr>
              <a:t>НМЦК, цена контракта у ед. поставщика; </a:t>
            </a:r>
          </a:p>
          <a:p>
            <a:pPr eaLnBrk="1" hangingPunct="1">
              <a:lnSpc>
                <a:spcPct val="70000"/>
              </a:lnSpc>
            </a:pPr>
            <a:r>
              <a:rPr kumimoji="0" lang="ru-RU" sz="2000" smtClean="0">
                <a:latin typeface="Times New Roman" panose="02020603050405020304" pitchFamily="18" charset="0"/>
                <a:cs typeface="Times New Roman" panose="02020603050405020304" pitchFamily="18" charset="0"/>
              </a:rPr>
              <a:t>способ определения поставщика, в том числе дополнительные требования к участникам закупки. </a:t>
            </a:r>
          </a:p>
          <a:p>
            <a:pPr eaLnBrk="1" hangingPunct="1">
              <a:lnSpc>
                <a:spcPct val="70000"/>
              </a:lnSpc>
            </a:pPr>
            <a:endParaRPr kumimoji="0" lang="ru-RU" sz="2000" smtClean="0">
              <a:latin typeface="Times New Roman" panose="02020603050405020304" pitchFamily="18" charset="0"/>
              <a:cs typeface="Times New Roman" panose="02020603050405020304" pitchFamily="18" charset="0"/>
            </a:endParaRPr>
          </a:p>
          <a:p>
            <a:pPr eaLnBrk="1" hangingPunct="1">
              <a:lnSpc>
                <a:spcPct val="70000"/>
              </a:lnSpc>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 </a:t>
            </a:r>
            <a:endParaRPr kumimoji="0" lang="ru-RU" sz="1600" b="1" smtClean="0">
              <a:latin typeface="Times New Roman" panose="02020603050405020304" pitchFamily="18" charset="0"/>
              <a:cs typeface="Times New Roman" panose="02020603050405020304" pitchFamily="18" charset="0"/>
            </a:endParaRPr>
          </a:p>
          <a:p>
            <a:pPr eaLnBrk="1" hangingPunct="1">
              <a:lnSpc>
                <a:spcPct val="70000"/>
              </a:lnSpc>
              <a:buFont typeface="Wingdings 3" panose="05040102010807070707" pitchFamily="18" charset="2"/>
              <a:buNone/>
            </a:pPr>
            <a:r>
              <a:rPr kumimoji="0" lang="ru-RU" sz="1600" smtClean="0">
                <a:latin typeface="Times New Roman" panose="02020603050405020304" pitchFamily="18" charset="0"/>
                <a:cs typeface="Times New Roman" panose="02020603050405020304" pitchFamily="18" charset="0"/>
              </a:rPr>
              <a:t>	</a:t>
            </a:r>
          </a:p>
          <a:p>
            <a:pPr eaLnBrk="1" hangingPunct="1">
              <a:lnSpc>
                <a:spcPct val="70000"/>
              </a:lnSpc>
            </a:pPr>
            <a:endParaRPr kumimoji="0" lang="ru-RU" sz="700" smtClean="0">
              <a:cs typeface="Arial" panose="020B0604020202020204" pitchFamily="34" charset="0"/>
            </a:endParaRPr>
          </a:p>
          <a:p>
            <a:pPr eaLnBrk="1" hangingPunct="1">
              <a:lnSpc>
                <a:spcPct val="70000"/>
              </a:lnSpc>
              <a:buFont typeface="Wingdings 3" panose="05040102010807070707" pitchFamily="18" charset="2"/>
              <a:buNone/>
            </a:pPr>
            <a:r>
              <a:rPr kumimoji="0" lang="ru-RU" sz="700" smtClean="0">
                <a:cs typeface="Arial" panose="020B0604020202020204" pitchFamily="34" charset="0"/>
              </a:rPr>
              <a:t>	</a:t>
            </a:r>
          </a:p>
          <a:p>
            <a:pPr eaLnBrk="1" hangingPunct="1">
              <a:lnSpc>
                <a:spcPct val="70000"/>
              </a:lnSpc>
              <a:buFont typeface="Wingdings 3" panose="05040102010807070707" pitchFamily="18" charset="2"/>
              <a:buNone/>
            </a:pPr>
            <a:endParaRPr kumimoji="0" lang="ru-RU" sz="700" smtClean="0">
              <a:cs typeface="Arial" panose="020B0604020202020204" pitchFamily="34" charset="0"/>
            </a:endParaRPr>
          </a:p>
        </p:txBody>
      </p:sp>
      <p:sp>
        <p:nvSpPr>
          <p:cNvPr id="3" name="Заголовок 2"/>
          <p:cNvSpPr>
            <a:spLocks noGrp="1"/>
          </p:cNvSpPr>
          <p:nvPr>
            <p:ph type="title"/>
          </p:nvPr>
        </p:nvSpPr>
        <p:spPr/>
        <p:txBody>
          <a:bodyPr>
            <a:scene3d>
              <a:camera prst="orthographicFront"/>
              <a:lightRig rig="soft" dir="t"/>
            </a:scene3d>
          </a:bodyPr>
          <a:lstStyle/>
          <a:p>
            <a:pPr eaLnBrk="1" fontAlgn="auto" hangingPunct="1">
              <a:spcAft>
                <a:spcPts val="0"/>
              </a:spcAft>
              <a:defRPr/>
            </a:pPr>
            <a:r>
              <a:rPr lang="ru-RU" dirty="0" smtClean="0">
                <a:solidFill>
                  <a:srgbClr val="C00000"/>
                </a:solidFill>
                <a:latin typeface="Times New Roman" pitchFamily="18" charset="0"/>
                <a:ea typeface="+mj-ea"/>
                <a:cs typeface="Times New Roman" pitchFamily="18" charset="0"/>
              </a:rPr>
              <a:t>Обоснование закупок (ст.18)</a:t>
            </a:r>
            <a:endParaRPr lang="ru-RU" dirty="0">
              <a:solidFill>
                <a:srgbClr val="C00000"/>
              </a:solidFill>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Содержимое 1"/>
          <p:cNvSpPr>
            <a:spLocks noGrp="1"/>
          </p:cNvSpPr>
          <p:nvPr>
            <p:ph idx="1"/>
          </p:nvPr>
        </p:nvSpPr>
        <p:spPr/>
        <p:txBody>
          <a:bodyPr/>
          <a:lstStyle/>
          <a:p>
            <a:pPr eaLnBrk="1" hangingPunct="1">
              <a:lnSpc>
                <a:spcPct val="80000"/>
              </a:lnSpc>
              <a:buFont typeface="Wingdings 3" panose="05040102010807070707" pitchFamily="18" charset="2"/>
              <a:buNone/>
            </a:pPr>
            <a:r>
              <a:rPr kumimoji="0" lang="ru-RU" sz="2100" smtClean="0">
                <a:latin typeface="Times New Roman" panose="02020603050405020304" pitchFamily="18" charset="0"/>
                <a:cs typeface="Times New Roman" panose="02020603050405020304" pitchFamily="18" charset="0"/>
              </a:rPr>
              <a:t>Под нормированием в сфере закупок понимается установление требований к закупаемым заказчиком товарам, работам, услугам (в том числе предельной цены товаров, работ, услуг) и (или) нормативных затрат на обеспечение функций государственных органов, органов управления государственными внебюджетными фондами, муниципальных органов (ч.1 ст.19)</a:t>
            </a:r>
          </a:p>
          <a:p>
            <a:pPr eaLnBrk="1" hangingPunct="1">
              <a:lnSpc>
                <a:spcPct val="80000"/>
              </a:lnSpc>
            </a:pPr>
            <a:endParaRPr kumimoji="0" lang="ru-RU" sz="2100" smtClean="0">
              <a:latin typeface="Times New Roman" panose="02020603050405020304" pitchFamily="18" charset="0"/>
              <a:cs typeface="Times New Roman" panose="02020603050405020304" pitchFamily="18" charset="0"/>
            </a:endParaRPr>
          </a:p>
          <a:p>
            <a:pPr eaLnBrk="1" hangingPunct="1">
              <a:lnSpc>
                <a:spcPct val="80000"/>
              </a:lnSpc>
              <a:buFont typeface="Wingdings 3" panose="05040102010807070707" pitchFamily="18" charset="2"/>
              <a:buNone/>
            </a:pPr>
            <a:r>
              <a:rPr kumimoji="0" lang="ru-RU" sz="2100" smtClean="0">
                <a:solidFill>
                  <a:srgbClr val="C00000"/>
                </a:solidFill>
                <a:latin typeface="Times New Roman" panose="02020603050405020304" pitchFamily="18" charset="0"/>
                <a:cs typeface="Times New Roman" panose="02020603050405020304" pitchFamily="18" charset="0"/>
              </a:rPr>
              <a:t>Правила нормирования </a:t>
            </a:r>
            <a:r>
              <a:rPr kumimoji="0" lang="ru-RU" sz="2100" smtClean="0">
                <a:latin typeface="Times New Roman" panose="02020603050405020304" pitchFamily="18" charset="0"/>
                <a:cs typeface="Times New Roman" panose="02020603050405020304" pitchFamily="18" charset="0"/>
              </a:rPr>
              <a:t>определяют Правительство РФ, высшие исполнительные органы государственной власти субъектов РФ, местные администрации, а также государственные органы, органы управления государственными внебюджетными фондами, Государственная корпорация по атомной энергии «Росатом», муниципальные 	органы.</a:t>
            </a:r>
          </a:p>
          <a:p>
            <a:pPr eaLnBrk="1" hangingPunct="1">
              <a:lnSpc>
                <a:spcPct val="80000"/>
              </a:lnSpc>
            </a:pPr>
            <a:endParaRPr kumimoji="0" lang="ru-RU" sz="1500"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solidFill>
                  <a:srgbClr val="C00000"/>
                </a:solidFill>
                <a:latin typeface="Times New Roman" pitchFamily="18" charset="0"/>
                <a:ea typeface="+mj-ea"/>
                <a:cs typeface="Times New Roman" pitchFamily="18" charset="0"/>
              </a:rPr>
              <a:t>Нормирование в сфере закупок (ст.19)</a:t>
            </a:r>
            <a:endParaRPr lang="ru-RU" dirty="0">
              <a:solidFill>
                <a:srgbClr val="C00000"/>
              </a:solidFill>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eaLnBrk="1" hangingPunct="1">
              <a:lnSpc>
                <a:spcPct val="70000"/>
              </a:lnSpc>
            </a:pPr>
            <a:endParaRPr kumimoji="0" lang="ru-RU" sz="700" smtClean="0">
              <a:cs typeface="Arial" panose="020B0604020202020204" pitchFamily="34" charset="0"/>
            </a:endParaRPr>
          </a:p>
          <a:p>
            <a:pPr eaLnBrk="1" hangingPunct="1">
              <a:lnSpc>
                <a:spcPct val="70000"/>
              </a:lnSpc>
              <a:buFont typeface="Wingdings 3" panose="05040102010807070707" pitchFamily="18" charset="2"/>
              <a:buNone/>
            </a:pPr>
            <a:r>
              <a:rPr kumimoji="0" lang="ru-RU" sz="2000" b="1" smtClean="0">
                <a:solidFill>
                  <a:srgbClr val="C00000"/>
                </a:solidFill>
                <a:latin typeface="Times New Roman" panose="02020603050405020304" pitchFamily="18" charset="0"/>
                <a:cs typeface="Times New Roman" panose="02020603050405020304" pitchFamily="18" charset="0"/>
              </a:rPr>
              <a:t>Правительством РФ определяются случаи общественного обсуждения и его порядок.</a:t>
            </a:r>
          </a:p>
          <a:p>
            <a:pPr eaLnBrk="1" hangingPunct="1">
              <a:lnSpc>
                <a:spcPct val="70000"/>
              </a:lnSpc>
            </a:pPr>
            <a:endParaRPr kumimoji="0" lang="ru-RU" sz="2000" smtClean="0">
              <a:latin typeface="Times New Roman" panose="02020603050405020304" pitchFamily="18" charset="0"/>
              <a:cs typeface="Times New Roman" panose="02020603050405020304" pitchFamily="18" charset="0"/>
            </a:endParaRPr>
          </a:p>
          <a:p>
            <a:pPr eaLnBrk="1" hangingPunct="1">
              <a:lnSpc>
                <a:spcPct val="70000"/>
              </a:lnSpc>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В 2014-2015 годы в случае, если НМЦК превышает один миллиард рублей, общественное обсуждение проводится в порядке, определяемом МЭРТ России; </a:t>
            </a:r>
          </a:p>
          <a:p>
            <a:pPr eaLnBrk="1" hangingPunct="1">
              <a:lnSpc>
                <a:spcPct val="70000"/>
              </a:lnSpc>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Законодательством субъектов РФ и НПА МО в дополнение к случаям, установленным Правительством РФ, могут быть установлены иные случаи общественного обсуждения и принят свой порядок общественного обсуждения в этих случаях. </a:t>
            </a:r>
          </a:p>
          <a:p>
            <a:pPr eaLnBrk="1" hangingPunct="1">
              <a:lnSpc>
                <a:spcPct val="70000"/>
              </a:lnSpc>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По результатам общественного обсуждения закупок могут быть внесены изменения в планы закупок, планы-графики, документацию о закупках или закупки могут быть отменены. </a:t>
            </a:r>
          </a:p>
          <a:p>
            <a:pPr eaLnBrk="1" hangingPunct="1">
              <a:lnSpc>
                <a:spcPct val="70000"/>
              </a:lnSpc>
            </a:pPr>
            <a:endParaRPr kumimoji="0" lang="ru-RU" sz="2000" smtClean="0">
              <a:latin typeface="Times New Roman" panose="02020603050405020304" pitchFamily="18" charset="0"/>
              <a:cs typeface="Times New Roman" panose="02020603050405020304" pitchFamily="18" charset="0"/>
            </a:endParaRPr>
          </a:p>
          <a:p>
            <a:pPr eaLnBrk="1" hangingPunct="1">
              <a:lnSpc>
                <a:spcPct val="70000"/>
              </a:lnSpc>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 </a:t>
            </a:r>
            <a:r>
              <a:rPr kumimoji="0" lang="ru-RU" sz="2000" b="1" smtClean="0">
                <a:solidFill>
                  <a:srgbClr val="C00000"/>
                </a:solidFill>
                <a:latin typeface="Times New Roman" panose="02020603050405020304" pitchFamily="18" charset="0"/>
                <a:cs typeface="Times New Roman" panose="02020603050405020304" pitchFamily="18" charset="0"/>
              </a:rPr>
              <a:t>Закупки, подлежащие обязательному общественному обсуждению, не могут быть осуществлены без проведения такого обсуждения! </a:t>
            </a:r>
          </a:p>
          <a:p>
            <a:pPr eaLnBrk="1" hangingPunct="1">
              <a:lnSpc>
                <a:spcPct val="70000"/>
              </a:lnSpc>
            </a:pPr>
            <a:r>
              <a:rPr kumimoji="0" lang="ru-RU" sz="2000" smtClean="0">
                <a:solidFill>
                  <a:srgbClr val="C00000"/>
                </a:solidFill>
                <a:latin typeface="Times New Roman" panose="02020603050405020304" pitchFamily="18" charset="0"/>
                <a:cs typeface="Times New Roman" panose="02020603050405020304" pitchFamily="18" charset="0"/>
              </a:rPr>
              <a:t>	</a:t>
            </a:r>
          </a:p>
          <a:p>
            <a:pPr eaLnBrk="1" hangingPunct="1">
              <a:lnSpc>
                <a:spcPct val="70000"/>
              </a:lnSpc>
            </a:pPr>
            <a:endParaRPr kumimoji="0" lang="ru-RU" sz="1100" smtClean="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solidFill>
                  <a:srgbClr val="C00000"/>
                </a:solidFill>
                <a:latin typeface="Times New Roman" pitchFamily="18" charset="0"/>
                <a:ea typeface="+mj-ea"/>
                <a:cs typeface="Times New Roman" pitchFamily="18" charset="0"/>
              </a:rPr>
              <a:t>Обязательное обсуждение закупок (ст.20, вступает в силу с 2016 г.)</a:t>
            </a:r>
            <a:endParaRPr lang="ru-RU" dirty="0">
              <a:solidFill>
                <a:srgbClr val="C00000"/>
              </a:solidFill>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Содержимое 1"/>
          <p:cNvSpPr>
            <a:spLocks noGrp="1"/>
          </p:cNvSpPr>
          <p:nvPr>
            <p:ph idx="1"/>
          </p:nvPr>
        </p:nvSpPr>
        <p:spPr/>
        <p:txBody>
          <a:bodyPr/>
          <a:lstStyle/>
          <a:p>
            <a:pPr eaLnBrk="1" hangingPunct="1">
              <a:lnSpc>
                <a:spcPct val="80000"/>
              </a:lnSpc>
            </a:pPr>
            <a:endParaRPr kumimoji="0" lang="ru-RU" sz="2500" smtClean="0">
              <a:cs typeface="Arial" panose="020B0604020202020204" pitchFamily="34" charset="0"/>
            </a:endParaRPr>
          </a:p>
          <a:p>
            <a:pPr eaLnBrk="1" hangingPunct="1">
              <a:lnSpc>
                <a:spcPct val="80000"/>
              </a:lnSpc>
            </a:pPr>
            <a:r>
              <a:rPr kumimoji="0" lang="ru-RU" sz="2500" smtClean="0">
                <a:solidFill>
                  <a:srgbClr val="C00000"/>
                </a:solidFill>
                <a:latin typeface="Times New Roman" panose="02020603050405020304" pitchFamily="18" charset="0"/>
                <a:cs typeface="Times New Roman" panose="02020603050405020304" pitchFamily="18" charset="0"/>
              </a:rPr>
              <a:t>НМЦК, цена контракта, заключаемого с единственным поставщиком, определяются и обосновываются заказчиком посредством применения следующих методов:</a:t>
            </a:r>
          </a:p>
          <a:p>
            <a:pPr eaLnBrk="1" hangingPunct="1">
              <a:lnSpc>
                <a:spcPct val="80000"/>
              </a:lnSpc>
            </a:pPr>
            <a:r>
              <a:rPr kumimoji="0" lang="ru-RU" sz="2500" smtClean="0">
                <a:latin typeface="Times New Roman" panose="02020603050405020304" pitchFamily="18" charset="0"/>
                <a:cs typeface="Times New Roman" panose="02020603050405020304" pitchFamily="18" charset="0"/>
              </a:rPr>
              <a:t>1) метод сопоставимых рыночных цен (анализа рынка); </a:t>
            </a:r>
          </a:p>
          <a:p>
            <a:pPr eaLnBrk="1" hangingPunct="1">
              <a:lnSpc>
                <a:spcPct val="80000"/>
              </a:lnSpc>
            </a:pPr>
            <a:r>
              <a:rPr kumimoji="0" lang="ru-RU" sz="2500" smtClean="0">
                <a:latin typeface="Times New Roman" panose="02020603050405020304" pitchFamily="18" charset="0"/>
                <a:cs typeface="Times New Roman" panose="02020603050405020304" pitchFamily="18" charset="0"/>
              </a:rPr>
              <a:t>2) нормативный метод; </a:t>
            </a:r>
          </a:p>
          <a:p>
            <a:pPr eaLnBrk="1" hangingPunct="1">
              <a:lnSpc>
                <a:spcPct val="80000"/>
              </a:lnSpc>
            </a:pPr>
            <a:r>
              <a:rPr kumimoji="0" lang="ru-RU" sz="2500" smtClean="0">
                <a:latin typeface="Times New Roman" panose="02020603050405020304" pitchFamily="18" charset="0"/>
                <a:cs typeface="Times New Roman" panose="02020603050405020304" pitchFamily="18" charset="0"/>
              </a:rPr>
              <a:t>3) тарифный метод; </a:t>
            </a:r>
          </a:p>
          <a:p>
            <a:pPr eaLnBrk="1" hangingPunct="1">
              <a:lnSpc>
                <a:spcPct val="80000"/>
              </a:lnSpc>
            </a:pPr>
            <a:r>
              <a:rPr kumimoji="0" lang="ru-RU" sz="2500" smtClean="0">
                <a:latin typeface="Times New Roman" panose="02020603050405020304" pitchFamily="18" charset="0"/>
                <a:cs typeface="Times New Roman" panose="02020603050405020304" pitchFamily="18" charset="0"/>
              </a:rPr>
              <a:t>4) проектно-сметный метод; </a:t>
            </a:r>
          </a:p>
          <a:p>
            <a:pPr eaLnBrk="1" hangingPunct="1">
              <a:lnSpc>
                <a:spcPct val="80000"/>
              </a:lnSpc>
            </a:pPr>
            <a:r>
              <a:rPr kumimoji="0" lang="ru-RU" sz="2500" smtClean="0">
                <a:latin typeface="Times New Roman" panose="02020603050405020304" pitchFamily="18" charset="0"/>
                <a:cs typeface="Times New Roman" panose="02020603050405020304" pitchFamily="18" charset="0"/>
              </a:rPr>
              <a:t>5) затратный метод. </a:t>
            </a:r>
          </a:p>
          <a:p>
            <a:pPr eaLnBrk="1" hangingPunct="1">
              <a:lnSpc>
                <a:spcPct val="80000"/>
              </a:lnSpc>
              <a:buFont typeface="Wingdings 3" panose="05040102010807070707" pitchFamily="18" charset="2"/>
              <a:buNone/>
            </a:pPr>
            <a:endParaRPr kumimoji="0" lang="ru-RU" sz="2500" smtClean="0">
              <a:latin typeface="Times New Roman" panose="02020603050405020304" pitchFamily="18" charset="0"/>
              <a:cs typeface="Times New Roman" panose="02020603050405020304" pitchFamily="18" charset="0"/>
            </a:endParaRPr>
          </a:p>
          <a:p>
            <a:pPr eaLnBrk="1" hangingPunct="1">
              <a:lnSpc>
                <a:spcPct val="80000"/>
              </a:lnSpc>
              <a:buFont typeface="Wingdings 3" panose="05040102010807070707" pitchFamily="18" charset="2"/>
              <a:buNone/>
            </a:pPr>
            <a:r>
              <a:rPr kumimoji="0" lang="ru-RU" sz="2500" smtClean="0">
                <a:latin typeface="Times New Roman" panose="02020603050405020304" pitchFamily="18" charset="0"/>
                <a:cs typeface="Times New Roman" panose="02020603050405020304" pitchFamily="18" charset="0"/>
              </a:rPr>
              <a:t>При определении НМЦК могут использоваться как один, так и несколько методов. </a:t>
            </a:r>
          </a:p>
          <a:p>
            <a:pPr eaLnBrk="1" hangingPunct="1">
              <a:lnSpc>
                <a:spcPct val="80000"/>
              </a:lnSpc>
            </a:pPr>
            <a:endParaRPr kumimoji="0" lang="ru-RU" sz="2500" b="1" smtClean="0">
              <a:cs typeface="Arial" panose="020B0604020202020204" pitchFamily="34" charset="0"/>
            </a:endParaRPr>
          </a:p>
          <a:p>
            <a:pPr eaLnBrk="1" hangingPunct="1">
              <a:lnSpc>
                <a:spcPct val="80000"/>
              </a:lnSpc>
            </a:pPr>
            <a:endParaRPr kumimoji="0" lang="ru-RU" sz="2500"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solidFill>
                  <a:srgbClr val="C00000"/>
                </a:solidFill>
                <a:latin typeface="Times New Roman" pitchFamily="18" charset="0"/>
                <a:ea typeface="+mj-ea"/>
                <a:cs typeface="Times New Roman" pitchFamily="18" charset="0"/>
              </a:rPr>
              <a:t>НМЦК, цена контракта, заключаемого с единственным поставщиком (ст.22)</a:t>
            </a:r>
            <a:endParaRPr lang="ru-RU" dirty="0">
              <a:solidFill>
                <a:srgbClr val="C00000"/>
              </a:solidFill>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Содержимое 1"/>
          <p:cNvSpPr>
            <a:spLocks noGrp="1"/>
          </p:cNvSpPr>
          <p:nvPr>
            <p:ph idx="1"/>
          </p:nvPr>
        </p:nvSpPr>
        <p:spPr/>
        <p:txBody>
          <a:bodyPr/>
          <a:lstStyle/>
          <a:p>
            <a:pPr eaLnBrk="1" hangingPunct="1">
              <a:lnSpc>
                <a:spcPct val="80000"/>
              </a:lnSpc>
            </a:pPr>
            <a:r>
              <a:rPr kumimoji="0" lang="ru-RU" sz="2500" smtClean="0">
                <a:latin typeface="Times New Roman" panose="02020603050405020304" pitchFamily="18" charset="0"/>
                <a:cs typeface="Times New Roman" panose="02020603050405020304" pitchFamily="18" charset="0"/>
              </a:rPr>
              <a:t>Метод сопоставимых рыночных цен (анализа рынка) - установление НМЦК на основании информации о рыночных ценах </a:t>
            </a:r>
            <a:r>
              <a:rPr kumimoji="0" lang="ru-RU" sz="2500" smtClean="0">
                <a:solidFill>
                  <a:srgbClr val="C00000"/>
                </a:solidFill>
                <a:latin typeface="Times New Roman" panose="02020603050405020304" pitchFamily="18" charset="0"/>
                <a:cs typeface="Times New Roman" panose="02020603050405020304" pitchFamily="18" charset="0"/>
              </a:rPr>
              <a:t>идентичных</a:t>
            </a:r>
            <a:r>
              <a:rPr kumimoji="0" lang="ru-RU" sz="2500" smtClean="0">
                <a:latin typeface="Times New Roman" panose="02020603050405020304" pitchFamily="18" charset="0"/>
                <a:cs typeface="Times New Roman" panose="02020603050405020304" pitchFamily="18" charset="0"/>
              </a:rPr>
              <a:t> ТРУ, планируемых к закупкам, или при их отсутствии </a:t>
            </a:r>
            <a:r>
              <a:rPr kumimoji="0" lang="ru-RU" sz="2500" smtClean="0">
                <a:solidFill>
                  <a:srgbClr val="C00000"/>
                </a:solidFill>
                <a:latin typeface="Times New Roman" panose="02020603050405020304" pitchFamily="18" charset="0"/>
                <a:cs typeface="Times New Roman" panose="02020603050405020304" pitchFamily="18" charset="0"/>
              </a:rPr>
              <a:t>однородных</a:t>
            </a:r>
            <a:r>
              <a:rPr kumimoji="0" lang="ru-RU" sz="2500" smtClean="0">
                <a:latin typeface="Times New Roman" panose="02020603050405020304" pitchFamily="18" charset="0"/>
                <a:cs typeface="Times New Roman" panose="02020603050405020304" pitchFamily="18" charset="0"/>
              </a:rPr>
              <a:t> ТРУ. </a:t>
            </a:r>
          </a:p>
          <a:p>
            <a:pPr eaLnBrk="1" hangingPunct="1">
              <a:lnSpc>
                <a:spcPct val="80000"/>
              </a:lnSpc>
            </a:pPr>
            <a:endParaRPr kumimoji="0" lang="ru-RU" sz="2500" smtClean="0">
              <a:solidFill>
                <a:srgbClr val="C00000"/>
              </a:solidFill>
              <a:latin typeface="Times New Roman" panose="02020603050405020304" pitchFamily="18" charset="0"/>
              <a:cs typeface="Times New Roman" panose="02020603050405020304" pitchFamily="18" charset="0"/>
            </a:endParaRPr>
          </a:p>
          <a:p>
            <a:pPr eaLnBrk="1" hangingPunct="1">
              <a:lnSpc>
                <a:spcPct val="80000"/>
              </a:lnSpc>
            </a:pPr>
            <a:r>
              <a:rPr kumimoji="0" lang="ru-RU" sz="2500" smtClean="0">
                <a:solidFill>
                  <a:srgbClr val="C00000"/>
                </a:solidFill>
                <a:latin typeface="Times New Roman" panose="02020603050405020304" pitchFamily="18" charset="0"/>
                <a:cs typeface="Times New Roman" panose="02020603050405020304" pitchFamily="18" charset="0"/>
              </a:rPr>
              <a:t>Идентичными</a:t>
            </a:r>
            <a:r>
              <a:rPr kumimoji="0" lang="ru-RU" sz="2500" smtClean="0">
                <a:latin typeface="Times New Roman" panose="02020603050405020304" pitchFamily="18" charset="0"/>
                <a:cs typeface="Times New Roman" panose="02020603050405020304" pitchFamily="18" charset="0"/>
              </a:rPr>
              <a:t> признаются ТРУ, имеющие одинаковые характерные для них основные признаки. При определении идентичности товаров незначительные различия во внешнем виде таких товаров могут не учитываться. При определении идентичности работ, услуг учитываются характеристики подрядчика, исполнителя, их деловая репутация на рынке. </a:t>
            </a:r>
          </a:p>
          <a:p>
            <a:pPr eaLnBrk="1" hangingPunct="1">
              <a:lnSpc>
                <a:spcPct val="80000"/>
              </a:lnSpc>
              <a:buFont typeface="Wingdings 3" panose="05040102010807070707" pitchFamily="18" charset="2"/>
              <a:buNone/>
            </a:pPr>
            <a:r>
              <a:rPr kumimoji="0" lang="ru-RU" sz="2500" smtClean="0">
                <a:latin typeface="Times New Roman" panose="02020603050405020304" pitchFamily="18" charset="0"/>
                <a:cs typeface="Times New Roman" panose="02020603050405020304" pitchFamily="18" charset="0"/>
              </a:rPr>
              <a:t>	</a:t>
            </a: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НМЦК (ст.22)</a:t>
            </a:r>
            <a:br>
              <a:rPr lang="ru-RU" dirty="0" smtClean="0">
                <a:latin typeface="Times New Roman" pitchFamily="18" charset="0"/>
                <a:ea typeface="+mj-ea"/>
                <a:cs typeface="Times New Roman" pitchFamily="18" charset="0"/>
              </a:rPr>
            </a:br>
            <a:r>
              <a:rPr lang="ru-RU" dirty="0" smtClean="0">
                <a:latin typeface="Times New Roman" pitchFamily="18" charset="0"/>
                <a:ea typeface="+mj-ea"/>
                <a:cs typeface="Times New Roman" pitchFamily="18" charset="0"/>
              </a:rPr>
              <a:t>Метод сопоставимых рыночных цен</a:t>
            </a:r>
            <a:endParaRPr lang="ru-RU"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Содержимое 1"/>
          <p:cNvSpPr>
            <a:spLocks noGrp="1"/>
          </p:cNvSpPr>
          <p:nvPr>
            <p:ph idx="1"/>
          </p:nvPr>
        </p:nvSpPr>
        <p:spPr/>
        <p:txBody>
          <a:bodyPr/>
          <a:lstStyle/>
          <a:p>
            <a:pPr eaLnBrk="1" hangingPunct="1">
              <a:lnSpc>
                <a:spcPct val="80000"/>
              </a:lnSpc>
            </a:pPr>
            <a:r>
              <a:rPr kumimoji="0" lang="ru-RU" sz="2300" smtClean="0">
                <a:solidFill>
                  <a:srgbClr val="C00000"/>
                </a:solidFill>
                <a:latin typeface="Times New Roman" panose="02020603050405020304" pitchFamily="18" charset="0"/>
                <a:cs typeface="Times New Roman" panose="02020603050405020304" pitchFamily="18" charset="0"/>
              </a:rPr>
              <a:t>Однородными товарами</a:t>
            </a:r>
            <a:r>
              <a:rPr kumimoji="0" lang="ru-RU" sz="2300" smtClean="0">
                <a:latin typeface="Times New Roman" panose="02020603050405020304" pitchFamily="18" charset="0"/>
                <a:cs typeface="Times New Roman" panose="02020603050405020304" pitchFamily="18" charset="0"/>
              </a:rPr>
              <a:t> признаются товары, которые, не являясь идентичными, имеют сходные характеристики и состоят из схожих компонентов, что позволяет им выполнять одни и те же функции и (или) быть коммерчески взаимозаменяемыми. При определении однородности товаров учитываются их качество, репутация </a:t>
            </a:r>
            <a:r>
              <a:rPr kumimoji="0" lang="ru-RU" sz="2300" smtClean="0">
                <a:solidFill>
                  <a:srgbClr val="C00000"/>
                </a:solidFill>
                <a:latin typeface="Times New Roman" panose="02020603050405020304" pitchFamily="18" charset="0"/>
                <a:cs typeface="Times New Roman" panose="02020603050405020304" pitchFamily="18" charset="0"/>
              </a:rPr>
              <a:t>на рынке, страна происхождения. </a:t>
            </a:r>
            <a:r>
              <a:rPr kumimoji="0" lang="ru-RU" sz="2300" smtClean="0">
                <a:latin typeface="Times New Roman" panose="02020603050405020304" pitchFamily="18" charset="0"/>
                <a:cs typeface="Times New Roman" panose="02020603050405020304" pitchFamily="18" charset="0"/>
              </a:rPr>
              <a:t>(ч.14, ст.22) </a:t>
            </a:r>
          </a:p>
          <a:p>
            <a:pPr eaLnBrk="1" hangingPunct="1">
              <a:lnSpc>
                <a:spcPct val="80000"/>
              </a:lnSpc>
            </a:pPr>
            <a:r>
              <a:rPr kumimoji="0" lang="ru-RU" sz="2400" smtClean="0">
                <a:latin typeface="Times New Roman" panose="02020603050405020304" pitchFamily="18" charset="0"/>
                <a:cs typeface="Times New Roman" panose="02020603050405020304" pitchFamily="18" charset="0"/>
              </a:rPr>
              <a:t>Однородными работами, услугами признаются работы, услуги, которые, не являясь идентичными, имеют сходные характеристики, что позволяет им быть коммерчески и (или) функционально взаимозаменяемыми. При определении однородности работ, услуг учитываются их качество, репутация на рынке, а также вид работ, услуг, их объем, уникальность и коммерческая взаимозаменяемость. (ч.15, ст.22)	</a:t>
            </a:r>
          </a:p>
          <a:p>
            <a:pPr eaLnBrk="1" hangingPunct="1">
              <a:lnSpc>
                <a:spcPct val="80000"/>
              </a:lnSpc>
            </a:pPr>
            <a:endParaRPr kumimoji="0" lang="ru-RU" sz="2300"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НМЦК (ст.22)</a:t>
            </a:r>
            <a:br>
              <a:rPr lang="ru-RU" dirty="0" smtClean="0">
                <a:latin typeface="Times New Roman" pitchFamily="18" charset="0"/>
                <a:ea typeface="+mj-ea"/>
                <a:cs typeface="Times New Roman" pitchFamily="18" charset="0"/>
              </a:rPr>
            </a:br>
            <a:r>
              <a:rPr lang="ru-RU" dirty="0" smtClean="0">
                <a:latin typeface="Times New Roman" pitchFamily="18" charset="0"/>
                <a:ea typeface="+mj-ea"/>
                <a:cs typeface="Times New Roman" pitchFamily="18" charset="0"/>
              </a:rPr>
              <a:t>Метод сопоставимых рыночных цен</a:t>
            </a:r>
            <a:endParaRPr lang="ru-RU" dirty="0">
              <a:ea typeface="+mj-ea"/>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Содержимое 1"/>
          <p:cNvSpPr>
            <a:spLocks noGrp="1"/>
          </p:cNvSpPr>
          <p:nvPr>
            <p:ph idx="1"/>
          </p:nvPr>
        </p:nvSpPr>
        <p:spPr/>
        <p:txBody>
          <a:bodyPr/>
          <a:lstStyle/>
          <a:p>
            <a:pPr eaLnBrk="1" hangingPunct="1">
              <a:lnSpc>
                <a:spcPct val="90000"/>
              </a:lnSpc>
            </a:pPr>
            <a:r>
              <a:rPr kumimoji="0" lang="ru-RU" sz="2300" b="1" smtClean="0">
                <a:solidFill>
                  <a:srgbClr val="C00000"/>
                </a:solidFill>
                <a:latin typeface="Times New Roman" panose="02020603050405020304" pitchFamily="18" charset="0"/>
                <a:cs typeface="Times New Roman" panose="02020603050405020304" pitchFamily="18" charset="0"/>
              </a:rPr>
              <a:t>В целях применения Метода сопоставимых рыночных цен заказчиком может быть использована: </a:t>
            </a:r>
          </a:p>
          <a:p>
            <a:pPr eaLnBrk="1" hangingPunct="1">
              <a:lnSpc>
                <a:spcPct val="90000"/>
              </a:lnSpc>
            </a:pPr>
            <a:r>
              <a:rPr kumimoji="0" lang="ru-RU" sz="2300" smtClean="0">
                <a:latin typeface="Times New Roman" panose="02020603050405020304" pitchFamily="18" charset="0"/>
                <a:cs typeface="Times New Roman" panose="02020603050405020304" pitchFamily="18" charset="0"/>
              </a:rPr>
              <a:t> общедоступная информация о рыночных ценах, </a:t>
            </a:r>
          </a:p>
          <a:p>
            <a:pPr eaLnBrk="1" hangingPunct="1">
              <a:lnSpc>
                <a:spcPct val="90000"/>
              </a:lnSpc>
            </a:pPr>
            <a:r>
              <a:rPr kumimoji="0" lang="ru-RU" sz="2300" smtClean="0">
                <a:latin typeface="Times New Roman" panose="02020603050405020304" pitchFamily="18" charset="0"/>
                <a:cs typeface="Times New Roman" panose="02020603050405020304" pitchFamily="18" charset="0"/>
              </a:rPr>
              <a:t> информация о ценах, полученная по запросу заказчика у поставщиков (подрядчиков, исполнителей), осуществляющих поставки идентичных или однородных ТРУ; </a:t>
            </a:r>
          </a:p>
          <a:p>
            <a:pPr eaLnBrk="1" hangingPunct="1">
              <a:lnSpc>
                <a:spcPct val="90000"/>
              </a:lnSpc>
            </a:pPr>
            <a:r>
              <a:rPr kumimoji="0" lang="ru-RU" sz="2300" smtClean="0">
                <a:latin typeface="Times New Roman" panose="02020603050405020304" pitchFamily="18" charset="0"/>
                <a:cs typeface="Times New Roman" panose="02020603050405020304" pitchFamily="18" charset="0"/>
              </a:rPr>
              <a:t>информация, полученная в результате размещения запросов цен товаров, работ, услуг в единой информационной системе. </a:t>
            </a:r>
          </a:p>
          <a:p>
            <a:pPr eaLnBrk="1" hangingPunct="1">
              <a:lnSpc>
                <a:spcPct val="90000"/>
              </a:lnSpc>
            </a:pPr>
            <a:endParaRPr kumimoji="0" lang="ru-RU" sz="2300" smtClean="0">
              <a:latin typeface="Times New Roman" panose="02020603050405020304" pitchFamily="18" charset="0"/>
              <a:cs typeface="Times New Roman" panose="02020603050405020304" pitchFamily="18" charset="0"/>
            </a:endParaRPr>
          </a:p>
          <a:p>
            <a:pPr eaLnBrk="1" hangingPunct="1">
              <a:lnSpc>
                <a:spcPct val="90000"/>
              </a:lnSpc>
              <a:buFont typeface="Wingdings 3" panose="05040102010807070707" pitchFamily="18" charset="2"/>
              <a:buNone/>
            </a:pPr>
            <a:r>
              <a:rPr kumimoji="0" lang="ru-RU" sz="2300" b="1" smtClean="0">
                <a:solidFill>
                  <a:srgbClr val="C00000"/>
                </a:solidFill>
                <a:latin typeface="Times New Roman" panose="02020603050405020304" pitchFamily="18" charset="0"/>
                <a:cs typeface="Times New Roman" panose="02020603050405020304" pitchFamily="18" charset="0"/>
              </a:rPr>
              <a:t>Метод сопоставимых рыночных цен (анализа рынка) является приоритетным ! </a:t>
            </a:r>
            <a:endParaRPr kumimoji="0" lang="ru-RU" sz="2300" b="1" smtClean="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НМЦК (ст.22) </a:t>
            </a:r>
            <a:br>
              <a:rPr lang="ru-RU" dirty="0" smtClean="0">
                <a:latin typeface="Times New Roman" pitchFamily="18" charset="0"/>
                <a:ea typeface="+mj-ea"/>
                <a:cs typeface="Times New Roman" pitchFamily="18" charset="0"/>
              </a:rPr>
            </a:br>
            <a:r>
              <a:rPr lang="ru-RU" dirty="0" smtClean="0">
                <a:latin typeface="Times New Roman" pitchFamily="18" charset="0"/>
                <a:ea typeface="+mj-ea"/>
                <a:cs typeface="Times New Roman" pitchFamily="18" charset="0"/>
              </a:rPr>
              <a:t>Метод сопоставимых рыночных цен</a:t>
            </a:r>
            <a:endParaRPr lang="ru-RU" dirty="0">
              <a:ea typeface="+mj-ea"/>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ext Box 7"/>
          <p:cNvSpPr txBox="1">
            <a:spLocks noChangeArrowheads="1"/>
          </p:cNvSpPr>
          <p:nvPr/>
        </p:nvSpPr>
        <p:spPr bwMode="auto">
          <a:xfrm>
            <a:off x="250825" y="908050"/>
            <a:ext cx="88931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6700" indent="-266700">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pPr algn="ctr"/>
            <a:endParaRPr kumimoji="0" lang="ru-RU" sz="1800">
              <a:latin typeface="Lucida Sans Unicode" panose="020B0602030504020204" pitchFamily="34" charset="0"/>
            </a:endParaRPr>
          </a:p>
        </p:txBody>
      </p:sp>
      <p:sp>
        <p:nvSpPr>
          <p:cNvPr id="69634" name="Rectangle 5"/>
          <p:cNvSpPr>
            <a:spLocks noChangeArrowheads="1"/>
          </p:cNvSpPr>
          <p:nvPr/>
        </p:nvSpPr>
        <p:spPr bwMode="auto">
          <a:xfrm>
            <a:off x="217488" y="809625"/>
            <a:ext cx="8602662" cy="520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pPr algn="ctr"/>
            <a:endParaRPr kumimoji="0" lang="ru-RU" sz="800">
              <a:latin typeface="Lucida Sans Unicode" panose="020B0602030504020204" pitchFamily="34" charset="0"/>
            </a:endParaRPr>
          </a:p>
          <a:p>
            <a:pPr>
              <a:buFontTx/>
              <a:buAutoNum type="arabicParenR"/>
            </a:pPr>
            <a:r>
              <a:rPr kumimoji="0" lang="ru-RU" sz="1800">
                <a:latin typeface="Times New Roman" panose="02020603050405020304" pitchFamily="18" charset="0"/>
                <a:cs typeface="Times New Roman" panose="02020603050405020304" pitchFamily="18" charset="0"/>
              </a:rPr>
              <a:t>Информация о ценах ТРУ, содержащаяся в контрактах, которые исполнены и по которым не взыскивались неустойки (штрафы, пени);</a:t>
            </a:r>
          </a:p>
          <a:p>
            <a:endParaRPr kumimoji="0" lang="ru-RU" sz="1800">
              <a:latin typeface="Times New Roman" panose="02020603050405020304" pitchFamily="18" charset="0"/>
              <a:cs typeface="Times New Roman" panose="02020603050405020304" pitchFamily="18" charset="0"/>
            </a:endParaRPr>
          </a:p>
          <a:p>
            <a:pPr>
              <a:buFontTx/>
              <a:buAutoNum type="arabicParenR" startAt="2"/>
            </a:pPr>
            <a:r>
              <a:rPr kumimoji="0" lang="ru-RU" sz="1800">
                <a:latin typeface="Times New Roman" panose="02020603050405020304" pitchFamily="18" charset="0"/>
                <a:cs typeface="Times New Roman" panose="02020603050405020304" pitchFamily="18" charset="0"/>
              </a:rPr>
              <a:t>Информация о ценах ТРУ, содержащаяся в рекламе, каталогах, описаниях товаров и в других предложениях, обращенных к неопределенному кругу лиц, признаваемых публичными офертами;</a:t>
            </a:r>
          </a:p>
          <a:p>
            <a:endParaRPr kumimoji="0" lang="ru-RU" sz="1800">
              <a:latin typeface="Times New Roman" panose="02020603050405020304" pitchFamily="18" charset="0"/>
              <a:cs typeface="Times New Roman" panose="02020603050405020304" pitchFamily="18" charset="0"/>
            </a:endParaRPr>
          </a:p>
          <a:p>
            <a:pPr>
              <a:buFont typeface="Wingdings 3" panose="05040102010807070707" pitchFamily="18" charset="2"/>
              <a:buNone/>
            </a:pPr>
            <a:r>
              <a:rPr kumimoji="0" lang="ru-RU" sz="1800">
                <a:latin typeface="Times New Roman" panose="02020603050405020304" pitchFamily="18" charset="0"/>
                <a:cs typeface="Times New Roman" panose="02020603050405020304" pitchFamily="18" charset="0"/>
              </a:rPr>
              <a:t>3) Данные государственной статистической отчетности о ценах ТРУ;</a:t>
            </a:r>
          </a:p>
          <a:p>
            <a:pPr>
              <a:buFont typeface="Wingdings 3" panose="05040102010807070707" pitchFamily="18" charset="2"/>
              <a:buNone/>
            </a:pPr>
            <a:endParaRPr kumimoji="0" lang="ru-RU" sz="1800">
              <a:latin typeface="Times New Roman" panose="02020603050405020304" pitchFamily="18" charset="0"/>
              <a:cs typeface="Times New Roman" panose="02020603050405020304" pitchFamily="18" charset="0"/>
            </a:endParaRPr>
          </a:p>
          <a:p>
            <a:pPr>
              <a:buFont typeface="Wingdings 3" panose="05040102010807070707" pitchFamily="18" charset="2"/>
              <a:buNone/>
            </a:pPr>
            <a:r>
              <a:rPr kumimoji="0" lang="ru-RU" sz="1800">
                <a:latin typeface="Times New Roman" panose="02020603050405020304" pitchFamily="18" charset="0"/>
                <a:cs typeface="Times New Roman" panose="02020603050405020304" pitchFamily="18" charset="0"/>
              </a:rPr>
              <a:t>4) Информация о ценах ТРУ, содержащаяся в официальных источниках информации уполномоченных государственных органов и муниципальных органов или иных общедоступных изданиях;</a:t>
            </a:r>
          </a:p>
          <a:p>
            <a:pPr>
              <a:buFont typeface="Wingdings 3" panose="05040102010807070707" pitchFamily="18" charset="2"/>
              <a:buNone/>
            </a:pPr>
            <a:endParaRPr kumimoji="0" lang="ru-RU" sz="1800">
              <a:latin typeface="Times New Roman" panose="02020603050405020304" pitchFamily="18" charset="0"/>
              <a:cs typeface="Times New Roman" panose="02020603050405020304" pitchFamily="18" charset="0"/>
            </a:endParaRPr>
          </a:p>
          <a:p>
            <a:pPr>
              <a:buFont typeface="Wingdings 3" panose="05040102010807070707" pitchFamily="18" charset="2"/>
              <a:buNone/>
            </a:pPr>
            <a:r>
              <a:rPr kumimoji="0" lang="ru-RU" sz="1800">
                <a:latin typeface="Times New Roman" panose="02020603050405020304" pitchFamily="18" charset="0"/>
                <a:cs typeface="Times New Roman" panose="02020603050405020304" pitchFamily="18" charset="0"/>
              </a:rPr>
              <a:t>5) Информация о рыночной стоимости объектов оценки, определенной в соответствии с законодательством, регулирующим оценочную деятельность в РФ;</a:t>
            </a:r>
          </a:p>
          <a:p>
            <a:pPr>
              <a:buFont typeface="Wingdings 3" panose="05040102010807070707" pitchFamily="18" charset="2"/>
              <a:buChar char=""/>
            </a:pPr>
            <a:endParaRPr kumimoji="0" lang="ru-RU" sz="1800">
              <a:latin typeface="Times New Roman" panose="02020603050405020304" pitchFamily="18" charset="0"/>
              <a:cs typeface="Times New Roman" panose="02020603050405020304" pitchFamily="18" charset="0"/>
            </a:endParaRPr>
          </a:p>
          <a:p>
            <a:r>
              <a:rPr kumimoji="0" lang="ru-RU" sz="1800">
                <a:latin typeface="Times New Roman" panose="02020603050405020304" pitchFamily="18" charset="0"/>
                <a:cs typeface="Times New Roman" panose="02020603050405020304" pitchFamily="18" charset="0"/>
              </a:rPr>
              <a:t>6) Информация информационно-ценовых агентств, общедоступные результаты изучения рынка, а также изучения рынка, проведенного по инициативе заказчика.</a:t>
            </a:r>
          </a:p>
        </p:txBody>
      </p:sp>
      <p:sp>
        <p:nvSpPr>
          <p:cNvPr id="69635" name="Заголовок 1"/>
          <p:cNvSpPr>
            <a:spLocks/>
          </p:cNvSpPr>
          <p:nvPr/>
        </p:nvSpPr>
        <p:spPr bwMode="auto">
          <a:xfrm>
            <a:off x="468313" y="333375"/>
            <a:ext cx="82296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pPr algn="ctr"/>
            <a:r>
              <a:rPr kumimoji="0" lang="ru-RU" sz="1800" b="1">
                <a:solidFill>
                  <a:srgbClr val="C00000"/>
                </a:solidFill>
                <a:latin typeface="Times New Roman" panose="02020603050405020304" pitchFamily="18" charset="0"/>
                <a:cs typeface="Times New Roman" panose="02020603050405020304" pitchFamily="18" charset="0"/>
              </a:rPr>
              <a:t>ОБЩЕДОСТУПНЫЕ ИСТОЧНИКИ ИНФОРМАЦИИ О ЦЕНАХ </a:t>
            </a:r>
            <a:br>
              <a:rPr kumimoji="0" lang="ru-RU" sz="1800" b="1">
                <a:solidFill>
                  <a:srgbClr val="C00000"/>
                </a:solidFill>
                <a:latin typeface="Times New Roman" panose="02020603050405020304" pitchFamily="18" charset="0"/>
                <a:cs typeface="Times New Roman" panose="02020603050405020304" pitchFamily="18" charset="0"/>
              </a:rPr>
            </a:br>
            <a:r>
              <a:rPr kumimoji="0" lang="ru-RU" sz="1800" b="1">
                <a:solidFill>
                  <a:srgbClr val="C00000"/>
                </a:solidFill>
                <a:latin typeface="Times New Roman" panose="02020603050405020304" pitchFamily="18" charset="0"/>
                <a:cs typeface="Times New Roman" panose="02020603050405020304" pitchFamily="18" charset="0"/>
              </a:rPr>
              <a:t>ТОВАРОВ, РАБОТ, УСЛУГ</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Содержимое 1"/>
          <p:cNvSpPr>
            <a:spLocks noGrp="1"/>
          </p:cNvSpPr>
          <p:nvPr>
            <p:ph idx="1"/>
          </p:nvPr>
        </p:nvSpPr>
        <p:spPr/>
        <p:txBody>
          <a:bodyPr/>
          <a:lstStyle/>
          <a:p>
            <a:pPr eaLnBrk="1" hangingPunct="1"/>
            <a:endParaRPr kumimoji="0" lang="ru-RU" smtClean="0">
              <a:cs typeface="Arial" panose="020B0604020202020204" pitchFamily="34" charset="0"/>
            </a:endParaRPr>
          </a:p>
          <a:p>
            <a:pPr eaLnBrk="1" hangingPunct="1">
              <a:buFont typeface="Wingdings 3" panose="05040102010807070707" pitchFamily="18" charset="2"/>
              <a:buNone/>
            </a:pPr>
            <a:r>
              <a:rPr kumimoji="0" lang="ru-RU" smtClean="0">
                <a:latin typeface="Times New Roman" panose="02020603050405020304" pitchFamily="18" charset="0"/>
                <a:cs typeface="Times New Roman" panose="02020603050405020304" pitchFamily="18" charset="0"/>
              </a:rPr>
              <a:t>Тарифный метод применяется заказчиком, если в соответствии с законодательством РФ цены закупаемых ТРУ подлежат государственному регулированию или установлены муниципальными правовыми актами. 	</a:t>
            </a:r>
          </a:p>
          <a:p>
            <a:pPr eaLnBrk="1" hangingPunct="1"/>
            <a:endParaRPr kumimoji="0" lang="ru-RU"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НМЦК (ст.22) </a:t>
            </a:r>
            <a:br>
              <a:rPr lang="ru-RU" dirty="0" smtClean="0">
                <a:latin typeface="Times New Roman" pitchFamily="18" charset="0"/>
                <a:ea typeface="+mj-ea"/>
                <a:cs typeface="Times New Roman" pitchFamily="18" charset="0"/>
              </a:rPr>
            </a:br>
            <a:r>
              <a:rPr lang="ru-RU" dirty="0" smtClean="0">
                <a:latin typeface="Times New Roman" pitchFamily="18" charset="0"/>
                <a:ea typeface="+mj-ea"/>
                <a:cs typeface="Times New Roman" pitchFamily="18" charset="0"/>
              </a:rPr>
              <a:t>Тарифный метод</a:t>
            </a:r>
            <a:endParaRPr lang="ru-RU"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Содержимое 1"/>
          <p:cNvSpPr>
            <a:spLocks noGrp="1"/>
          </p:cNvSpPr>
          <p:nvPr>
            <p:ph idx="1"/>
          </p:nvPr>
        </p:nvSpPr>
        <p:spPr/>
        <p:txBody>
          <a:bodyPr/>
          <a:lstStyle/>
          <a:p>
            <a:pPr eaLnBrk="1" hangingPunct="1"/>
            <a:r>
              <a:rPr kumimoji="0" lang="ru-RU" sz="2800" smtClean="0">
                <a:latin typeface="Times New Roman" panose="02020603050405020304" pitchFamily="18" charset="0"/>
                <a:cs typeface="Times New Roman" panose="02020603050405020304" pitchFamily="18" charset="0"/>
              </a:rPr>
              <a:t>Государственные и муниципальные заказчики; </a:t>
            </a:r>
          </a:p>
          <a:p>
            <a:pPr eaLnBrk="1" hangingPunct="1"/>
            <a:r>
              <a:rPr kumimoji="0" lang="ru-RU" sz="2800" smtClean="0">
                <a:latin typeface="Times New Roman" panose="02020603050405020304" pitchFamily="18" charset="0"/>
                <a:cs typeface="Times New Roman" panose="02020603050405020304" pitchFamily="18" charset="0"/>
              </a:rPr>
              <a:t>Бюджетные учреждения, </a:t>
            </a:r>
          </a:p>
          <a:p>
            <a:pPr eaLnBrk="1" hangingPunct="1"/>
            <a:r>
              <a:rPr kumimoji="0" lang="ru-RU" sz="2800" smtClean="0">
                <a:latin typeface="Times New Roman" panose="02020603050405020304" pitchFamily="18" charset="0"/>
                <a:cs typeface="Times New Roman" panose="02020603050405020304" pitchFamily="18" charset="0"/>
              </a:rPr>
              <a:t>Автономные учреждения, унитарные предприятия  (в некоторых случаях, ст.15);</a:t>
            </a:r>
          </a:p>
          <a:p>
            <a:pPr eaLnBrk="1" hangingPunct="1"/>
            <a:r>
              <a:rPr kumimoji="0" lang="ru-RU" sz="2800" smtClean="0">
                <a:latin typeface="Times New Roman" panose="02020603050405020304" pitchFamily="18" charset="0"/>
                <a:cs typeface="Times New Roman" panose="02020603050405020304" pitchFamily="18" charset="0"/>
              </a:rPr>
              <a:t>Иные юридические лица (в рамках бюджетных инвестиций, ст. 15) 	</a:t>
            </a:r>
          </a:p>
          <a:p>
            <a:pPr eaLnBrk="1" hangingPunct="1">
              <a:buFont typeface="Wingdings 3" panose="05040102010807070707" pitchFamily="18" charset="2"/>
              <a:buNone/>
            </a:pPr>
            <a:endParaRPr kumimoji="0" lang="ru-RU" smtClean="0">
              <a:cs typeface="Arial" panose="020B0604020202020204" pitchFamily="34" charset="0"/>
            </a:endParaRPr>
          </a:p>
        </p:txBody>
      </p:sp>
      <p:sp>
        <p:nvSpPr>
          <p:cNvPr id="3" name="Заголовок 2"/>
          <p:cNvSpPr>
            <a:spLocks noGrp="1"/>
          </p:cNvSpPr>
          <p:nvPr>
            <p:ph type="title"/>
          </p:nvPr>
        </p:nvSpPr>
        <p:spPr/>
        <p:txBody>
          <a:bodyPr>
            <a:scene3d>
              <a:camera prst="orthographicFront"/>
              <a:lightRig rig="soft" dir="t"/>
            </a:scene3d>
          </a:bodyPr>
          <a:lstStyle/>
          <a:p>
            <a:pPr algn="ctr" eaLnBrk="1" fontAlgn="auto" hangingPunct="1">
              <a:spcAft>
                <a:spcPts val="0"/>
              </a:spcAft>
              <a:defRPr/>
            </a:pPr>
            <a:r>
              <a:rPr lang="ru-RU" sz="4400" dirty="0" smtClean="0">
                <a:solidFill>
                  <a:schemeClr val="tx1"/>
                </a:solidFill>
                <a:latin typeface="Times New Roman" pitchFamily="18" charset="0"/>
                <a:ea typeface="+mj-ea"/>
                <a:cs typeface="Times New Roman" pitchFamily="18" charset="0"/>
              </a:rPr>
              <a:t>Типы заказчиков </a:t>
            </a:r>
            <a:endParaRPr lang="ru-RU" dirty="0">
              <a:ea typeface="+mj-ea"/>
              <a:cs typeface="+mj-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Содержимое 1"/>
          <p:cNvSpPr>
            <a:spLocks noGrp="1"/>
          </p:cNvSpPr>
          <p:nvPr>
            <p:ph idx="1"/>
          </p:nvPr>
        </p:nvSpPr>
        <p:spPr/>
        <p:txBody>
          <a:bodyPr/>
          <a:lstStyle/>
          <a:p>
            <a:pPr eaLnBrk="1" hangingPunct="1">
              <a:lnSpc>
                <a:spcPct val="90000"/>
              </a:lnSpc>
            </a:pPr>
            <a:endParaRPr kumimoji="0" lang="ru-RU" sz="2500" smtClean="0">
              <a:cs typeface="Arial" panose="020B0604020202020204" pitchFamily="34" charset="0"/>
            </a:endParaRPr>
          </a:p>
          <a:p>
            <a:pPr eaLnBrk="1" hangingPunct="1">
              <a:lnSpc>
                <a:spcPct val="90000"/>
              </a:lnSpc>
              <a:buFont typeface="Wingdings 3" panose="05040102010807070707" pitchFamily="18" charset="2"/>
              <a:buNone/>
            </a:pPr>
            <a:r>
              <a:rPr kumimoji="0" lang="ru-RU" sz="2500" smtClean="0">
                <a:latin typeface="Times New Roman" panose="02020603050405020304" pitchFamily="18" charset="0"/>
                <a:cs typeface="Times New Roman" panose="02020603050405020304" pitchFamily="18" charset="0"/>
              </a:rPr>
              <a:t>Проектно-сметный метод используется в определении НМЦК в случае: </a:t>
            </a:r>
          </a:p>
          <a:p>
            <a:pPr eaLnBrk="1" hangingPunct="1">
              <a:lnSpc>
                <a:spcPct val="90000"/>
              </a:lnSpc>
              <a:buFont typeface="Wingdings 3" panose="05040102010807070707" pitchFamily="18" charset="2"/>
              <a:buNone/>
            </a:pPr>
            <a:r>
              <a:rPr kumimoji="0" lang="ru-RU" sz="2500" smtClean="0">
                <a:latin typeface="Times New Roman" panose="02020603050405020304" pitchFamily="18" charset="0"/>
                <a:cs typeface="Times New Roman" panose="02020603050405020304" pitchFamily="18" charset="0"/>
              </a:rPr>
              <a:t>1) строительства, реконструкции, капитальный ремонта объекта капитального строительства на основании проектной документации; </a:t>
            </a:r>
          </a:p>
          <a:p>
            <a:pPr eaLnBrk="1" hangingPunct="1">
              <a:lnSpc>
                <a:spcPct val="90000"/>
              </a:lnSpc>
              <a:buFont typeface="Wingdings 3" panose="05040102010807070707" pitchFamily="18" charset="2"/>
              <a:buNone/>
            </a:pPr>
            <a:r>
              <a:rPr kumimoji="0" lang="ru-RU" sz="2500" smtClean="0">
                <a:latin typeface="Times New Roman" panose="02020603050405020304" pitchFamily="18" charset="0"/>
                <a:cs typeface="Times New Roman" panose="02020603050405020304" pitchFamily="18" charset="0"/>
              </a:rPr>
              <a:t>2) проведения работ по сохранению объектов культурного наследия (памятников истории и культуры) народов Российской Федерации на основании согласованной в порядке, установленном законодательством Российской Федерации, проектной документации на проведение таких работ. </a:t>
            </a: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НМЦК (ст.22) </a:t>
            </a:r>
            <a:br>
              <a:rPr lang="ru-RU" dirty="0" smtClean="0">
                <a:latin typeface="Times New Roman" pitchFamily="18" charset="0"/>
                <a:ea typeface="+mj-ea"/>
                <a:cs typeface="Times New Roman" pitchFamily="18" charset="0"/>
              </a:rPr>
            </a:br>
            <a:r>
              <a:rPr lang="ru-RU" dirty="0" smtClean="0">
                <a:latin typeface="Times New Roman" pitchFamily="18" charset="0"/>
                <a:ea typeface="+mj-ea"/>
                <a:cs typeface="Times New Roman" pitchFamily="18" charset="0"/>
              </a:rPr>
              <a:t>Проектно-сметный метод</a:t>
            </a:r>
            <a:endParaRPr lang="ru-RU"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Содержимое 1"/>
          <p:cNvSpPr>
            <a:spLocks noGrp="1"/>
          </p:cNvSpPr>
          <p:nvPr>
            <p:ph idx="1"/>
          </p:nvPr>
        </p:nvSpPr>
        <p:spPr/>
        <p:txBody>
          <a:bodyPr/>
          <a:lstStyle/>
          <a:p>
            <a:pPr eaLnBrk="1" hangingPunct="1">
              <a:buFont typeface="Wingdings 3" panose="05040102010807070707" pitchFamily="18" charset="2"/>
              <a:buNone/>
            </a:pPr>
            <a:r>
              <a:rPr kumimoji="0" lang="ru-RU" smtClean="0">
                <a:latin typeface="Times New Roman" panose="02020603050405020304" pitchFamily="18" charset="0"/>
                <a:cs typeface="Times New Roman" panose="02020603050405020304" pitchFamily="18" charset="0"/>
              </a:rPr>
              <a:t>Затратный метод применяется в случае невозможности применения иных методов или в дополнение к иным методам.</a:t>
            </a:r>
            <a:r>
              <a:rPr kumimoji="0" lang="ru-RU" b="1" i="1" smtClean="0">
                <a:latin typeface="Times New Roman" panose="02020603050405020304" pitchFamily="18" charset="0"/>
                <a:cs typeface="Times New Roman" panose="02020603050405020304" pitchFamily="18" charset="0"/>
              </a:rPr>
              <a:t>	</a:t>
            </a:r>
          </a:p>
          <a:p>
            <a:pPr eaLnBrk="1" hangingPunct="1">
              <a:buFont typeface="Wingdings 3" panose="05040102010807070707" pitchFamily="18" charset="2"/>
              <a:buNone/>
            </a:pPr>
            <a:r>
              <a:rPr kumimoji="0" lang="ru-RU" smtClean="0">
                <a:latin typeface="Times New Roman" panose="02020603050405020304" pitchFamily="18" charset="0"/>
                <a:cs typeface="Times New Roman" panose="02020603050405020304" pitchFamily="18" charset="0"/>
              </a:rPr>
              <a:t>Данный метод заключается в определении НМЦК как суммы произведенных затрат и обычной для 	определенной сферы деятельности прибыли. 	</a:t>
            </a:r>
          </a:p>
          <a:p>
            <a:pPr eaLnBrk="1" hangingPunct="1"/>
            <a:endParaRPr kumimoji="0" lang="ru-RU" smtClean="0">
              <a:latin typeface="Times New Roman" panose="02020603050405020304" pitchFamily="18" charset="0"/>
              <a:cs typeface="Times New Roman" panose="02020603050405020304" pitchFamily="18" charset="0"/>
            </a:endParaRPr>
          </a:p>
          <a:p>
            <a:pPr eaLnBrk="1" hangingPunct="1"/>
            <a:endParaRPr kumimoji="0" lang="ru-RU" smtClean="0">
              <a:cs typeface="Arial" panose="020B0604020202020204" pitchFamily="34" charset="0"/>
            </a:endParaRPr>
          </a:p>
          <a:p>
            <a:pPr eaLnBrk="1" hangingPunct="1"/>
            <a:endParaRPr kumimoji="0" lang="ru-RU"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НМЦК (ст.22) </a:t>
            </a:r>
            <a:br>
              <a:rPr lang="ru-RU" dirty="0" smtClean="0">
                <a:latin typeface="Times New Roman" pitchFamily="18" charset="0"/>
                <a:ea typeface="+mj-ea"/>
                <a:cs typeface="Times New Roman" pitchFamily="18" charset="0"/>
              </a:rPr>
            </a:br>
            <a:r>
              <a:rPr lang="ru-RU" dirty="0" smtClean="0">
                <a:latin typeface="Times New Roman" pitchFamily="18" charset="0"/>
                <a:ea typeface="+mj-ea"/>
                <a:cs typeface="Times New Roman" pitchFamily="18" charset="0"/>
              </a:rPr>
              <a:t>Затратный метод</a:t>
            </a:r>
            <a:endParaRPr lang="ru-RU"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Содержимое 1"/>
          <p:cNvSpPr>
            <a:spLocks noGrp="1"/>
          </p:cNvSpPr>
          <p:nvPr>
            <p:ph idx="1"/>
          </p:nvPr>
        </p:nvSpPr>
        <p:spPr/>
        <p:txBody>
          <a:bodyPr/>
          <a:lstStyle/>
          <a:p>
            <a:pPr eaLnBrk="1" hangingPunct="1">
              <a:lnSpc>
                <a:spcPct val="80000"/>
              </a:lnSpc>
            </a:pPr>
            <a:endParaRPr kumimoji="0" lang="ru-RU" sz="700" smtClean="0">
              <a:cs typeface="Arial" panose="020B0604020202020204" pitchFamily="34" charset="0"/>
            </a:endParaRPr>
          </a:p>
          <a:p>
            <a:pPr eaLnBrk="1" hangingPunct="1">
              <a:lnSpc>
                <a:spcPct val="80000"/>
              </a:lnSpc>
            </a:pPr>
            <a:r>
              <a:rPr kumimoji="0" lang="ru-RU" sz="2000" smtClean="0">
                <a:latin typeface="Times New Roman" panose="02020603050405020304" pitchFamily="18" charset="0"/>
                <a:cs typeface="Times New Roman" panose="02020603050405020304" pitchFamily="18" charset="0"/>
              </a:rPr>
              <a:t>В случае невозможности применения указанных выше методов заказчик вправе применить иные методы. В этом случае в обоснование НМЦК заказчик обязан включить обоснование невозможности применения указанных методов. </a:t>
            </a:r>
          </a:p>
          <a:p>
            <a:pPr eaLnBrk="1" hangingPunct="1">
              <a:lnSpc>
                <a:spcPct val="80000"/>
              </a:lnSpc>
            </a:pPr>
            <a:r>
              <a:rPr kumimoji="0" lang="ru-RU" sz="2000" smtClean="0">
                <a:latin typeface="Times New Roman" panose="02020603050405020304" pitchFamily="18" charset="0"/>
                <a:cs typeface="Times New Roman" panose="02020603050405020304" pitchFamily="18" charset="0"/>
              </a:rPr>
              <a:t> Правительство РФ вправе установить для отдельных видов, групп товаров, работ, услуг исчерпывающий перечень источников информации, которые могут быть использованы для целей определения НМЦК. </a:t>
            </a:r>
          </a:p>
          <a:p>
            <a:pPr eaLnBrk="1" hangingPunct="1">
              <a:lnSpc>
                <a:spcPct val="80000"/>
              </a:lnSpc>
            </a:pPr>
            <a:r>
              <a:rPr kumimoji="0" lang="ru-RU" sz="2000" smtClean="0">
                <a:latin typeface="Times New Roman" panose="02020603050405020304" pitchFamily="18" charset="0"/>
                <a:cs typeface="Times New Roman" panose="02020603050405020304" pitchFamily="18" charset="0"/>
              </a:rPr>
              <a:t> </a:t>
            </a:r>
            <a:r>
              <a:rPr kumimoji="0" lang="ru-RU" sz="2000" smtClean="0">
                <a:solidFill>
                  <a:srgbClr val="C00000"/>
                </a:solidFill>
                <a:latin typeface="Times New Roman" panose="02020603050405020304" pitchFamily="18" charset="0"/>
                <a:cs typeface="Times New Roman" panose="02020603050405020304" pitchFamily="18" charset="0"/>
              </a:rPr>
              <a:t>Методические рекомендации по применению методов определения НМЦК устанавливаются федеральным органом исполнительной власти по регулированию контрактной системы в сфере закупок (МЭРТ России); </a:t>
            </a:r>
          </a:p>
          <a:p>
            <a:pPr eaLnBrk="1" hangingPunct="1">
              <a:lnSpc>
                <a:spcPct val="80000"/>
              </a:lnSpc>
            </a:pPr>
            <a:r>
              <a:rPr kumimoji="0" lang="ru-RU" sz="2000" smtClean="0">
                <a:latin typeface="Times New Roman" panose="02020603050405020304" pitchFamily="18" charset="0"/>
                <a:cs typeface="Times New Roman" panose="02020603050405020304" pitchFamily="18" charset="0"/>
              </a:rPr>
              <a:t> Правительство РФ вправе определить сферы деятельности, в которых устанавливается порядок определения НМЦК и федеральные органы исполнительной власти, Государственную корпорацию по атомной энергии «Росатом», уполномоченные устанавливать такой порядок. </a:t>
            </a:r>
          </a:p>
          <a:p>
            <a:pPr eaLnBrk="1" hangingPunct="1">
              <a:lnSpc>
                <a:spcPct val="80000"/>
              </a:lnSpc>
              <a:buFont typeface="Wingdings 3" panose="05040102010807070707" pitchFamily="18" charset="2"/>
              <a:buNone/>
            </a:pPr>
            <a:r>
              <a:rPr kumimoji="0" lang="ru-RU" sz="1800" smtClean="0">
                <a:latin typeface="Times New Roman" panose="02020603050405020304" pitchFamily="18" charset="0"/>
                <a:cs typeface="Times New Roman" panose="02020603050405020304" pitchFamily="18" charset="0"/>
              </a:rPr>
              <a:t>	</a:t>
            </a:r>
          </a:p>
        </p:txBody>
      </p:sp>
      <p:sp>
        <p:nvSpPr>
          <p:cNvPr id="3" name="Заголовок 2"/>
          <p:cNvSpPr>
            <a:spLocks noGrp="1"/>
          </p:cNvSpPr>
          <p:nvPr>
            <p:ph type="title"/>
          </p:nvPr>
        </p:nvSpPr>
        <p:spPr/>
        <p:txBody>
          <a:bodyPr>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НМЦК контракта (ст.22)</a:t>
            </a:r>
            <a:endParaRPr lang="ru-RU"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lIns="82945" tIns="41473" rIns="82945" bIns="41473">
            <a:normAutofit fontScale="90000"/>
            <a:scene3d>
              <a:camera prst="orthographicFront"/>
              <a:lightRig rig="soft" dir="t"/>
            </a:scene3d>
          </a:bodyPr>
          <a:lstStyle/>
          <a:p>
            <a:pPr defTabSz="457153" eaLnBrk="1" fontAlgn="auto" hangingPunct="1">
              <a:spcAft>
                <a:spcPts val="0"/>
              </a:spcAft>
              <a:defRPr/>
            </a:pPr>
            <a:r>
              <a:rPr lang="ru-RU" altLang="ru-RU" sz="4000" dirty="0">
                <a:solidFill>
                  <a:srgbClr val="C00000"/>
                </a:solidFill>
                <a:latin typeface="Times New Roman" pitchFamily="18" charset="0"/>
                <a:ea typeface="+mj-ea"/>
                <a:cs typeface="Times New Roman" pitchFamily="18" charset="0"/>
              </a:rPr>
              <a:t>Преимущества </a:t>
            </a:r>
            <a:r>
              <a:rPr lang="ru-RU" altLang="ru-RU" sz="4000" dirty="0" smtClean="0">
                <a:solidFill>
                  <a:srgbClr val="C00000"/>
                </a:solidFill>
                <a:latin typeface="Times New Roman" pitchFamily="18" charset="0"/>
                <a:ea typeface="+mj-ea"/>
                <a:cs typeface="Times New Roman" pitchFamily="18" charset="0"/>
              </a:rPr>
              <a:t>участникам </a:t>
            </a:r>
            <a:r>
              <a:rPr lang="ru-RU" altLang="ru-RU" sz="4000" dirty="0">
                <a:solidFill>
                  <a:srgbClr val="C00000"/>
                </a:solidFill>
                <a:latin typeface="Times New Roman" pitchFamily="18" charset="0"/>
                <a:ea typeface="+mj-ea"/>
                <a:cs typeface="Times New Roman" pitchFamily="18" charset="0"/>
              </a:rPr>
              <a:t>закупки</a:t>
            </a:r>
            <a:r>
              <a:rPr lang="ru-RU" altLang="ru-RU" dirty="0">
                <a:solidFill>
                  <a:schemeClr val="tx1">
                    <a:lumMod val="85000"/>
                    <a:lumOff val="15000"/>
                  </a:schemeClr>
                </a:solidFill>
                <a:ea typeface="+mj-ea"/>
                <a:cs typeface="+mj-cs"/>
              </a:rPr>
              <a:t/>
            </a:r>
            <a:br>
              <a:rPr lang="ru-RU" altLang="ru-RU" dirty="0">
                <a:solidFill>
                  <a:schemeClr val="tx1">
                    <a:lumMod val="85000"/>
                    <a:lumOff val="15000"/>
                  </a:schemeClr>
                </a:solidFill>
                <a:ea typeface="+mj-ea"/>
                <a:cs typeface="+mj-cs"/>
              </a:rPr>
            </a:br>
            <a:endParaRPr lang="ru-RU" altLang="ru-RU" dirty="0">
              <a:solidFill>
                <a:schemeClr val="tx1">
                  <a:lumMod val="85000"/>
                  <a:lumOff val="15000"/>
                </a:schemeClr>
              </a:solidFill>
              <a:ea typeface="+mj-ea"/>
              <a:cs typeface="+mj-cs"/>
            </a:endParaRPr>
          </a:p>
        </p:txBody>
      </p:sp>
      <p:pic>
        <p:nvPicPr>
          <p:cNvPr id="79874"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046163" y="1730375"/>
            <a:ext cx="6873875" cy="806450"/>
          </a:xfrm>
        </p:spPr>
      </p:pic>
      <p:pic>
        <p:nvPicPr>
          <p:cNvPr id="7987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2924175"/>
            <a:ext cx="6875462"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7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6013" y="3933825"/>
            <a:ext cx="6862762"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77"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9663" y="4997450"/>
            <a:ext cx="6875462" cy="123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Скругленный прямоугольник 8"/>
          <p:cNvSpPr>
            <a:spLocks noChangeArrowheads="1"/>
          </p:cNvSpPr>
          <p:nvPr/>
        </p:nvSpPr>
        <p:spPr bwMode="auto">
          <a:xfrm>
            <a:off x="1030288" y="1730375"/>
            <a:ext cx="6873875" cy="849313"/>
          </a:xfrm>
          <a:prstGeom prst="roundRect">
            <a:avLst>
              <a:gd name="adj" fmla="val 16667"/>
            </a:avLst>
          </a:prstGeom>
          <a:gradFill rotWithShape="1">
            <a:gsLst>
              <a:gs pos="0">
                <a:srgbClr val="A3C4FF"/>
              </a:gs>
              <a:gs pos="35001">
                <a:srgbClr val="BFD5FF"/>
              </a:gs>
              <a:gs pos="100000">
                <a:srgbClr val="E5EEFF"/>
              </a:gs>
            </a:gsLst>
            <a:lin ang="16200000" scaled="1"/>
          </a:gradFill>
          <a:ln w="9525">
            <a:solidFill>
              <a:srgbClr val="4A7EBB"/>
            </a:solidFill>
            <a:round/>
            <a:headEnd/>
            <a:tailEnd/>
          </a:ln>
          <a:effectLst>
            <a:outerShdw blurRad="63500" dist="20000" dir="5400000" rotWithShape="0">
              <a:srgbClr val="000000">
                <a:alpha val="37999"/>
              </a:srgbClr>
            </a:outerShdw>
          </a:effectLst>
        </p:spPr>
        <p:txBody>
          <a:bodyPr lIns="82945" tIns="41473" rIns="82945" bIns="41473" anchor="ctr"/>
          <a:lstStyle>
            <a:lvl1pPr defTabSz="866775">
              <a:defRPr kumimoji="1" sz="2400">
                <a:solidFill>
                  <a:schemeClr val="tx1"/>
                </a:solidFill>
                <a:latin typeface="Arial" panose="020B0604020202020204" pitchFamily="34" charset="0"/>
                <a:cs typeface="Arial" panose="020B0604020202020204" pitchFamily="34" charset="0"/>
              </a:defRPr>
            </a:lvl1pPr>
            <a:lvl2pPr marL="742950" indent="-285750" defTabSz="866775">
              <a:defRPr kumimoji="1" sz="2400">
                <a:solidFill>
                  <a:schemeClr val="tx1"/>
                </a:solidFill>
                <a:latin typeface="Arial" panose="020B0604020202020204" pitchFamily="34" charset="0"/>
                <a:cs typeface="Arial" panose="020B0604020202020204" pitchFamily="34" charset="0"/>
              </a:defRPr>
            </a:lvl2pPr>
            <a:lvl3pPr marL="1143000" indent="-228600" defTabSz="866775">
              <a:defRPr kumimoji="1" sz="2400">
                <a:solidFill>
                  <a:schemeClr val="tx1"/>
                </a:solidFill>
                <a:latin typeface="Arial" panose="020B0604020202020204" pitchFamily="34" charset="0"/>
                <a:cs typeface="Arial" panose="020B0604020202020204" pitchFamily="34" charset="0"/>
              </a:defRPr>
            </a:lvl3pPr>
            <a:lvl4pPr marL="1600200" indent="-228600" defTabSz="866775">
              <a:defRPr kumimoji="1" sz="2400">
                <a:solidFill>
                  <a:schemeClr val="tx1"/>
                </a:solidFill>
                <a:latin typeface="Arial" panose="020B0604020202020204" pitchFamily="34" charset="0"/>
                <a:cs typeface="Arial" panose="020B0604020202020204" pitchFamily="34" charset="0"/>
              </a:defRPr>
            </a:lvl4pPr>
            <a:lvl5pPr marL="2057400" indent="-228600" defTabSz="866775">
              <a:defRPr kumimoji="1" sz="2400">
                <a:solidFill>
                  <a:schemeClr val="tx1"/>
                </a:solidFill>
                <a:latin typeface="Arial" panose="020B0604020202020204" pitchFamily="34" charset="0"/>
                <a:cs typeface="Arial" panose="020B0604020202020204" pitchFamily="34" charset="0"/>
              </a:defRPr>
            </a:lvl5pPr>
            <a:lvl6pPr marL="2514600" indent="-228600" defTabSz="866775"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defTabSz="866775"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defTabSz="866775"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defTabSz="866775"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pPr>
              <a:spcAft>
                <a:spcPts val="550"/>
              </a:spcAft>
            </a:pPr>
            <a:r>
              <a:rPr kumimoji="0" lang="ru-RU" sz="2000" b="1">
                <a:solidFill>
                  <a:srgbClr val="00153E"/>
                </a:solidFill>
                <a:latin typeface="Times New Roman" panose="02020603050405020304" pitchFamily="18" charset="0"/>
                <a:cs typeface="Times New Roman" panose="02020603050405020304" pitchFamily="18" charset="0"/>
              </a:rPr>
              <a:t>Учреждениям и предприятиям уголовно-исполнительной системы</a:t>
            </a:r>
          </a:p>
        </p:txBody>
      </p:sp>
      <p:sp>
        <p:nvSpPr>
          <p:cNvPr id="12" name="Скругленный прямоугольник 11"/>
          <p:cNvSpPr>
            <a:spLocks noChangeArrowheads="1"/>
          </p:cNvSpPr>
          <p:nvPr/>
        </p:nvSpPr>
        <p:spPr bwMode="auto">
          <a:xfrm>
            <a:off x="1109663" y="5013325"/>
            <a:ext cx="6810375" cy="1223963"/>
          </a:xfrm>
          <a:prstGeom prst="roundRect">
            <a:avLst>
              <a:gd name="adj" fmla="val 16667"/>
            </a:avLst>
          </a:prstGeom>
          <a:gradFill rotWithShape="1">
            <a:gsLst>
              <a:gs pos="0">
                <a:srgbClr val="A3C4FF"/>
              </a:gs>
              <a:gs pos="35001">
                <a:srgbClr val="BFD5FF"/>
              </a:gs>
              <a:gs pos="100000">
                <a:srgbClr val="E5EEFF"/>
              </a:gs>
            </a:gsLst>
            <a:lin ang="16200000" scaled="1"/>
          </a:gradFill>
          <a:ln w="9525">
            <a:solidFill>
              <a:srgbClr val="4A7EBB"/>
            </a:solidFill>
            <a:round/>
            <a:headEnd/>
            <a:tailEnd/>
          </a:ln>
          <a:effectLst>
            <a:outerShdw blurRad="63500" dist="20000" dir="5400000" rotWithShape="0">
              <a:srgbClr val="000000">
                <a:alpha val="37999"/>
              </a:srgbClr>
            </a:outerShdw>
          </a:effectLst>
        </p:spPr>
        <p:txBody>
          <a:bodyPr lIns="82945" tIns="41473" rIns="82945" bIns="41473" anchor="ctr"/>
          <a:lstStyle>
            <a:lvl1pPr defTabSz="866775">
              <a:defRPr kumimoji="1" sz="2400">
                <a:solidFill>
                  <a:schemeClr val="tx1"/>
                </a:solidFill>
                <a:latin typeface="Arial" panose="020B0604020202020204" pitchFamily="34" charset="0"/>
                <a:cs typeface="Arial" panose="020B0604020202020204" pitchFamily="34" charset="0"/>
              </a:defRPr>
            </a:lvl1pPr>
            <a:lvl2pPr marL="742950" indent="-285750" defTabSz="866775">
              <a:defRPr kumimoji="1" sz="2400">
                <a:solidFill>
                  <a:schemeClr val="tx1"/>
                </a:solidFill>
                <a:latin typeface="Arial" panose="020B0604020202020204" pitchFamily="34" charset="0"/>
                <a:cs typeface="Arial" panose="020B0604020202020204" pitchFamily="34" charset="0"/>
              </a:defRPr>
            </a:lvl2pPr>
            <a:lvl3pPr marL="1143000" indent="-228600" defTabSz="866775">
              <a:defRPr kumimoji="1" sz="2400">
                <a:solidFill>
                  <a:schemeClr val="tx1"/>
                </a:solidFill>
                <a:latin typeface="Arial" panose="020B0604020202020204" pitchFamily="34" charset="0"/>
                <a:cs typeface="Arial" panose="020B0604020202020204" pitchFamily="34" charset="0"/>
              </a:defRPr>
            </a:lvl3pPr>
            <a:lvl4pPr marL="1600200" indent="-228600" defTabSz="866775">
              <a:defRPr kumimoji="1" sz="2400">
                <a:solidFill>
                  <a:schemeClr val="tx1"/>
                </a:solidFill>
                <a:latin typeface="Arial" panose="020B0604020202020204" pitchFamily="34" charset="0"/>
                <a:cs typeface="Arial" panose="020B0604020202020204" pitchFamily="34" charset="0"/>
              </a:defRPr>
            </a:lvl4pPr>
            <a:lvl5pPr marL="2057400" indent="-228600" defTabSz="866775">
              <a:defRPr kumimoji="1" sz="2400">
                <a:solidFill>
                  <a:schemeClr val="tx1"/>
                </a:solidFill>
                <a:latin typeface="Arial" panose="020B0604020202020204" pitchFamily="34" charset="0"/>
                <a:cs typeface="Arial" panose="020B0604020202020204" pitchFamily="34" charset="0"/>
              </a:defRPr>
            </a:lvl5pPr>
            <a:lvl6pPr marL="2514600" indent="-228600" defTabSz="866775"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defTabSz="866775"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defTabSz="866775"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defTabSz="866775"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pPr>
              <a:spcAft>
                <a:spcPts val="550"/>
              </a:spcAft>
            </a:pPr>
            <a:r>
              <a:rPr kumimoji="0" lang="ru-RU" sz="1800" b="1">
                <a:solidFill>
                  <a:srgbClr val="00153E"/>
                </a:solidFill>
              </a:rPr>
              <a:t>Социально- ориентированным негосударственным некоммерческим организациям</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Содержимое 1"/>
          <p:cNvSpPr>
            <a:spLocks noGrp="1"/>
          </p:cNvSpPr>
          <p:nvPr>
            <p:ph idx="1"/>
          </p:nvPr>
        </p:nvSpPr>
        <p:spPr/>
        <p:txBody>
          <a:bodyPr/>
          <a:lstStyle/>
          <a:p>
            <a:pPr eaLnBrk="1" hangingPunct="1">
              <a:lnSpc>
                <a:spcPct val="80000"/>
              </a:lnSpc>
            </a:pPr>
            <a:r>
              <a:rPr kumimoji="0" lang="ru-RU" sz="2500" smtClean="0">
                <a:solidFill>
                  <a:srgbClr val="C00000"/>
                </a:solidFill>
                <a:latin typeface="Times New Roman" panose="02020603050405020304" pitchFamily="18" charset="0"/>
                <a:cs typeface="Times New Roman" panose="02020603050405020304" pitchFamily="18" charset="0"/>
              </a:rPr>
              <a:t>Учреждениям и предприятиям уголовно-исполнительной системы</a:t>
            </a:r>
            <a:r>
              <a:rPr kumimoji="0" lang="ru-RU" sz="2500" smtClean="0">
                <a:latin typeface="Times New Roman" panose="02020603050405020304" pitchFamily="18" charset="0"/>
                <a:cs typeface="Times New Roman" panose="02020603050405020304" pitchFamily="18" charset="0"/>
              </a:rPr>
              <a:t> (обязанность заказчика предоставить преимущества в отношении предлагаемой ими цены в размере до 15% в установленном Правительством РФ порядке);</a:t>
            </a:r>
          </a:p>
          <a:p>
            <a:pPr eaLnBrk="1" hangingPunct="1">
              <a:lnSpc>
                <a:spcPct val="80000"/>
              </a:lnSpc>
            </a:pPr>
            <a:r>
              <a:rPr kumimoji="0" lang="ru-RU" sz="2500" smtClean="0">
                <a:solidFill>
                  <a:srgbClr val="C00000"/>
                </a:solidFill>
                <a:latin typeface="Times New Roman" panose="02020603050405020304" pitchFamily="18" charset="0"/>
                <a:cs typeface="Times New Roman" panose="02020603050405020304" pitchFamily="18" charset="0"/>
              </a:rPr>
              <a:t>Организациям инвалидов</a:t>
            </a:r>
            <a:r>
              <a:rPr kumimoji="0" lang="ru-RU" sz="2500" smtClean="0">
                <a:latin typeface="Times New Roman" panose="02020603050405020304" pitchFamily="18" charset="0"/>
                <a:cs typeface="Times New Roman" panose="02020603050405020304" pitchFamily="18" charset="0"/>
              </a:rPr>
              <a:t> (обязанность заказчика предоставить преимущества в отношении предлагаемой ими цены в размере до 15% в установленном Правительством РФ порядке);;</a:t>
            </a:r>
          </a:p>
          <a:p>
            <a:pPr eaLnBrk="1" hangingPunct="1">
              <a:lnSpc>
                <a:spcPct val="80000"/>
              </a:lnSpc>
            </a:pPr>
            <a:r>
              <a:rPr kumimoji="0" lang="ru-RU" sz="2500" smtClean="0">
                <a:solidFill>
                  <a:srgbClr val="C00000"/>
                </a:solidFill>
                <a:latin typeface="Times New Roman" panose="02020603050405020304" pitchFamily="18" charset="0"/>
                <a:cs typeface="Times New Roman" panose="02020603050405020304" pitchFamily="18" charset="0"/>
              </a:rPr>
              <a:t>Субъектам малого предпринимательства, социально ориентированным некоммерческим организациям </a:t>
            </a:r>
            <a:r>
              <a:rPr kumimoji="0" lang="ru-RU" sz="2500" smtClean="0">
                <a:latin typeface="Times New Roman" panose="02020603050405020304" pitchFamily="18" charset="0"/>
                <a:cs typeface="Times New Roman" panose="02020603050405020304" pitchFamily="18" charset="0"/>
              </a:rPr>
              <a:t>(обязанность осуществить закупки не менее 15% от общего объема закупок , предусмотренного планом-графиком) .</a:t>
            </a: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solidFill>
                  <a:srgbClr val="C00000"/>
                </a:solidFill>
                <a:latin typeface="Times New Roman" pitchFamily="18" charset="0"/>
                <a:ea typeface="+mj-ea"/>
                <a:cs typeface="Times New Roman" pitchFamily="18" charset="0"/>
              </a:rPr>
              <a:t>Преимущества участникам закупки (ст.27-30)</a:t>
            </a:r>
            <a:endParaRPr lang="ru-RU" dirty="0">
              <a:solidFill>
                <a:srgbClr val="C00000"/>
              </a:solidFill>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Содержимое 1"/>
          <p:cNvSpPr>
            <a:spLocks noGrp="1"/>
          </p:cNvSpPr>
          <p:nvPr>
            <p:ph idx="1"/>
          </p:nvPr>
        </p:nvSpPr>
        <p:spPr/>
        <p:txBody>
          <a:bodyPr/>
          <a:lstStyle/>
          <a:p>
            <a:pPr eaLnBrk="1" hangingPunct="1">
              <a:lnSpc>
                <a:spcPct val="80000"/>
              </a:lnSpc>
            </a:pPr>
            <a:endParaRPr kumimoji="0" lang="ru-RU" sz="700" smtClean="0">
              <a:cs typeface="Arial" panose="020B0604020202020204" pitchFamily="34" charset="0"/>
            </a:endParaRPr>
          </a:p>
          <a:p>
            <a:pPr eaLnBrk="1" hangingPunct="1">
              <a:lnSpc>
                <a:spcPct val="80000"/>
              </a:lnSpc>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1) соответствие требованиям, установленным в соответствии с законодательством РФ к лицам, осуществляющим поставку ТРУ , являющихся объектом закупки;</a:t>
            </a:r>
          </a:p>
          <a:p>
            <a:pPr eaLnBrk="1" hangingPunct="1">
              <a:lnSpc>
                <a:spcPct val="80000"/>
              </a:lnSpc>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2) правомочность участника закупки заключать контракт;</a:t>
            </a:r>
          </a:p>
          <a:p>
            <a:pPr eaLnBrk="1" hangingPunct="1">
              <a:lnSpc>
                <a:spcPct val="80000"/>
              </a:lnSpc>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3) непроведение ликвидации участника закупки - юридического лица и отсутствие решения арбитражного суда о признании участника закупки - юридического лица или индивидуального предпринимателя несостоятельным (банкротом) и об открытии конкурсного производства;</a:t>
            </a:r>
          </a:p>
          <a:p>
            <a:pPr eaLnBrk="1" hangingPunct="1">
              <a:lnSpc>
                <a:spcPct val="80000"/>
              </a:lnSpc>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4) неприостановление деятельности участника закупки в порядке, установленном Кодексом РФ об административных правонарушениях, </a:t>
            </a:r>
            <a:r>
              <a:rPr kumimoji="0" lang="ru-RU" sz="2000" smtClean="0">
                <a:solidFill>
                  <a:srgbClr val="C00000"/>
                </a:solidFill>
                <a:latin typeface="Times New Roman" panose="02020603050405020304" pitchFamily="18" charset="0"/>
                <a:cs typeface="Times New Roman" panose="02020603050405020304" pitchFamily="18" charset="0"/>
              </a:rPr>
              <a:t>на дату подачи заявки на участие в закупке;</a:t>
            </a:r>
          </a:p>
          <a:p>
            <a:pPr eaLnBrk="1" hangingPunct="1">
              <a:lnSpc>
                <a:spcPct val="80000"/>
              </a:lnSpc>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5) отсутствие у участника закупки недоимки по налогам, сборам, задолженности по иным обязательным платежам в бюджеты бюджетной системы Российской Федерации; </a:t>
            </a:r>
            <a:endParaRPr kumimoji="0" lang="ru-RU" sz="2000" smtClean="0">
              <a:solidFill>
                <a:srgbClr val="C00000"/>
              </a:solidFill>
              <a:latin typeface="Times New Roman" panose="02020603050405020304" pitchFamily="18" charset="0"/>
              <a:cs typeface="Times New Roman" panose="02020603050405020304" pitchFamily="18" charset="0"/>
            </a:endParaRPr>
          </a:p>
          <a:p>
            <a:pPr eaLnBrk="1" hangingPunct="1">
              <a:lnSpc>
                <a:spcPct val="80000"/>
              </a:lnSpc>
            </a:pPr>
            <a:endParaRPr kumimoji="0" lang="ru-RU" sz="2000" smtClean="0">
              <a:solidFill>
                <a:srgbClr val="C00000"/>
              </a:solidFill>
              <a:latin typeface="Times New Roman" panose="02020603050405020304" pitchFamily="18" charset="0"/>
              <a:cs typeface="Times New Roman" panose="02020603050405020304" pitchFamily="18" charset="0"/>
            </a:endParaRPr>
          </a:p>
          <a:p>
            <a:pPr eaLnBrk="1" hangingPunct="1">
              <a:lnSpc>
                <a:spcPct val="80000"/>
              </a:lnSpc>
            </a:pPr>
            <a:endParaRPr kumimoji="0" lang="ru-RU" sz="2000" smtClean="0">
              <a:solidFill>
                <a:srgbClr val="C00000"/>
              </a:solidFill>
              <a:latin typeface="Times New Roman" panose="02020603050405020304" pitchFamily="18" charset="0"/>
              <a:cs typeface="Times New Roman" panose="02020603050405020304" pitchFamily="18" charset="0"/>
            </a:endParaRPr>
          </a:p>
          <a:p>
            <a:pPr eaLnBrk="1" hangingPunct="1">
              <a:lnSpc>
                <a:spcPct val="80000"/>
              </a:lnSpc>
            </a:pPr>
            <a:endParaRPr kumimoji="0" lang="ru-RU" sz="2000" smtClean="0">
              <a:solidFill>
                <a:srgbClr val="C00000"/>
              </a:solidFill>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solidFill>
                  <a:srgbClr val="C00000"/>
                </a:solidFill>
                <a:latin typeface="Times New Roman" pitchFamily="18" charset="0"/>
                <a:ea typeface="+mj-ea"/>
                <a:cs typeface="Times New Roman" pitchFamily="18" charset="0"/>
              </a:rPr>
              <a:t>Требования к участникам закупки (ст.31)</a:t>
            </a:r>
            <a:endParaRPr lang="ru-RU" dirty="0">
              <a:solidFill>
                <a:srgbClr val="C00000"/>
              </a:solidFill>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Содержимое 1"/>
          <p:cNvSpPr>
            <a:spLocks noGrp="1"/>
          </p:cNvSpPr>
          <p:nvPr>
            <p:ph idx="1"/>
          </p:nvPr>
        </p:nvSpPr>
        <p:spPr/>
        <p:txBody>
          <a:bodyPr/>
          <a:lstStyle/>
          <a:p>
            <a:pPr eaLnBrk="1" hangingPunct="1">
              <a:lnSpc>
                <a:spcPct val="80000"/>
              </a:lnSpc>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7) отсутствие у участника закупки - физического лица либо у руководителя, членов коллегиального исполнительного органа или главного бухгалтера юридического лица - участника закупки судимости за преступления в сфере экономики;</a:t>
            </a:r>
          </a:p>
          <a:p>
            <a:pPr eaLnBrk="1" hangingPunct="1">
              <a:lnSpc>
                <a:spcPct val="80000"/>
              </a:lnSpc>
              <a:buFont typeface="Wingdings 3" panose="05040102010807070707" pitchFamily="18" charset="2"/>
              <a:buNone/>
            </a:pPr>
            <a:endParaRPr kumimoji="0" lang="ru-RU" sz="2400" smtClean="0">
              <a:latin typeface="Times New Roman" panose="02020603050405020304" pitchFamily="18" charset="0"/>
              <a:cs typeface="Times New Roman" panose="02020603050405020304" pitchFamily="18" charset="0"/>
            </a:endParaRPr>
          </a:p>
          <a:p>
            <a:pPr eaLnBrk="1" hangingPunct="1">
              <a:lnSpc>
                <a:spcPct val="80000"/>
              </a:lnSpc>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8) обладание участником закупки исключительными правами на результаты интеллектуальной деятельности, если в связи с исполнением контракта заказчик приобретает права на такие результаты, за исключением случаев заключения контрактов на создание произведений литературы или искусства, исполнения, на финансирование проката или показа национального фильма.</a:t>
            </a:r>
          </a:p>
          <a:p>
            <a:pPr eaLnBrk="1" hangingPunct="1">
              <a:lnSpc>
                <a:spcPct val="80000"/>
              </a:lnSpc>
            </a:pPr>
            <a:endParaRPr kumimoji="0" lang="ru-RU" sz="2500" smtClean="0">
              <a:cs typeface="Arial" panose="020B0604020202020204" pitchFamily="34" charset="0"/>
            </a:endParaRPr>
          </a:p>
        </p:txBody>
      </p:sp>
      <p:sp>
        <p:nvSpPr>
          <p:cNvPr id="3" name="Заголовок 2"/>
          <p:cNvSpPr>
            <a:spLocks noGrp="1"/>
          </p:cNvSpPr>
          <p:nvPr>
            <p:ph type="title"/>
          </p:nvPr>
        </p:nvSpPr>
        <p:spPr>
          <a:xfrm>
            <a:off x="683568" y="332656"/>
            <a:ext cx="8229600" cy="1143000"/>
          </a:xfrm>
        </p:spPr>
        <p:txBody>
          <a:bodyPr>
            <a:normAutofit fontScale="90000"/>
            <a:scene3d>
              <a:camera prst="orthographicFront"/>
              <a:lightRig rig="soft" dir="t"/>
            </a:scene3d>
          </a:bodyPr>
          <a:lstStyle/>
          <a:p>
            <a:pPr eaLnBrk="1" fontAlgn="auto" hangingPunct="1">
              <a:spcAft>
                <a:spcPts val="0"/>
              </a:spcAft>
              <a:defRPr/>
            </a:pPr>
            <a:r>
              <a:rPr lang="ru-RU" dirty="0" smtClean="0">
                <a:solidFill>
                  <a:schemeClr val="tx1"/>
                </a:solidFill>
                <a:latin typeface="Times New Roman" pitchFamily="18" charset="0"/>
                <a:ea typeface="+mj-ea"/>
                <a:cs typeface="Times New Roman" pitchFamily="18" charset="0"/>
              </a:rPr>
              <a:t>Требования к участникам закупки (ст.31)</a:t>
            </a:r>
            <a:endParaRPr lang="ru-RU" dirty="0">
              <a:solidFill>
                <a:schemeClr val="tx1"/>
              </a:solidFill>
              <a:ea typeface="+mj-ea"/>
              <a:cs typeface="+mj-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Содержимое 1"/>
          <p:cNvSpPr>
            <a:spLocks noGrp="1"/>
          </p:cNvSpPr>
          <p:nvPr>
            <p:ph idx="1"/>
          </p:nvPr>
        </p:nvSpPr>
        <p:spPr/>
        <p:txBody>
          <a:bodyPr/>
          <a:lstStyle/>
          <a:p>
            <a:pPr eaLnBrk="1" hangingPunct="1">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9) отсутствие между участником закупки и заказчиком </a:t>
            </a:r>
          </a:p>
          <a:p>
            <a:pPr eaLnBrk="1" hangingPunct="1">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конфликта интересов.</a:t>
            </a:r>
          </a:p>
          <a:p>
            <a:pPr eaLnBrk="1" hangingPunct="1">
              <a:buFont typeface="Wingdings 3" panose="05040102010807070707" pitchFamily="18" charset="2"/>
              <a:buNone/>
            </a:pPr>
            <a:endParaRPr kumimoji="0" lang="ru-RU" sz="2400" smtClean="0">
              <a:latin typeface="Times New Roman" panose="02020603050405020304" pitchFamily="18" charset="0"/>
              <a:cs typeface="Times New Roman" panose="02020603050405020304" pitchFamily="18" charset="0"/>
            </a:endParaRPr>
          </a:p>
          <a:p>
            <a:pPr eaLnBrk="1" hangingPunct="1">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1</a:t>
            </a:r>
            <a:r>
              <a:rPr kumimoji="0" lang="ru-RU" sz="2400" baseline="30000" smtClean="0">
                <a:latin typeface="Times New Roman" panose="02020603050405020304" pitchFamily="18" charset="0"/>
                <a:cs typeface="Times New Roman" panose="02020603050405020304" pitchFamily="18" charset="0"/>
              </a:rPr>
              <a:t>1</a:t>
            </a:r>
            <a:r>
              <a:rPr kumimoji="0" lang="ru-RU" sz="2400" smtClean="0">
                <a:latin typeface="Times New Roman" panose="02020603050405020304" pitchFamily="18" charset="0"/>
                <a:cs typeface="Times New Roman" panose="02020603050405020304" pitchFamily="18" charset="0"/>
              </a:rPr>
              <a:t>. Заказчик </a:t>
            </a:r>
            <a:r>
              <a:rPr kumimoji="0" lang="ru-RU" sz="2400" smtClean="0">
                <a:solidFill>
                  <a:srgbClr val="C00000"/>
                </a:solidFill>
                <a:latin typeface="Times New Roman" panose="02020603050405020304" pitchFamily="18" charset="0"/>
                <a:cs typeface="Times New Roman" panose="02020603050405020304" pitchFamily="18" charset="0"/>
              </a:rPr>
              <a:t>вправе</a:t>
            </a:r>
            <a:r>
              <a:rPr kumimoji="0" lang="ru-RU" sz="2400" smtClean="0">
                <a:latin typeface="Times New Roman" panose="02020603050405020304" pitchFamily="18" charset="0"/>
                <a:cs typeface="Times New Roman" panose="02020603050405020304" pitchFamily="18" charset="0"/>
              </a:rPr>
              <a:t> установить требование об отсутствии в реестре недобросовестных поставщиков (подрядчиков, исполнителей) информации об участнике закупки, в том числе информации об учредителях, о членах коллегиального исполнительного органа, лице, исполняющем функции единоличного исполнительного органа участника закупки - юридического лица.</a:t>
            </a: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hangingPunct="1">
              <a:defRPr/>
            </a:pPr>
            <a:r>
              <a:rPr lang="ru-RU" dirty="0" smtClean="0">
                <a:solidFill>
                  <a:schemeClr val="tx1"/>
                </a:solidFill>
                <a:latin typeface="Times New Roman" pitchFamily="18" charset="0"/>
                <a:ea typeface="+mj-ea"/>
                <a:cs typeface="Times New Roman" pitchFamily="18" charset="0"/>
              </a:rPr>
              <a:t>Требования к участникам закупки (ст.31)</a:t>
            </a:r>
            <a:endParaRPr lang="ru-RU" dirty="0">
              <a:ea typeface="+mj-ea"/>
              <a:cs typeface="+mj-c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Содержимое 1"/>
          <p:cNvSpPr>
            <a:spLocks noGrp="1"/>
          </p:cNvSpPr>
          <p:nvPr>
            <p:ph idx="1"/>
          </p:nvPr>
        </p:nvSpPr>
        <p:spPr/>
        <p:txBody>
          <a:bodyPr/>
          <a:lstStyle/>
          <a:p>
            <a:pPr eaLnBrk="1" hangingPunct="1">
              <a:buFont typeface="Wingdings 3" panose="05040102010807070707" pitchFamily="18" charset="2"/>
              <a:buNone/>
            </a:pPr>
            <a:r>
              <a:rPr kumimoji="0" lang="ru-RU" smtClean="0">
                <a:cs typeface="Arial" panose="020B0604020202020204" pitchFamily="34" charset="0"/>
              </a:rPr>
              <a:t> </a:t>
            </a:r>
            <a:r>
              <a:rPr kumimoji="0" lang="ru-RU" sz="2000" smtClean="0">
                <a:latin typeface="Times New Roman" panose="02020603050405020304" pitchFamily="18" charset="0"/>
                <a:cs typeface="Times New Roman" panose="02020603050405020304" pitchFamily="18" charset="0"/>
              </a:rPr>
              <a:t>Правительство Российской Федерации вправе устанавливать к участникам закупок отдельных видов ТРУ, закупки которых осуществляются путем проведения </a:t>
            </a:r>
            <a:r>
              <a:rPr kumimoji="0" lang="ru-RU" sz="2000" smtClean="0">
                <a:solidFill>
                  <a:srgbClr val="C00000"/>
                </a:solidFill>
                <a:latin typeface="Times New Roman" panose="02020603050405020304" pitchFamily="18" charset="0"/>
                <a:cs typeface="Times New Roman" panose="02020603050405020304" pitchFamily="18" charset="0"/>
              </a:rPr>
              <a:t>конкурсов с ограниченным участием, двухэтапных конкурсов, закрытых конкурсов с ограниченным участием, закрытых двухэтапных конкурсов или аукционов</a:t>
            </a:r>
            <a:r>
              <a:rPr kumimoji="0" lang="ru-RU" sz="2000" smtClean="0">
                <a:latin typeface="Times New Roman" panose="02020603050405020304" pitchFamily="18" charset="0"/>
                <a:cs typeface="Times New Roman" panose="02020603050405020304" pitchFamily="18" charset="0"/>
              </a:rPr>
              <a:t>, дополнительные требования, в том числе к наличию:</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1) финансовых ресурсов для исполнения контракта;</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2) на праве собственности или ином законном основании оборудования и других материальных ресурсов для исполнения контракта;</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3) опыта работы, связанного с предметом контракта, и деловой репутации;</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4) необходимого количества специалистов и иных работников определенного уровня квалификации для исполнения контракта.</a:t>
            </a:r>
          </a:p>
          <a:p>
            <a:pPr eaLnBrk="1" hangingPunct="1">
              <a:buFont typeface="Wingdings 3" panose="05040102010807070707" pitchFamily="18" charset="2"/>
              <a:buNone/>
            </a:pPr>
            <a:endParaRPr kumimoji="0" lang="ru-RU" sz="2000" smtClean="0">
              <a:latin typeface="Times New Roman" panose="02020603050405020304" pitchFamily="18" charset="0"/>
              <a:cs typeface="Times New Roman" panose="02020603050405020304" pitchFamily="18" charset="0"/>
            </a:endParaRPr>
          </a:p>
          <a:p>
            <a:pPr eaLnBrk="1" hangingPunct="1"/>
            <a:endParaRPr kumimoji="0" lang="ru-RU"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solidFill>
                  <a:schemeClr val="tx1"/>
                </a:solidFill>
                <a:latin typeface="Times New Roman" pitchFamily="18" charset="0"/>
                <a:ea typeface="+mj-ea"/>
                <a:cs typeface="Times New Roman" pitchFamily="18" charset="0"/>
              </a:rPr>
              <a:t>Требования к участникам закупки (ст.31)</a:t>
            </a:r>
            <a:endParaRPr lang="ru-RU" dirty="0">
              <a:ea typeface="+mj-ea"/>
              <a:cs typeface="+mj-c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Содержимое 1"/>
          <p:cNvSpPr>
            <a:spLocks noGrp="1"/>
          </p:cNvSpPr>
          <p:nvPr>
            <p:ph idx="1"/>
          </p:nvPr>
        </p:nvSpPr>
        <p:spPr/>
        <p:txBody>
          <a:bodyPr/>
          <a:lstStyle/>
          <a:p>
            <a:pPr eaLnBrk="1" hangingPunct="1">
              <a:lnSpc>
                <a:spcPct val="80000"/>
              </a:lnSpc>
            </a:pPr>
            <a:endParaRPr kumimoji="0" lang="ru-RU" sz="700" smtClean="0">
              <a:cs typeface="Arial" panose="020B0604020202020204" pitchFamily="34" charset="0"/>
            </a:endParaRPr>
          </a:p>
          <a:p>
            <a:pPr eaLnBrk="1" hangingPunct="1">
              <a:lnSpc>
                <a:spcPct val="80000"/>
              </a:lnSpc>
            </a:pPr>
            <a:r>
              <a:rPr kumimoji="0" lang="ru-RU" sz="1600" smtClean="0">
                <a:latin typeface="Times New Roman" panose="02020603050405020304" pitchFamily="18" charset="0"/>
                <a:cs typeface="Times New Roman" panose="02020603050405020304" pitchFamily="18" charset="0"/>
              </a:rPr>
              <a:t> </a:t>
            </a:r>
            <a:r>
              <a:rPr kumimoji="0" lang="ru-RU" sz="2400" smtClean="0">
                <a:latin typeface="Times New Roman" panose="02020603050405020304" pitchFamily="18" charset="0"/>
                <a:cs typeface="Times New Roman" panose="02020603050405020304" pitchFamily="18" charset="0"/>
              </a:rPr>
              <a:t>Описание должно носить объективный характер, указываются функциональные, технические и качественные характеристики, эксплуатационные характеристики объекта закупки (при необходимости); </a:t>
            </a:r>
          </a:p>
          <a:p>
            <a:pPr eaLnBrk="1" hangingPunct="1">
              <a:lnSpc>
                <a:spcPct val="80000"/>
              </a:lnSpc>
            </a:pPr>
            <a:endParaRPr kumimoji="0" lang="ru-RU" sz="2400" smtClean="0">
              <a:latin typeface="Times New Roman" panose="02020603050405020304" pitchFamily="18" charset="0"/>
              <a:cs typeface="Times New Roman" panose="02020603050405020304" pitchFamily="18" charset="0"/>
            </a:endParaRPr>
          </a:p>
          <a:p>
            <a:pPr eaLnBrk="1" hangingPunct="1">
              <a:lnSpc>
                <a:spcPct val="80000"/>
              </a:lnSpc>
            </a:pPr>
            <a:r>
              <a:rPr kumimoji="0" lang="ru-RU" sz="2400" smtClean="0">
                <a:latin typeface="Times New Roman" panose="02020603050405020304" pitchFamily="18" charset="0"/>
                <a:cs typeface="Times New Roman" panose="02020603050405020304" pitchFamily="18" charset="0"/>
              </a:rPr>
              <a:t>Использование при составлении описания объекта закупки стандартных показателей, требований, условных обозначений и терминологии, касающихся технических и качественных характеристик объекта закупки, установленных в соответствии с техническими регламентами, стандартами и иными требованиями. В противном случае в документации о закупке должно содержаться обоснование необходимости использования других показателей, требований, обозначений и терминологии, </a:t>
            </a:r>
          </a:p>
          <a:p>
            <a:pPr eaLnBrk="1" hangingPunct="1">
              <a:lnSpc>
                <a:spcPct val="80000"/>
              </a:lnSpc>
            </a:pPr>
            <a:endParaRPr kumimoji="0" lang="ru-RU" sz="1600" smtClean="0">
              <a:latin typeface="Times New Roman" panose="02020603050405020304" pitchFamily="18" charset="0"/>
              <a:cs typeface="Times New Roman" panose="02020603050405020304" pitchFamily="18" charset="0"/>
            </a:endParaRPr>
          </a:p>
          <a:p>
            <a:pPr eaLnBrk="1" hangingPunct="1">
              <a:lnSpc>
                <a:spcPct val="80000"/>
              </a:lnSpc>
              <a:buFont typeface="Wingdings 3" panose="05040102010807070707" pitchFamily="18" charset="2"/>
              <a:buNone/>
            </a:pPr>
            <a:r>
              <a:rPr kumimoji="0" lang="ru-RU" sz="700" smtClean="0">
                <a:cs typeface="Arial" panose="020B0604020202020204" pitchFamily="34" charset="0"/>
              </a:rPr>
              <a:t>	</a:t>
            </a:r>
          </a:p>
          <a:p>
            <a:pPr eaLnBrk="1" hangingPunct="1">
              <a:lnSpc>
                <a:spcPct val="80000"/>
              </a:lnSpc>
              <a:buFont typeface="Wingdings 3" panose="05040102010807070707" pitchFamily="18" charset="2"/>
              <a:buNone/>
            </a:pPr>
            <a:endParaRPr kumimoji="0" lang="ru-RU" sz="700" b="1" smtClean="0">
              <a:cs typeface="Arial" panose="020B0604020202020204" pitchFamily="34" charset="0"/>
            </a:endParaRPr>
          </a:p>
          <a:p>
            <a:pPr eaLnBrk="1" hangingPunct="1">
              <a:lnSpc>
                <a:spcPct val="80000"/>
              </a:lnSpc>
              <a:buFont typeface="Wingdings 3" panose="05040102010807070707" pitchFamily="18" charset="2"/>
              <a:buNone/>
            </a:pPr>
            <a:r>
              <a:rPr kumimoji="0" lang="ru-RU" sz="700" smtClean="0">
                <a:cs typeface="Arial" panose="020B0604020202020204" pitchFamily="34" charset="0"/>
              </a:rPr>
              <a:t>	</a:t>
            </a:r>
          </a:p>
          <a:p>
            <a:pPr eaLnBrk="1" hangingPunct="1">
              <a:lnSpc>
                <a:spcPct val="80000"/>
              </a:lnSpc>
            </a:pPr>
            <a:endParaRPr kumimoji="0" lang="ru-RU" sz="700"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ea typeface="+mj-ea"/>
                <a:cs typeface="+mj-cs"/>
              </a:rPr>
              <a:t/>
            </a:r>
            <a:br>
              <a:rPr lang="ru-RU" dirty="0" smtClean="0">
                <a:ea typeface="+mj-ea"/>
                <a:cs typeface="+mj-cs"/>
              </a:rPr>
            </a:br>
            <a:r>
              <a:rPr lang="ru-RU" dirty="0" smtClean="0">
                <a:solidFill>
                  <a:srgbClr val="C00000"/>
                </a:solidFill>
                <a:latin typeface="Times New Roman" pitchFamily="18" charset="0"/>
                <a:ea typeface="+mj-ea"/>
                <a:cs typeface="Times New Roman" pitchFamily="18" charset="0"/>
              </a:rPr>
              <a:t>Правила описания объекта закупки (Ст.33)	</a:t>
            </a:r>
            <a:r>
              <a:rPr lang="ru-RU" dirty="0" smtClean="0">
                <a:ea typeface="+mj-ea"/>
                <a:cs typeface="+mj-cs"/>
              </a:rPr>
              <a:t/>
            </a:r>
            <a:br>
              <a:rPr lang="ru-RU" dirty="0" smtClean="0">
                <a:ea typeface="+mj-ea"/>
                <a:cs typeface="+mj-cs"/>
              </a:rPr>
            </a:br>
            <a:endParaRPr lang="ru-RU" dirty="0">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Содержимое 1"/>
          <p:cNvSpPr>
            <a:spLocks noGrp="1"/>
          </p:cNvSpPr>
          <p:nvPr>
            <p:ph idx="1"/>
          </p:nvPr>
        </p:nvSpPr>
        <p:spPr/>
        <p:txBody>
          <a:bodyPr/>
          <a:lstStyle/>
          <a:p>
            <a:pPr eaLnBrk="1" hangingPunct="1">
              <a:lnSpc>
                <a:spcPct val="80000"/>
              </a:lnSpc>
              <a:buFont typeface="Wingdings 3" panose="05040102010807070707" pitchFamily="18" charset="2"/>
              <a:buNone/>
            </a:pPr>
            <a:r>
              <a:rPr kumimoji="0" lang="ru-RU" sz="2200" smtClean="0">
                <a:latin typeface="Times New Roman" panose="02020603050405020304" pitchFamily="18" charset="0"/>
                <a:cs typeface="Times New Roman" panose="02020603050405020304" pitchFamily="18" charset="0"/>
              </a:rPr>
              <a:t>1) оказанием услуг международными финансовыми организациями, созданными в соответствии с международными договорами, участником которых является Российская Федерация, а также международными финансовыми организациями, с которыми Российская Федерация заключила международные договоры;</a:t>
            </a:r>
          </a:p>
          <a:p>
            <a:pPr eaLnBrk="1" hangingPunct="1">
              <a:lnSpc>
                <a:spcPct val="80000"/>
              </a:lnSpc>
              <a:buFont typeface="Wingdings 3" panose="05040102010807070707" pitchFamily="18" charset="2"/>
              <a:buNone/>
            </a:pPr>
            <a:r>
              <a:rPr kumimoji="0" lang="ru-RU" sz="2200" smtClean="0">
                <a:latin typeface="Times New Roman" panose="02020603050405020304" pitchFamily="18" charset="0"/>
                <a:cs typeface="Times New Roman" panose="02020603050405020304" pitchFamily="18" charset="0"/>
              </a:rPr>
              <a:t>2) закупкой товаров, работ, услуг для обеспечения безопасности лиц, подлежащих государственной защите, в соответствии с Федеральным законом от 20 августа 2004 года N 119-ФЗ "О государственной защите потерпевших, свидетелей и иных участников уголовного судопроизводства" и Федеральным законом от 20 апреля 1995 года N 45-ФЗ "О государственной защите судей, должностных лиц правоохранительных и контролирующих органов".</a:t>
            </a:r>
          </a:p>
          <a:p>
            <a:pPr eaLnBrk="1" hangingPunct="1">
              <a:lnSpc>
                <a:spcPct val="80000"/>
              </a:lnSpc>
            </a:pPr>
            <a:endParaRPr kumimoji="0" lang="ru-RU" sz="2100"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Закон не применяется </a:t>
            </a:r>
            <a:br>
              <a:rPr lang="ru-RU" dirty="0" smtClean="0">
                <a:latin typeface="Times New Roman" pitchFamily="18" charset="0"/>
                <a:ea typeface="+mj-ea"/>
                <a:cs typeface="Times New Roman" pitchFamily="18" charset="0"/>
              </a:rPr>
            </a:br>
            <a:r>
              <a:rPr lang="ru-RU" dirty="0" smtClean="0">
                <a:latin typeface="Times New Roman" pitchFamily="18" charset="0"/>
                <a:ea typeface="+mj-ea"/>
                <a:cs typeface="Times New Roman" pitchFamily="18" charset="0"/>
              </a:rPr>
              <a:t>к отношениям, связанным с:</a:t>
            </a:r>
            <a:endParaRPr lang="ru-RU"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Содержимое 1"/>
          <p:cNvSpPr>
            <a:spLocks noGrp="1"/>
          </p:cNvSpPr>
          <p:nvPr>
            <p:ph idx="1"/>
          </p:nvPr>
        </p:nvSpPr>
        <p:spPr/>
        <p:txBody>
          <a:bodyPr/>
          <a:lstStyle/>
          <a:p>
            <a:pPr eaLnBrk="1" hangingPunct="1"/>
            <a:r>
              <a:rPr kumimoji="0" lang="ru-RU" sz="2600" smtClean="0">
                <a:latin typeface="Times New Roman" panose="02020603050405020304" pitchFamily="18" charset="0"/>
                <a:cs typeface="Times New Roman" panose="02020603050405020304" pitchFamily="18" charset="0"/>
              </a:rPr>
              <a:t> Описание объекта закупки может включать в себя </a:t>
            </a:r>
            <a:r>
              <a:rPr kumimoji="0" lang="ru-RU" sz="2600" smtClean="0">
                <a:solidFill>
                  <a:srgbClr val="C00000"/>
                </a:solidFill>
                <a:latin typeface="Times New Roman" panose="02020603050405020304" pitchFamily="18" charset="0"/>
                <a:cs typeface="Times New Roman" panose="02020603050405020304" pitchFamily="18" charset="0"/>
              </a:rPr>
              <a:t>спецификации, планы, чертежи, эскизы, фотографии, результаты работы, тестирования, </a:t>
            </a:r>
            <a:r>
              <a:rPr kumimoji="0" lang="ru-RU" sz="2600" smtClean="0">
                <a:latin typeface="Times New Roman" panose="02020603050405020304" pitchFamily="18" charset="0"/>
                <a:cs typeface="Times New Roman" panose="02020603050405020304" pitchFamily="18" charset="0"/>
              </a:rPr>
              <a:t>требования, в том числе в отношении проведения испытаний, методов испытаний, упаковки в соответствии с требованиями ГК РФ, маркировки, этикеток, подтверждения соответствия, процессов и методов производства в  </a:t>
            </a:r>
          </a:p>
          <a:p>
            <a:pPr eaLnBrk="1" hangingPunct="1">
              <a:buFont typeface="Wingdings 3" panose="05040102010807070707" pitchFamily="18" charset="2"/>
              <a:buNone/>
            </a:pPr>
            <a:r>
              <a:rPr kumimoji="0" lang="ru-RU" sz="2600" smtClean="0">
                <a:latin typeface="Times New Roman" panose="02020603050405020304" pitchFamily="18" charset="0"/>
                <a:cs typeface="Times New Roman" panose="02020603050405020304" pitchFamily="18" charset="0"/>
              </a:rPr>
              <a:t>соответствии с требованиями технических регламентов, стандартов, технических условий, а также в отношении условных обозначений и терминологии; </a:t>
            </a:r>
          </a:p>
          <a:p>
            <a:pPr eaLnBrk="1" hangingPunct="1"/>
            <a:endParaRPr kumimoji="0" lang="ru-RU" sz="2500"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solidFill>
                  <a:schemeClr val="tx1"/>
                </a:solidFill>
                <a:latin typeface="Times New Roman" pitchFamily="18" charset="0"/>
                <a:ea typeface="+mj-ea"/>
                <a:cs typeface="Times New Roman" pitchFamily="18" charset="0"/>
              </a:rPr>
              <a:t>Правила описания объекта закупки (Ст.33)	</a:t>
            </a:r>
            <a:endParaRPr lang="ru-RU" dirty="0">
              <a:solidFill>
                <a:schemeClr val="tx1"/>
              </a:solidFill>
              <a:ea typeface="+mj-ea"/>
              <a:cs typeface="+mj-cs"/>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Содержимое 1"/>
          <p:cNvSpPr>
            <a:spLocks noGrp="1"/>
          </p:cNvSpPr>
          <p:nvPr>
            <p:ph idx="1"/>
          </p:nvPr>
        </p:nvSpPr>
        <p:spPr/>
        <p:txBody>
          <a:bodyPr/>
          <a:lstStyle/>
          <a:p>
            <a:pPr eaLnBrk="1" hangingPunct="1">
              <a:lnSpc>
                <a:spcPct val="80000"/>
              </a:lnSpc>
            </a:pPr>
            <a:endParaRPr kumimoji="0" lang="ru-RU" sz="700" smtClean="0">
              <a:cs typeface="Arial" panose="020B0604020202020204" pitchFamily="34" charset="0"/>
            </a:endParaRPr>
          </a:p>
          <a:p>
            <a:pPr eaLnBrk="1" hangingPunct="1">
              <a:lnSpc>
                <a:spcPct val="80000"/>
              </a:lnSpc>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Документация о закупке должна содержать изображение поставляемого товара, позволяющее его идентифицировать и подготовить заявку, окончательное предложение, если в такой документации содержится требование о соответствии поставляемого товара изображению товара, на поставку которого заключается контракт; </a:t>
            </a:r>
          </a:p>
          <a:p>
            <a:pPr eaLnBrk="1" hangingPunct="1">
              <a:lnSpc>
                <a:spcPct val="80000"/>
              </a:lnSpc>
            </a:pPr>
            <a:endParaRPr kumimoji="0" lang="ru-RU" sz="2000" smtClean="0">
              <a:latin typeface="Times New Roman" panose="02020603050405020304" pitchFamily="18" charset="0"/>
              <a:cs typeface="Times New Roman" panose="02020603050405020304" pitchFamily="18" charset="0"/>
            </a:endParaRPr>
          </a:p>
          <a:p>
            <a:pPr eaLnBrk="1" hangingPunct="1">
              <a:lnSpc>
                <a:spcPct val="80000"/>
              </a:lnSpc>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Документация о закупке должна содержать информацию о месте, датах начала и окончания, порядке и графике осмотра участниками закупки образца или макета товара, на поставку которого заключается контракт, если в такой документации содержится требование о соответствии поставляемого товара образцу или макету товара, на поставку которого заключается контракт; </a:t>
            </a:r>
          </a:p>
          <a:p>
            <a:pPr eaLnBrk="1" hangingPunct="1">
              <a:lnSpc>
                <a:spcPct val="80000"/>
              </a:lnSpc>
              <a:buFont typeface="Wingdings 3" panose="05040102010807070707" pitchFamily="18" charset="2"/>
              <a:buNone/>
            </a:pPr>
            <a:r>
              <a:rPr kumimoji="0" lang="ru-RU" sz="2000" smtClean="0">
                <a:solidFill>
                  <a:srgbClr val="C00000"/>
                </a:solidFill>
                <a:latin typeface="Times New Roman" panose="02020603050405020304" pitchFamily="18" charset="0"/>
                <a:cs typeface="Times New Roman" panose="02020603050405020304" pitchFamily="18" charset="0"/>
              </a:rPr>
              <a:t>Поставляемый товар должен быть новым товаром </a:t>
            </a:r>
            <a:r>
              <a:rPr kumimoji="0" lang="ru-RU" sz="2000" smtClean="0">
                <a:latin typeface="Times New Roman" panose="02020603050405020304" pitchFamily="18" charset="0"/>
                <a:cs typeface="Times New Roman" panose="02020603050405020304" pitchFamily="18" charset="0"/>
              </a:rPr>
              <a:t>(который не был в употреблении, в ремонте, в том числе который не был восстановлен, у которого не была осуществлена замена составных частей, не были восстановлены потребительские свойства) в случае, если иное не предусмотрено описанием объекта закупки. </a:t>
            </a:r>
          </a:p>
          <a:p>
            <a:pPr eaLnBrk="1" hangingPunct="1">
              <a:lnSpc>
                <a:spcPct val="80000"/>
              </a:lnSpc>
            </a:pPr>
            <a:endParaRPr kumimoji="0" lang="ru-RU" sz="1600" smtClean="0">
              <a:latin typeface="Times New Roman" panose="02020603050405020304" pitchFamily="18" charset="0"/>
              <a:cs typeface="Times New Roman" panose="02020603050405020304" pitchFamily="18" charset="0"/>
            </a:endParaRPr>
          </a:p>
          <a:p>
            <a:pPr eaLnBrk="1" hangingPunct="1">
              <a:lnSpc>
                <a:spcPct val="80000"/>
              </a:lnSpc>
            </a:pPr>
            <a:endParaRPr kumimoji="0" lang="ru-RU" sz="700"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Правила описания объекта закупки (Ст.33)</a:t>
            </a:r>
            <a:endParaRPr lang="ru-RU" dirty="0">
              <a:ea typeface="+mj-ea"/>
              <a:cs typeface="+mj-cs"/>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Содержимое 1"/>
          <p:cNvSpPr>
            <a:spLocks noGrp="1"/>
          </p:cNvSpPr>
          <p:nvPr>
            <p:ph idx="1"/>
          </p:nvPr>
        </p:nvSpPr>
        <p:spPr/>
        <p:txBody>
          <a:bodyPr/>
          <a:lstStyle/>
          <a:p>
            <a:pPr eaLnBrk="1" hangingPunct="1">
              <a:lnSpc>
                <a:spcPct val="80000"/>
              </a:lnSpc>
            </a:pPr>
            <a:endParaRPr kumimoji="0" lang="ru-RU" sz="700" smtClean="0">
              <a:cs typeface="Arial" panose="020B0604020202020204" pitchFamily="34" charset="0"/>
            </a:endParaRPr>
          </a:p>
          <a:p>
            <a:pPr eaLnBrk="1" hangingPunct="1">
              <a:lnSpc>
                <a:spcPct val="80000"/>
              </a:lnSpc>
              <a:buFont typeface="Wingdings 3" panose="05040102010807070707" pitchFamily="18" charset="2"/>
              <a:buNone/>
            </a:pPr>
            <a:r>
              <a:rPr kumimoji="0" lang="ru-RU" sz="1800" smtClean="0">
                <a:solidFill>
                  <a:srgbClr val="C00000"/>
                </a:solidFill>
                <a:latin typeface="Times New Roman" panose="02020603050405020304" pitchFamily="18" charset="0"/>
                <a:cs typeface="Times New Roman" panose="02020603050405020304" pitchFamily="18" charset="0"/>
              </a:rPr>
              <a:t>Не должны включаться требования или указания в отношении товарных знаков, </a:t>
            </a:r>
            <a:r>
              <a:rPr kumimoji="0" lang="ru-RU" sz="1800" smtClean="0">
                <a:latin typeface="Times New Roman" panose="02020603050405020304" pitchFamily="18" charset="0"/>
                <a:cs typeface="Times New Roman" panose="02020603050405020304" pitchFamily="18" charset="0"/>
              </a:rPr>
              <a:t>знаков обслуживания, фирменных наименований, патентов, полезных моделей, промышленных образцов, наименование места происхождения товара или наименование производителя, а также требования к товарам, информации, работам, услугам при условии, что такие требования влекут за собой ограничение количества участников закупки, за исключением случаев, если не имеется другого способа, обеспечивающего более точное и четкое описание характеристик объекта закупки. </a:t>
            </a:r>
          </a:p>
          <a:p>
            <a:pPr eaLnBrk="1" hangingPunct="1">
              <a:lnSpc>
                <a:spcPct val="80000"/>
              </a:lnSpc>
            </a:pPr>
            <a:endParaRPr kumimoji="0" lang="ru-RU" sz="1800" smtClean="0">
              <a:latin typeface="Times New Roman" panose="02020603050405020304" pitchFamily="18" charset="0"/>
              <a:cs typeface="Times New Roman" panose="02020603050405020304" pitchFamily="18" charset="0"/>
            </a:endParaRPr>
          </a:p>
          <a:p>
            <a:pPr eaLnBrk="1" hangingPunct="1">
              <a:lnSpc>
                <a:spcPct val="80000"/>
              </a:lnSpc>
              <a:buFont typeface="Wingdings 3" panose="05040102010807070707" pitchFamily="18" charset="2"/>
              <a:buNone/>
            </a:pPr>
            <a:r>
              <a:rPr kumimoji="0" lang="ru-RU" sz="1800" smtClean="0">
                <a:solidFill>
                  <a:srgbClr val="C00000"/>
                </a:solidFill>
                <a:latin typeface="Times New Roman" panose="02020603050405020304" pitchFamily="18" charset="0"/>
                <a:cs typeface="Times New Roman" panose="02020603050405020304" pitchFamily="18" charset="0"/>
              </a:rPr>
              <a:t>Документация может содержать указание на товарные знаки в случае, если при выполнении работ, оказании услуг предполагается использовать товары, поставки которых не являются предметом контракта. </a:t>
            </a:r>
          </a:p>
          <a:p>
            <a:pPr eaLnBrk="1" hangingPunct="1">
              <a:lnSpc>
                <a:spcPct val="80000"/>
              </a:lnSpc>
            </a:pPr>
            <a:endParaRPr kumimoji="0" lang="ru-RU" sz="1800" smtClean="0">
              <a:latin typeface="Times New Roman" panose="02020603050405020304" pitchFamily="18" charset="0"/>
              <a:cs typeface="Times New Roman" panose="02020603050405020304" pitchFamily="18" charset="0"/>
            </a:endParaRPr>
          </a:p>
          <a:p>
            <a:pPr eaLnBrk="1" hangingPunct="1">
              <a:lnSpc>
                <a:spcPct val="80000"/>
              </a:lnSpc>
              <a:buFont typeface="Wingdings 3" panose="05040102010807070707" pitchFamily="18" charset="2"/>
              <a:buNone/>
            </a:pPr>
            <a:r>
              <a:rPr kumimoji="0" lang="ru-RU" sz="1800" smtClean="0">
                <a:latin typeface="Times New Roman" panose="02020603050405020304" pitchFamily="18" charset="0"/>
                <a:cs typeface="Times New Roman" panose="02020603050405020304" pitchFamily="18" charset="0"/>
              </a:rPr>
              <a:t>При этом обязательным условием является включение в описание объекта закупки слов </a:t>
            </a:r>
            <a:r>
              <a:rPr kumimoji="0" lang="ru-RU" sz="1800" b="1" smtClean="0">
                <a:solidFill>
                  <a:srgbClr val="C00000"/>
                </a:solidFill>
                <a:latin typeface="Times New Roman" panose="02020603050405020304" pitchFamily="18" charset="0"/>
                <a:cs typeface="Times New Roman" panose="02020603050405020304" pitchFamily="18" charset="0"/>
              </a:rPr>
              <a:t>«или эквивалент», </a:t>
            </a:r>
            <a:r>
              <a:rPr kumimoji="0" lang="ru-RU" sz="1800" smtClean="0">
                <a:latin typeface="Times New Roman" panose="02020603050405020304" pitchFamily="18" charset="0"/>
                <a:cs typeface="Times New Roman" panose="02020603050405020304" pitchFamily="18" charset="0"/>
              </a:rPr>
              <a:t>за исключением случаев несовместимости товаров.</a:t>
            </a:r>
          </a:p>
          <a:p>
            <a:pPr eaLnBrk="1" hangingPunct="1">
              <a:lnSpc>
                <a:spcPct val="80000"/>
              </a:lnSpc>
              <a:buFont typeface="Wingdings 3" panose="05040102010807070707" pitchFamily="18" charset="2"/>
              <a:buNone/>
            </a:pPr>
            <a:r>
              <a:rPr kumimoji="0" lang="ru-RU" sz="1800" smtClean="0">
                <a:latin typeface="Times New Roman" panose="02020603050405020304" pitchFamily="18" charset="0"/>
                <a:cs typeface="Times New Roman" panose="02020603050405020304" pitchFamily="18" charset="0"/>
              </a:rPr>
              <a:t>Товарные знаки, и необходимости обеспечения взаимодействия таких товаров с товарами, используемыми заказчиком, а также случаев </a:t>
            </a:r>
            <a:r>
              <a:rPr kumimoji="0" lang="ru-RU" sz="1800" b="1" smtClean="0">
                <a:solidFill>
                  <a:srgbClr val="C00000"/>
                </a:solidFill>
                <a:latin typeface="Times New Roman" panose="02020603050405020304" pitchFamily="18" charset="0"/>
                <a:cs typeface="Times New Roman" panose="02020603050405020304" pitchFamily="18" charset="0"/>
              </a:rPr>
              <a:t>закупок запасных частей и расходных материалов к машинам и оборудованию, используемым заказчиком, в соответствии с технической документацией на указанные машины и оборудование. </a:t>
            </a:r>
          </a:p>
          <a:p>
            <a:pPr eaLnBrk="1" hangingPunct="1">
              <a:lnSpc>
                <a:spcPct val="80000"/>
              </a:lnSpc>
            </a:pPr>
            <a:r>
              <a:rPr kumimoji="0" lang="ru-RU" sz="1800" smtClean="0">
                <a:latin typeface="Times New Roman" panose="02020603050405020304" pitchFamily="18" charset="0"/>
                <a:cs typeface="Times New Roman" panose="02020603050405020304" pitchFamily="18" charset="0"/>
              </a:rPr>
              <a:t>	</a:t>
            </a:r>
          </a:p>
          <a:p>
            <a:pPr eaLnBrk="1" hangingPunct="1">
              <a:lnSpc>
                <a:spcPct val="80000"/>
              </a:lnSpc>
            </a:pPr>
            <a:endParaRPr kumimoji="0" lang="ru-RU" sz="700" smtClean="0">
              <a:latin typeface="Times New Roman" panose="02020603050405020304" pitchFamily="18" charset="0"/>
              <a:cs typeface="Times New Roman" panose="02020603050405020304" pitchFamily="18" charset="0"/>
            </a:endParaRPr>
          </a:p>
          <a:p>
            <a:pPr eaLnBrk="1" hangingPunct="1">
              <a:lnSpc>
                <a:spcPct val="80000"/>
              </a:lnSpc>
            </a:pPr>
            <a:r>
              <a:rPr kumimoji="0" lang="ru-RU" sz="700" smtClean="0">
                <a:latin typeface="Times New Roman" panose="02020603050405020304" pitchFamily="18" charset="0"/>
                <a:cs typeface="Times New Roman" panose="02020603050405020304" pitchFamily="18" charset="0"/>
              </a:rPr>
              <a:t>	</a:t>
            </a:r>
          </a:p>
          <a:p>
            <a:pPr eaLnBrk="1" hangingPunct="1">
              <a:lnSpc>
                <a:spcPct val="80000"/>
              </a:lnSpc>
            </a:pPr>
            <a:endParaRPr kumimoji="0" lang="ru-RU" sz="700"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Правила описания объекта закупки (Ст.33)</a:t>
            </a:r>
            <a:endParaRPr lang="ru-RU" dirty="0">
              <a:ea typeface="+mj-ea"/>
              <a:cs typeface="+mj-c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Содержимое 1"/>
          <p:cNvSpPr>
            <a:spLocks noGrp="1"/>
          </p:cNvSpPr>
          <p:nvPr>
            <p:ph idx="1"/>
          </p:nvPr>
        </p:nvSpPr>
        <p:spPr/>
        <p:txBody>
          <a:bodyPr/>
          <a:lstStyle/>
          <a:p>
            <a:pPr eaLnBrk="1" hangingPunct="1">
              <a:lnSpc>
                <a:spcPct val="80000"/>
              </a:lnSpc>
            </a:pPr>
            <a:endParaRPr kumimoji="0" lang="ru-RU" sz="700" smtClean="0">
              <a:cs typeface="Arial" panose="020B0604020202020204" pitchFamily="34" charset="0"/>
            </a:endParaRPr>
          </a:p>
          <a:p>
            <a:pPr eaLnBrk="1" hangingPunct="1">
              <a:lnSpc>
                <a:spcPct val="80000"/>
              </a:lnSpc>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Если при НМЦК составляет более чем 15 млн. руб. и участником закупки, с которым заключается контракт, предложена цена, которая на 25% и более % ниже НМЦК, </a:t>
            </a:r>
            <a:r>
              <a:rPr kumimoji="0" lang="ru-RU" sz="2000" smtClean="0">
                <a:solidFill>
                  <a:srgbClr val="C00000"/>
                </a:solidFill>
                <a:latin typeface="Times New Roman" panose="02020603050405020304" pitchFamily="18" charset="0"/>
                <a:cs typeface="Times New Roman" panose="02020603050405020304" pitchFamily="18" charset="0"/>
              </a:rPr>
              <a:t>контракт заключается  только после предоставления участником обеспечения исполнения контракта в размере, превышающем в 1,5 раза размер обеспечения исполнения контракта, указанный в документации. </a:t>
            </a:r>
          </a:p>
          <a:p>
            <a:pPr eaLnBrk="1" hangingPunct="1">
              <a:lnSpc>
                <a:spcPct val="80000"/>
              </a:lnSpc>
            </a:pPr>
            <a:endParaRPr kumimoji="0" lang="ru-RU" sz="2000" smtClean="0">
              <a:latin typeface="Times New Roman" panose="02020603050405020304" pitchFamily="18" charset="0"/>
              <a:cs typeface="Times New Roman" panose="02020603050405020304" pitchFamily="18" charset="0"/>
            </a:endParaRPr>
          </a:p>
          <a:p>
            <a:pPr eaLnBrk="1" hangingPunct="1">
              <a:lnSpc>
                <a:spcPct val="80000"/>
              </a:lnSpc>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Если при НМЦК составляет 15 млн. руб. и менее и участником закупки, с которым заключается контракт, предложена цена, которая на 25% и более % ниже Н(М)Ц контракта, </a:t>
            </a:r>
            <a:r>
              <a:rPr kumimoji="0" lang="ru-RU" sz="2000" smtClean="0">
                <a:solidFill>
                  <a:srgbClr val="C00000"/>
                </a:solidFill>
                <a:latin typeface="Times New Roman" panose="02020603050405020304" pitchFamily="18" charset="0"/>
                <a:cs typeface="Times New Roman" panose="02020603050405020304" pitchFamily="18" charset="0"/>
              </a:rPr>
              <a:t>контракт заключается только после предоставления участником обеспечения исполнения контракта в размере, превышающем в 1,5 раза размер обеспечения исполнения контракта, или информации, подтверждающей добросовестность такого участника на дату подачи заявки.</a:t>
            </a:r>
          </a:p>
          <a:p>
            <a:pPr eaLnBrk="1" hangingPunct="1">
              <a:lnSpc>
                <a:spcPct val="80000"/>
              </a:lnSpc>
            </a:pPr>
            <a:endParaRPr kumimoji="0" lang="ru-RU" sz="1800" smtClean="0">
              <a:latin typeface="Times New Roman" panose="02020603050405020304" pitchFamily="18" charset="0"/>
              <a:cs typeface="Times New Roman" panose="02020603050405020304" pitchFamily="18" charset="0"/>
            </a:endParaRPr>
          </a:p>
          <a:p>
            <a:pPr eaLnBrk="1" hangingPunct="1">
              <a:lnSpc>
                <a:spcPct val="80000"/>
              </a:lnSpc>
            </a:pPr>
            <a:endParaRPr kumimoji="0" lang="ru-RU" sz="1400" smtClean="0">
              <a:latin typeface="Times New Roman" panose="02020603050405020304" pitchFamily="18" charset="0"/>
              <a:cs typeface="Times New Roman" panose="02020603050405020304" pitchFamily="18" charset="0"/>
            </a:endParaRPr>
          </a:p>
          <a:p>
            <a:pPr eaLnBrk="1" hangingPunct="1">
              <a:lnSpc>
                <a:spcPct val="80000"/>
              </a:lnSpc>
            </a:pPr>
            <a:endParaRPr kumimoji="0" lang="ru-RU" sz="700" smtClean="0">
              <a:latin typeface="Times New Roman" panose="02020603050405020304" pitchFamily="18" charset="0"/>
              <a:cs typeface="Times New Roman" panose="02020603050405020304" pitchFamily="18" charset="0"/>
            </a:endParaRPr>
          </a:p>
          <a:p>
            <a:pPr eaLnBrk="1" hangingPunct="1">
              <a:lnSpc>
                <a:spcPct val="80000"/>
              </a:lnSpc>
            </a:pPr>
            <a:r>
              <a:rPr kumimoji="0" lang="ru-RU" sz="700" smtClean="0">
                <a:cs typeface="Arial" panose="020B0604020202020204" pitchFamily="34" charset="0"/>
              </a:rPr>
              <a:t>	</a:t>
            </a:r>
          </a:p>
          <a:p>
            <a:pPr eaLnBrk="1" hangingPunct="1">
              <a:lnSpc>
                <a:spcPct val="80000"/>
              </a:lnSpc>
            </a:pPr>
            <a:endParaRPr kumimoji="0" lang="ru-RU" sz="700" smtClean="0">
              <a:cs typeface="Arial" panose="020B0604020202020204" pitchFamily="34" charset="0"/>
            </a:endParaRPr>
          </a:p>
        </p:txBody>
      </p:sp>
      <p:sp>
        <p:nvSpPr>
          <p:cNvPr id="3" name="Заголовок 2"/>
          <p:cNvSpPr>
            <a:spLocks noGrp="1"/>
          </p:cNvSpPr>
          <p:nvPr>
            <p:ph type="title"/>
          </p:nvPr>
        </p:nvSpPr>
        <p:spPr/>
        <p:txBody>
          <a:bodyPr>
            <a:scene3d>
              <a:camera prst="orthographicFront"/>
              <a:lightRig rig="soft" dir="t"/>
            </a:scene3d>
          </a:bodyPr>
          <a:lstStyle/>
          <a:p>
            <a:pPr eaLnBrk="1" fontAlgn="auto" hangingPunct="1">
              <a:spcAft>
                <a:spcPts val="0"/>
              </a:spcAft>
              <a:defRPr/>
            </a:pPr>
            <a:r>
              <a:rPr lang="ru-RU" sz="3200" dirty="0" smtClean="0">
                <a:solidFill>
                  <a:srgbClr val="C00000"/>
                </a:solidFill>
                <a:latin typeface="Times New Roman" pitchFamily="18" charset="0"/>
                <a:ea typeface="+mj-ea"/>
                <a:cs typeface="Times New Roman" pitchFamily="18" charset="0"/>
              </a:rPr>
              <a:t>Антидемпинговые меры при проведении конкурса и аукциона (ст.37)</a:t>
            </a:r>
            <a:endParaRPr lang="ru-RU" sz="3200" dirty="0">
              <a:solidFill>
                <a:srgbClr val="C00000"/>
              </a:solidFill>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Содержимое 1"/>
          <p:cNvSpPr>
            <a:spLocks noGrp="1"/>
          </p:cNvSpPr>
          <p:nvPr>
            <p:ph idx="1"/>
          </p:nvPr>
        </p:nvSpPr>
        <p:spPr/>
        <p:txBody>
          <a:bodyPr/>
          <a:lstStyle/>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При проведении </a:t>
            </a:r>
            <a:r>
              <a:rPr kumimoji="0" lang="ru-RU" sz="2000" smtClean="0">
                <a:solidFill>
                  <a:srgbClr val="C00000"/>
                </a:solidFill>
                <a:latin typeface="Times New Roman" panose="02020603050405020304" pitchFamily="18" charset="0"/>
                <a:cs typeface="Times New Roman" panose="02020603050405020304" pitchFamily="18" charset="0"/>
              </a:rPr>
              <a:t>конкурсов</a:t>
            </a:r>
            <a:r>
              <a:rPr kumimoji="0" lang="ru-RU" sz="2000" smtClean="0">
                <a:latin typeface="Times New Roman" panose="02020603050405020304" pitchFamily="18" charset="0"/>
                <a:cs typeface="Times New Roman" panose="02020603050405020304" pitchFamily="18" charset="0"/>
              </a:rPr>
              <a:t> на НИОКР или технологических работ, оказание консультационных услуг заказчик вправе установить в конкурсной документации различные величины значимости критериев оценки заявок для случаев подачи участником конкурса заявки, содержащей предложение о цене контракта, которая: </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1) до 25% ниже НМЦК; </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2) на 25% и более % ниже НМЦК. </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Если предметом контракта является поставка товара, необходимого для нормального жизнеобеспечения (продовольствие, средства для оказания скорой, в том числе скорой специализированной, медицинской помощи в экстренной или неотложной форме, лекарственные средства, топливо), </a:t>
            </a:r>
            <a:r>
              <a:rPr kumimoji="0" lang="ru-RU" sz="2000" smtClean="0">
                <a:solidFill>
                  <a:srgbClr val="C00000"/>
                </a:solidFill>
                <a:latin typeface="Times New Roman" panose="02020603050405020304" pitchFamily="18" charset="0"/>
                <a:cs typeface="Times New Roman" panose="02020603050405020304" pitchFamily="18" charset="0"/>
              </a:rPr>
              <a:t>участник закупки, предложивший цену, которая на 25% и более % ниже НМЦК, обязан представить заказчику обоснование предлагаемой цены </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	</a:t>
            </a:r>
            <a:endParaRPr kumimoji="0" lang="ru-RU" sz="2000" smtClean="0">
              <a:cs typeface="Arial" panose="020B0604020202020204" pitchFamily="34" charset="0"/>
            </a:endParaRPr>
          </a:p>
        </p:txBody>
      </p:sp>
      <p:sp>
        <p:nvSpPr>
          <p:cNvPr id="3" name="Заголовок 2"/>
          <p:cNvSpPr>
            <a:spLocks noGrp="1"/>
          </p:cNvSpPr>
          <p:nvPr>
            <p:ph type="title"/>
          </p:nvPr>
        </p:nvSpPr>
        <p:spPr/>
        <p:txBody>
          <a:bodyPr>
            <a:scene3d>
              <a:camera prst="orthographicFront"/>
              <a:lightRig rig="soft" dir="t"/>
            </a:scene3d>
          </a:bodyPr>
          <a:lstStyle/>
          <a:p>
            <a:pPr eaLnBrk="1" fontAlgn="auto" hangingPunct="1">
              <a:spcAft>
                <a:spcPts val="0"/>
              </a:spcAft>
              <a:defRPr/>
            </a:pPr>
            <a:r>
              <a:rPr lang="ru-RU" sz="3200" dirty="0" smtClean="0">
                <a:solidFill>
                  <a:schemeClr val="tx1"/>
                </a:solidFill>
                <a:latin typeface="Times New Roman" pitchFamily="18" charset="0"/>
                <a:ea typeface="+mj-ea"/>
                <a:cs typeface="Times New Roman" pitchFamily="18" charset="0"/>
              </a:rPr>
              <a:t>Антидемпинговые меры при проведении конкурса и аукциона (ст.37)</a:t>
            </a:r>
            <a:endParaRPr lang="ru-RU" sz="3200" dirty="0">
              <a:solidFill>
                <a:schemeClr val="tx1"/>
              </a:solidFill>
              <a:ea typeface="+mj-ea"/>
              <a:cs typeface="+mj-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scene3d>
              <a:camera prst="orthographicFront"/>
              <a:lightRig rig="soft" dir="t"/>
            </a:scene3d>
          </a:bodyPr>
          <a:lstStyle/>
          <a:p>
            <a:pPr eaLnBrk="1" fontAlgn="auto" hangingPunct="1">
              <a:spcAft>
                <a:spcPts val="0"/>
              </a:spcAft>
              <a:defRPr/>
            </a:pPr>
            <a:r>
              <a:rPr lang="ru-RU" sz="4000" dirty="0" smtClean="0">
                <a:latin typeface="Times New Roman" pitchFamily="18" charset="0"/>
                <a:ea typeface="+mj-ea"/>
                <a:cs typeface="Times New Roman" pitchFamily="18" charset="0"/>
              </a:rPr>
              <a:t>Способы определения поставщиков </a:t>
            </a:r>
            <a:br>
              <a:rPr lang="ru-RU" sz="4000" dirty="0" smtClean="0">
                <a:latin typeface="Times New Roman" pitchFamily="18" charset="0"/>
                <a:ea typeface="+mj-ea"/>
                <a:cs typeface="Times New Roman" pitchFamily="18" charset="0"/>
              </a:rPr>
            </a:br>
            <a:r>
              <a:rPr lang="ru-RU" sz="4000" dirty="0" smtClean="0">
                <a:latin typeface="Times New Roman" pitchFamily="18" charset="0"/>
                <a:ea typeface="+mj-ea"/>
                <a:cs typeface="Times New Roman" pitchFamily="18" charset="0"/>
              </a:rPr>
              <a:t>(подрядчиков, исполнителей) </a:t>
            </a:r>
            <a:endParaRPr lang="ru-RU" sz="4000" dirty="0">
              <a:latin typeface="Times New Roman" pitchFamily="18" charset="0"/>
              <a:ea typeface="+mj-ea"/>
              <a:cs typeface="Times New Roman" pitchFamily="18" charset="0"/>
            </a:endParaRPr>
          </a:p>
        </p:txBody>
      </p:sp>
      <p:sp>
        <p:nvSpPr>
          <p:cNvPr id="104450" name="Заголовок 1"/>
          <p:cNvSpPr>
            <a:spLocks noGrp="1"/>
          </p:cNvSpPr>
          <p:nvPr>
            <p:ph type="subTitle" idx="1"/>
          </p:nvPr>
        </p:nvSpPr>
        <p:spPr>
          <a:xfrm>
            <a:off x="685800" y="3933825"/>
            <a:ext cx="7772400" cy="877888"/>
          </a:xfrm>
        </p:spPr>
        <p:txBody>
          <a:bodyPr/>
          <a:lstStyle/>
          <a:p>
            <a:pPr marR="0" eaLnBrk="1" hangingPunct="1"/>
            <a:r>
              <a:rPr kumimoji="0" lang="ru-RU" sz="1800" smtClean="0">
                <a:latin typeface="Times New Roman" panose="02020603050405020304" pitchFamily="18" charset="0"/>
                <a:cs typeface="Times New Roman" panose="02020603050405020304" pitchFamily="18" charset="0"/>
              </a:rPr>
              <a:t>«О контрактной системе в сфере закупок товаров, работ, услуг для обеспечения государственных и муниципальных нужд"</a:t>
            </a:r>
            <a:br>
              <a:rPr kumimoji="0" lang="ru-RU" sz="1800" smtClean="0">
                <a:latin typeface="Times New Roman" panose="02020603050405020304" pitchFamily="18" charset="0"/>
                <a:cs typeface="Times New Roman" panose="02020603050405020304" pitchFamily="18" charset="0"/>
              </a:rPr>
            </a:br>
            <a:r>
              <a:rPr kumimoji="0" lang="ru-RU" sz="1800" smtClean="0">
                <a:solidFill>
                  <a:srgbClr val="C00000"/>
                </a:solidFill>
                <a:latin typeface="Times New Roman" panose="02020603050405020304" pitchFamily="18" charset="0"/>
                <a:cs typeface="Times New Roman" panose="02020603050405020304" pitchFamily="18" charset="0"/>
              </a:rPr>
              <a:t>Федеральный закон Российской Федерации от 5 апреля 2013 г. </a:t>
            </a:r>
            <a:r>
              <a:rPr kumimoji="0" lang="ru-RU" sz="1800" b="1" smtClean="0">
                <a:solidFill>
                  <a:srgbClr val="C00000"/>
                </a:solidFill>
                <a:latin typeface="Times New Roman" panose="02020603050405020304" pitchFamily="18" charset="0"/>
                <a:cs typeface="Times New Roman" panose="02020603050405020304" pitchFamily="18" charset="0"/>
              </a:rPr>
              <a:t>N 44-ФЗ </a:t>
            </a:r>
            <a:r>
              <a:rPr kumimoji="0" lang="ru-RU" sz="2400" b="1" smtClean="0">
                <a:latin typeface="Times New Roman" panose="02020603050405020304" pitchFamily="18" charset="0"/>
                <a:cs typeface="Times New Roman" panose="02020603050405020304" pitchFamily="18" charset="0"/>
              </a:rPr>
              <a:t/>
            </a:r>
            <a:br>
              <a:rPr kumimoji="0" lang="ru-RU" sz="2400" b="1" smtClean="0">
                <a:latin typeface="Times New Roman" panose="02020603050405020304" pitchFamily="18" charset="0"/>
                <a:cs typeface="Times New Roman" panose="02020603050405020304" pitchFamily="18" charset="0"/>
              </a:rPr>
            </a:br>
            <a:endParaRPr kumimoji="0" lang="ru-RU" sz="2400" b="1"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Содержимое 1"/>
          <p:cNvSpPr>
            <a:spLocks noGrp="1"/>
          </p:cNvSpPr>
          <p:nvPr>
            <p:ph idx="1"/>
          </p:nvPr>
        </p:nvSpPr>
        <p:spPr/>
        <p:txBody>
          <a:bodyPr/>
          <a:lstStyle/>
          <a:p>
            <a:pPr marL="623888" indent="-514350" eaLnBrk="1" hangingPunct="1">
              <a:lnSpc>
                <a:spcPct val="90000"/>
              </a:lnSpc>
              <a:buFont typeface="Wingdings 3" panose="05040102010807070707" pitchFamily="18" charset="2"/>
              <a:buNone/>
            </a:pPr>
            <a:r>
              <a:rPr kumimoji="0" lang="ru-RU" sz="2500" smtClean="0">
                <a:latin typeface="Times New Roman" panose="02020603050405020304" pitchFamily="18" charset="0"/>
                <a:cs typeface="Times New Roman" panose="02020603050405020304" pitchFamily="18" charset="0"/>
              </a:rPr>
              <a:t>1. Открытый конкурс;</a:t>
            </a:r>
          </a:p>
          <a:p>
            <a:pPr marL="623888" indent="-514350" eaLnBrk="1" hangingPunct="1">
              <a:lnSpc>
                <a:spcPct val="90000"/>
              </a:lnSpc>
              <a:buFont typeface="Wingdings 3" panose="05040102010807070707" pitchFamily="18" charset="2"/>
              <a:buNone/>
            </a:pPr>
            <a:r>
              <a:rPr kumimoji="0" lang="ru-RU" sz="2500" smtClean="0">
                <a:latin typeface="Times New Roman" panose="02020603050405020304" pitchFamily="18" charset="0"/>
                <a:cs typeface="Times New Roman" panose="02020603050405020304" pitchFamily="18" charset="0"/>
              </a:rPr>
              <a:t>2. Конкурс с ограниченным участием;</a:t>
            </a:r>
          </a:p>
          <a:p>
            <a:pPr marL="623888" indent="-514350" eaLnBrk="1" hangingPunct="1">
              <a:lnSpc>
                <a:spcPct val="90000"/>
              </a:lnSpc>
              <a:buFont typeface="Wingdings 3" panose="05040102010807070707" pitchFamily="18" charset="2"/>
              <a:buNone/>
            </a:pPr>
            <a:r>
              <a:rPr kumimoji="0" lang="ru-RU" sz="2500" smtClean="0">
                <a:latin typeface="Times New Roman" panose="02020603050405020304" pitchFamily="18" charset="0"/>
                <a:cs typeface="Times New Roman" panose="02020603050405020304" pitchFamily="18" charset="0"/>
              </a:rPr>
              <a:t>3. Двухэтапный конкурс;</a:t>
            </a:r>
          </a:p>
          <a:p>
            <a:pPr marL="623888" indent="-514350" eaLnBrk="1" hangingPunct="1">
              <a:lnSpc>
                <a:spcPct val="90000"/>
              </a:lnSpc>
              <a:buFont typeface="Wingdings 3" panose="05040102010807070707" pitchFamily="18" charset="2"/>
              <a:buNone/>
            </a:pPr>
            <a:r>
              <a:rPr kumimoji="0" lang="ru-RU" sz="2500" smtClean="0">
                <a:latin typeface="Times New Roman" panose="02020603050405020304" pitchFamily="18" charset="0"/>
                <a:cs typeface="Times New Roman" panose="02020603050405020304" pitchFamily="18" charset="0"/>
              </a:rPr>
              <a:t>4. Закрытый конкурс;</a:t>
            </a:r>
          </a:p>
          <a:p>
            <a:pPr marL="623888" indent="-514350" eaLnBrk="1" hangingPunct="1">
              <a:lnSpc>
                <a:spcPct val="90000"/>
              </a:lnSpc>
              <a:buFont typeface="Wingdings 3" panose="05040102010807070707" pitchFamily="18" charset="2"/>
              <a:buNone/>
            </a:pPr>
            <a:r>
              <a:rPr kumimoji="0" lang="ru-RU" sz="2500" smtClean="0">
                <a:latin typeface="Times New Roman" panose="02020603050405020304" pitchFamily="18" charset="0"/>
                <a:cs typeface="Times New Roman" panose="02020603050405020304" pitchFamily="18" charset="0"/>
              </a:rPr>
              <a:t>5. Закрытый конкурс с ограниченным участием;</a:t>
            </a:r>
          </a:p>
          <a:p>
            <a:pPr marL="623888" indent="-514350" eaLnBrk="1" hangingPunct="1">
              <a:lnSpc>
                <a:spcPct val="90000"/>
              </a:lnSpc>
              <a:buFont typeface="Wingdings 3" panose="05040102010807070707" pitchFamily="18" charset="2"/>
              <a:buNone/>
            </a:pPr>
            <a:r>
              <a:rPr kumimoji="0" lang="ru-RU" sz="2500" smtClean="0">
                <a:latin typeface="Times New Roman" panose="02020603050405020304" pitchFamily="18" charset="0"/>
                <a:cs typeface="Times New Roman" panose="02020603050405020304" pitchFamily="18" charset="0"/>
              </a:rPr>
              <a:t>6. Закрытый двухэтапный конкурс;</a:t>
            </a:r>
          </a:p>
          <a:p>
            <a:pPr marL="623888" indent="-514350" eaLnBrk="1" hangingPunct="1">
              <a:lnSpc>
                <a:spcPct val="90000"/>
              </a:lnSpc>
              <a:buFont typeface="Wingdings 3" panose="05040102010807070707" pitchFamily="18" charset="2"/>
              <a:buNone/>
            </a:pPr>
            <a:r>
              <a:rPr kumimoji="0" lang="ru-RU" sz="2500" smtClean="0">
                <a:latin typeface="Times New Roman" panose="02020603050405020304" pitchFamily="18" charset="0"/>
                <a:cs typeface="Times New Roman" panose="02020603050405020304" pitchFamily="18" charset="0"/>
              </a:rPr>
              <a:t>7. Аукцион в электронной форме;</a:t>
            </a:r>
          </a:p>
          <a:p>
            <a:pPr marL="623888" indent="-514350" eaLnBrk="1" hangingPunct="1">
              <a:lnSpc>
                <a:spcPct val="90000"/>
              </a:lnSpc>
              <a:buFont typeface="Wingdings 3" panose="05040102010807070707" pitchFamily="18" charset="2"/>
              <a:buNone/>
            </a:pPr>
            <a:r>
              <a:rPr kumimoji="0" lang="ru-RU" sz="2500" smtClean="0">
                <a:latin typeface="Times New Roman" panose="02020603050405020304" pitchFamily="18" charset="0"/>
                <a:cs typeface="Times New Roman" panose="02020603050405020304" pitchFamily="18" charset="0"/>
              </a:rPr>
              <a:t>8. Закрытый аукцион;</a:t>
            </a:r>
          </a:p>
          <a:p>
            <a:pPr marL="623888" indent="-514350" eaLnBrk="1" hangingPunct="1">
              <a:lnSpc>
                <a:spcPct val="90000"/>
              </a:lnSpc>
              <a:buFont typeface="Wingdings 3" panose="05040102010807070707" pitchFamily="18" charset="2"/>
              <a:buNone/>
            </a:pPr>
            <a:r>
              <a:rPr kumimoji="0" lang="ru-RU" sz="2500" smtClean="0">
                <a:latin typeface="Times New Roman" panose="02020603050405020304" pitchFamily="18" charset="0"/>
                <a:cs typeface="Times New Roman" panose="02020603050405020304" pitchFamily="18" charset="0"/>
              </a:rPr>
              <a:t>9. Запрос котировок;</a:t>
            </a:r>
          </a:p>
          <a:p>
            <a:pPr marL="623888" indent="-514350" eaLnBrk="1" hangingPunct="1">
              <a:lnSpc>
                <a:spcPct val="90000"/>
              </a:lnSpc>
              <a:buFont typeface="Wingdings 3" panose="05040102010807070707" pitchFamily="18" charset="2"/>
              <a:buNone/>
            </a:pPr>
            <a:r>
              <a:rPr kumimoji="0" lang="ru-RU" sz="2500" smtClean="0">
                <a:latin typeface="Times New Roman" panose="02020603050405020304" pitchFamily="18" charset="0"/>
                <a:cs typeface="Times New Roman" panose="02020603050405020304" pitchFamily="18" charset="0"/>
              </a:rPr>
              <a:t>10. Запрос предложений;</a:t>
            </a:r>
          </a:p>
          <a:p>
            <a:pPr marL="623888" indent="-514350" eaLnBrk="1" hangingPunct="1">
              <a:lnSpc>
                <a:spcPct val="90000"/>
              </a:lnSpc>
              <a:buFont typeface="Wingdings 3" panose="05040102010807070707" pitchFamily="18" charset="2"/>
              <a:buNone/>
            </a:pPr>
            <a:r>
              <a:rPr kumimoji="0" lang="ru-RU" sz="2500" smtClean="0">
                <a:latin typeface="Times New Roman" panose="02020603050405020304" pitchFamily="18" charset="0"/>
                <a:cs typeface="Times New Roman" panose="02020603050405020304" pitchFamily="18" charset="0"/>
              </a:rPr>
              <a:t>11. Закупка у единственного поставщика.</a:t>
            </a: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solidFill>
                  <a:srgbClr val="C00000"/>
                </a:solidFill>
                <a:latin typeface="Times New Roman" pitchFamily="18" charset="0"/>
                <a:ea typeface="+mj-ea"/>
                <a:cs typeface="Times New Roman" pitchFamily="18" charset="0"/>
              </a:rPr>
              <a:t>Способы определения поставщиков (ст.24)</a:t>
            </a:r>
            <a:endParaRPr lang="ru-RU" dirty="0">
              <a:solidFill>
                <a:srgbClr val="C00000"/>
              </a:solidFill>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Содержимое 1"/>
          <p:cNvSpPr>
            <a:spLocks noGrp="1"/>
          </p:cNvSpPr>
          <p:nvPr>
            <p:ph idx="1"/>
          </p:nvPr>
        </p:nvSpPr>
        <p:spPr/>
        <p:txBody>
          <a:bodyPr/>
          <a:lstStyle/>
          <a:p>
            <a:pPr eaLnBrk="1" hangingPunct="1"/>
            <a:r>
              <a:rPr kumimoji="0" lang="ru-RU" smtClean="0">
                <a:latin typeface="Times New Roman" panose="02020603050405020304" pitchFamily="18" charset="0"/>
                <a:cs typeface="Times New Roman" panose="02020603050405020304" pitchFamily="18" charset="0"/>
              </a:rPr>
              <a:t>Заказчик, во всех случаях осуществляет закупку путем проведения открытого конкурса, за исключением случаев, перечисленных в законе ( ч.2 ст.48).</a:t>
            </a:r>
          </a:p>
          <a:p>
            <a:pPr eaLnBrk="1" hangingPunct="1"/>
            <a:r>
              <a:rPr kumimoji="0" lang="ru-RU" smtClean="0">
                <a:latin typeface="Times New Roman" panose="02020603050405020304" pitchFamily="18" charset="0"/>
                <a:cs typeface="Times New Roman" panose="02020603050405020304" pitchFamily="18" charset="0"/>
              </a:rPr>
              <a:t>Лотовый подход;</a:t>
            </a:r>
          </a:p>
          <a:p>
            <a:pPr eaLnBrk="1" hangingPunct="1"/>
            <a:r>
              <a:rPr kumimoji="0" lang="ru-RU" smtClean="0">
                <a:latin typeface="Times New Roman" panose="02020603050405020304" pitchFamily="18" charset="0"/>
                <a:cs typeface="Times New Roman" panose="02020603050405020304" pitchFamily="18" charset="0"/>
              </a:rPr>
              <a:t>Обеспечение заявки (залог денежных средств, банковская гарантия);</a:t>
            </a:r>
          </a:p>
          <a:p>
            <a:pPr eaLnBrk="1" hangingPunct="1"/>
            <a:r>
              <a:rPr kumimoji="0" lang="ru-RU" smtClean="0">
                <a:latin typeface="Times New Roman" panose="02020603050405020304" pitchFamily="18" charset="0"/>
                <a:cs typeface="Times New Roman" panose="02020603050405020304" pitchFamily="18" charset="0"/>
              </a:rPr>
              <a:t>Обеспечение контракта.</a:t>
            </a:r>
          </a:p>
        </p:txBody>
      </p:sp>
      <p:sp>
        <p:nvSpPr>
          <p:cNvPr id="3" name="Заголовок 2"/>
          <p:cNvSpPr>
            <a:spLocks noGrp="1"/>
          </p:cNvSpPr>
          <p:nvPr>
            <p:ph type="title"/>
          </p:nvPr>
        </p:nvSpPr>
        <p:spPr/>
        <p:txBody>
          <a:bodyPr>
            <a:scene3d>
              <a:camera prst="orthographicFront"/>
              <a:lightRig rig="soft" dir="t"/>
            </a:scene3d>
          </a:bodyPr>
          <a:lstStyle/>
          <a:p>
            <a:pPr eaLnBrk="1" fontAlgn="auto" hangingPunct="1">
              <a:spcAft>
                <a:spcPts val="0"/>
              </a:spcAft>
              <a:defRPr/>
            </a:pPr>
            <a:r>
              <a:rPr lang="ru-RU" dirty="0" smtClean="0">
                <a:solidFill>
                  <a:srgbClr val="C00000"/>
                </a:solidFill>
                <a:latin typeface="Times New Roman" pitchFamily="18" charset="0"/>
                <a:ea typeface="+mj-ea"/>
                <a:cs typeface="Times New Roman" pitchFamily="18" charset="0"/>
              </a:rPr>
              <a:t>Открытый конкурс (ст.48-55)</a:t>
            </a:r>
            <a:endParaRPr lang="ru-RU" dirty="0">
              <a:solidFill>
                <a:srgbClr val="C00000"/>
              </a:solidFill>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1233700" y="719919"/>
          <a:ext cx="6676599" cy="54181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Содержимое 1"/>
          <p:cNvSpPr>
            <a:spLocks noGrp="1"/>
          </p:cNvSpPr>
          <p:nvPr>
            <p:ph idx="1"/>
          </p:nvPr>
        </p:nvSpPr>
        <p:spPr/>
        <p:txBody>
          <a:bodyPr/>
          <a:lstStyle/>
          <a:p>
            <a:pPr eaLnBrk="1" hangingPunct="1">
              <a:lnSpc>
                <a:spcPct val="80000"/>
              </a:lnSpc>
            </a:pPr>
            <a:r>
              <a:rPr kumimoji="0" lang="ru-RU" sz="2100" smtClean="0">
                <a:latin typeface="Times New Roman" panose="02020603050405020304" pitchFamily="18" charset="0"/>
                <a:cs typeface="Times New Roman" panose="02020603050405020304" pitchFamily="18" charset="0"/>
              </a:rPr>
              <a:t>Заказчик вправе отменить определение поставщика, за исключением проведения запроса предложений, </a:t>
            </a:r>
            <a:r>
              <a:rPr kumimoji="0" lang="ru-RU" sz="2100" smtClean="0">
                <a:solidFill>
                  <a:srgbClr val="C00000"/>
                </a:solidFill>
                <a:latin typeface="Times New Roman" panose="02020603050405020304" pitchFamily="18" charset="0"/>
                <a:cs typeface="Times New Roman" panose="02020603050405020304" pitchFamily="18" charset="0"/>
              </a:rPr>
              <a:t>не позднее чем за пять дней до даты окончания срока подачи заявок на участие в конкурсе или аукционе либо не позднее чем за два дня до даты окончания срока подачи заявок на участие в запросе котировок.</a:t>
            </a:r>
            <a:r>
              <a:rPr kumimoji="0" lang="ru-RU" sz="2100" smtClean="0">
                <a:latin typeface="Times New Roman" panose="02020603050405020304" pitchFamily="18" charset="0"/>
                <a:cs typeface="Times New Roman" panose="02020603050405020304" pitchFamily="18" charset="0"/>
              </a:rPr>
              <a:t> </a:t>
            </a:r>
          </a:p>
          <a:p>
            <a:pPr eaLnBrk="1" hangingPunct="1">
              <a:lnSpc>
                <a:spcPct val="80000"/>
              </a:lnSpc>
            </a:pPr>
            <a:r>
              <a:rPr kumimoji="0" lang="ru-RU" sz="2100" smtClean="0">
                <a:latin typeface="Times New Roman" panose="02020603050405020304" pitchFamily="18" charset="0"/>
                <a:cs typeface="Times New Roman" panose="02020603050405020304" pitchFamily="18" charset="0"/>
              </a:rPr>
              <a:t>После размещения в ЕИС извещения об отмене определения поставщика, заказчик не позднее следующего рабочего дня после даты принятия решения об отмене определения поставщика (подрядчика, исполнителя) обязан внести соответствующие изменения в план-график.</a:t>
            </a:r>
          </a:p>
          <a:p>
            <a:pPr eaLnBrk="1" hangingPunct="1">
              <a:lnSpc>
                <a:spcPct val="80000"/>
              </a:lnSpc>
            </a:pPr>
            <a:r>
              <a:rPr kumimoji="0" lang="ru-RU" sz="2100" smtClean="0">
                <a:latin typeface="Times New Roman" panose="02020603050405020304" pitchFamily="18" charset="0"/>
                <a:cs typeface="Times New Roman" panose="02020603050405020304" pitchFamily="18" charset="0"/>
              </a:rPr>
              <a:t>По истечении срока отмены определения поставщика и до заключения контракта </a:t>
            </a:r>
            <a:r>
              <a:rPr kumimoji="0" lang="ru-RU" sz="2100" smtClean="0">
                <a:solidFill>
                  <a:srgbClr val="C00000"/>
                </a:solidFill>
                <a:latin typeface="Times New Roman" panose="02020603050405020304" pitchFamily="18" charset="0"/>
                <a:cs typeface="Times New Roman" panose="02020603050405020304" pitchFamily="18" charset="0"/>
              </a:rPr>
              <a:t>заказчик вправе отменить определение поставщика только в случае возникновения обстоятельств непреодолимой силы</a:t>
            </a:r>
            <a:r>
              <a:rPr kumimoji="0" lang="ru-RU" sz="2100" smtClean="0">
                <a:latin typeface="Times New Roman" panose="02020603050405020304" pitchFamily="18" charset="0"/>
                <a:cs typeface="Times New Roman" panose="02020603050405020304" pitchFamily="18" charset="0"/>
              </a:rPr>
              <a:t> в соответствии с гражданским законодательством.</a:t>
            </a:r>
          </a:p>
          <a:p>
            <a:pPr eaLnBrk="1" hangingPunct="1">
              <a:lnSpc>
                <a:spcPct val="80000"/>
              </a:lnSpc>
            </a:pPr>
            <a:endParaRPr kumimoji="0" lang="ru-RU" sz="2100" smtClean="0">
              <a:latin typeface="Times New Roman" panose="02020603050405020304" pitchFamily="18" charset="0"/>
              <a:cs typeface="Times New Roman" panose="02020603050405020304" pitchFamily="18" charset="0"/>
            </a:endParaRPr>
          </a:p>
          <a:p>
            <a:pPr eaLnBrk="1" hangingPunct="1">
              <a:lnSpc>
                <a:spcPct val="80000"/>
              </a:lnSpc>
            </a:pPr>
            <a:endParaRPr kumimoji="0" lang="ru-RU" sz="2100" smtClean="0">
              <a:cs typeface="Arial" panose="020B0604020202020204" pitchFamily="34" charset="0"/>
            </a:endParaRPr>
          </a:p>
        </p:txBody>
      </p:sp>
      <p:sp>
        <p:nvSpPr>
          <p:cNvPr id="3" name="Заголовок 2"/>
          <p:cNvSpPr>
            <a:spLocks noGrp="1"/>
          </p:cNvSpPr>
          <p:nvPr>
            <p:ph type="title"/>
          </p:nvPr>
        </p:nvSpPr>
        <p:spPr/>
        <p:txBody>
          <a:bodyPr>
            <a:noAutofit/>
            <a:scene3d>
              <a:camera prst="orthographicFront"/>
              <a:lightRig rig="soft" dir="t"/>
            </a:scene3d>
          </a:bodyPr>
          <a:lstStyle/>
          <a:p>
            <a:pPr eaLnBrk="1" fontAlgn="auto" hangingPunct="1">
              <a:spcAft>
                <a:spcPts val="0"/>
              </a:spcAft>
              <a:defRPr/>
            </a:pPr>
            <a:r>
              <a:rPr lang="ru-RU" sz="3600" dirty="0" smtClean="0">
                <a:latin typeface="Times New Roman" pitchFamily="18" charset="0"/>
                <a:ea typeface="+mj-ea"/>
                <a:cs typeface="Times New Roman" pitchFamily="18" charset="0"/>
              </a:rPr>
              <a:t>Отмена определения поставщика </a:t>
            </a:r>
            <a:br>
              <a:rPr lang="ru-RU" sz="3600" dirty="0" smtClean="0">
                <a:latin typeface="Times New Roman" pitchFamily="18" charset="0"/>
                <a:ea typeface="+mj-ea"/>
                <a:cs typeface="Times New Roman" pitchFamily="18" charset="0"/>
              </a:rPr>
            </a:br>
            <a:r>
              <a:rPr lang="ru-RU" sz="3600" dirty="0" smtClean="0">
                <a:latin typeface="Times New Roman" pitchFamily="18" charset="0"/>
                <a:ea typeface="+mj-ea"/>
                <a:cs typeface="Times New Roman" pitchFamily="18" charset="0"/>
              </a:rPr>
              <a:t>(ст. 36)</a:t>
            </a:r>
            <a:endParaRPr lang="ru-RU" sz="3600" dirty="0">
              <a:latin typeface="Times New Roman" pitchFamily="18" charset="0"/>
              <a:ea typeface="+mj-ea"/>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Содержимое 1"/>
          <p:cNvSpPr>
            <a:spLocks noGrp="1"/>
          </p:cNvSpPr>
          <p:nvPr>
            <p:ph idx="1"/>
          </p:nvPr>
        </p:nvSpPr>
        <p:spPr/>
        <p:txBody>
          <a:bodyPr/>
          <a:lstStyle/>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3) закупкой драгоценных металлов и драгоценных камней для пополнения Гос. фонда драгоценных металлов и драгоценных камней Российской Федерации;</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4) назначением адвоката органом дознания, органом предварительного следствия, судом для участия в качестве защитника в уголовном судопроизводстве в соответствии с Уголовно-процессуальным кодексом Российской Федерации либо судом для участия в качестве представителя в гражданском судопроизводстве в соответствии с Гражданским процессуальным кодексом Российской Федерации;</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5) привлечением адвоката к оказанию гражданам юридической помощи бесплатно в соответствии с Федеральным законом от 21 ноября 2011 года № 324-ФЗ «О бесплатной юридической помощи в Российской Федерации».</a:t>
            </a:r>
          </a:p>
          <a:p>
            <a:pPr eaLnBrk="1" hangingPunct="1"/>
            <a:endParaRPr kumimoji="0" lang="ru-RU" sz="2000" smtClean="0">
              <a:latin typeface="Arial" panose="020B0604020202020204" pitchFamily="34" charset="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hangingPunct="1">
              <a:defRPr/>
            </a:pPr>
            <a:r>
              <a:rPr lang="ru-RU" dirty="0" smtClean="0">
                <a:latin typeface="Times New Roman" pitchFamily="18" charset="0"/>
                <a:ea typeface="+mj-ea"/>
                <a:cs typeface="Times New Roman" pitchFamily="18" charset="0"/>
              </a:rPr>
              <a:t>Закон не применяется </a:t>
            </a:r>
            <a:br>
              <a:rPr lang="ru-RU" dirty="0" smtClean="0">
                <a:latin typeface="Times New Roman" pitchFamily="18" charset="0"/>
                <a:ea typeface="+mj-ea"/>
                <a:cs typeface="Times New Roman" pitchFamily="18" charset="0"/>
              </a:rPr>
            </a:br>
            <a:r>
              <a:rPr lang="ru-RU" dirty="0" smtClean="0">
                <a:latin typeface="Times New Roman" pitchFamily="18" charset="0"/>
                <a:ea typeface="+mj-ea"/>
                <a:cs typeface="Times New Roman" pitchFamily="18" charset="0"/>
              </a:rPr>
              <a:t>к отношениям, связанным с:</a:t>
            </a:r>
            <a:endParaRPr lang="ru-RU" dirty="0">
              <a:ea typeface="+mj-ea"/>
              <a:cs typeface="+mj-cs"/>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Содержимое 1"/>
          <p:cNvSpPr>
            <a:spLocks noGrp="1"/>
          </p:cNvSpPr>
          <p:nvPr>
            <p:ph idx="1"/>
          </p:nvPr>
        </p:nvSpPr>
        <p:spPr/>
        <p:txBody>
          <a:bodyPr/>
          <a:lstStyle/>
          <a:p>
            <a:pPr eaLnBrk="1" hangingPunct="1">
              <a:lnSpc>
                <a:spcPct val="90000"/>
              </a:lnSpc>
            </a:pPr>
            <a:r>
              <a:rPr kumimoji="0" lang="ru-RU" sz="2300" smtClean="0">
                <a:latin typeface="Times New Roman" panose="02020603050405020304" pitchFamily="18" charset="0"/>
                <a:cs typeface="Times New Roman" panose="02020603050405020304" pitchFamily="18" charset="0"/>
              </a:rPr>
              <a:t>Заказчик вправе принять решение о внесении изменений в извещение о проведении открытого конкурса </a:t>
            </a:r>
            <a:r>
              <a:rPr kumimoji="0" lang="ru-RU" sz="2300" smtClean="0">
                <a:solidFill>
                  <a:srgbClr val="C00000"/>
                </a:solidFill>
                <a:latin typeface="Times New Roman" panose="02020603050405020304" pitchFamily="18" charset="0"/>
                <a:cs typeface="Times New Roman" panose="02020603050405020304" pitchFamily="18" charset="0"/>
              </a:rPr>
              <a:t>не позднее чем за пять дней до даты окончания срока подачи заявок на участие в открытом конкурсе.</a:t>
            </a:r>
            <a:r>
              <a:rPr kumimoji="0" lang="ru-RU" sz="2300" smtClean="0">
                <a:latin typeface="Times New Roman" panose="02020603050405020304" pitchFamily="18" charset="0"/>
                <a:cs typeface="Times New Roman" panose="02020603050405020304" pitchFamily="18" charset="0"/>
              </a:rPr>
              <a:t> Изменение объекта закупки и увеличение размера обеспечения заявок на участие в открытом конкурсе не допускаются. В течение одного дня с даты принятия указанного решения такие изменения размещаются заказчиком в порядке, установленном для размещения извещения о проведении открытого конкурса. При этом </a:t>
            </a:r>
            <a:r>
              <a:rPr kumimoji="0" lang="ru-RU" sz="2300" smtClean="0">
                <a:solidFill>
                  <a:srgbClr val="C00000"/>
                </a:solidFill>
                <a:latin typeface="Times New Roman" panose="02020603050405020304" pitchFamily="18" charset="0"/>
                <a:cs typeface="Times New Roman" panose="02020603050405020304" pitchFamily="18" charset="0"/>
              </a:rPr>
              <a:t>срок подачи заявок на участие в открытом конкурсе должен быть продлен таким образом, чтобы с даты размещения таких изменений до даты окончания срока подачи заявок на участие в открытом конкурсе этот срок составлял не менее чем десять рабочих дней</a:t>
            </a:r>
          </a:p>
        </p:txBody>
      </p:sp>
      <p:sp>
        <p:nvSpPr>
          <p:cNvPr id="3" name="Заголовок 2"/>
          <p:cNvSpPr>
            <a:spLocks noGrp="1"/>
          </p:cNvSpPr>
          <p:nvPr>
            <p:ph type="title"/>
          </p:nvPr>
        </p:nvSpPr>
        <p:spPr>
          <a:xfrm>
            <a:off x="467544" y="476672"/>
            <a:ext cx="8229600" cy="1143000"/>
          </a:xfrm>
        </p:spPr>
        <p:txBody>
          <a:bodyPr>
            <a:noAutofit/>
            <a:scene3d>
              <a:camera prst="orthographicFront"/>
              <a:lightRig rig="soft" dir="t"/>
            </a:scene3d>
          </a:bodyPr>
          <a:lstStyle/>
          <a:p>
            <a:pPr eaLnBrk="1" fontAlgn="auto" hangingPunct="1">
              <a:spcAft>
                <a:spcPts val="0"/>
              </a:spcAft>
              <a:defRPr/>
            </a:pPr>
            <a:r>
              <a:rPr lang="ru-RU" sz="3200" dirty="0" smtClean="0">
                <a:latin typeface="Times New Roman" pitchFamily="18" charset="0"/>
                <a:ea typeface="+mj-ea"/>
                <a:cs typeface="Times New Roman" pitchFamily="18" charset="0"/>
              </a:rPr>
              <a:t>Внесение изменений в извещение (ст.49 ч.4)</a:t>
            </a:r>
            <a:r>
              <a:rPr lang="ru-RU" sz="2400" dirty="0" smtClean="0">
                <a:latin typeface="Times New Roman" pitchFamily="18" charset="0"/>
                <a:ea typeface="+mj-ea"/>
                <a:cs typeface="Times New Roman" pitchFamily="18" charset="0"/>
              </a:rPr>
              <a:t>  </a:t>
            </a:r>
            <a:endParaRPr lang="ru-RU" sz="2400" dirty="0">
              <a:latin typeface="Times New Roman" pitchFamily="18" charset="0"/>
              <a:ea typeface="+mj-ea"/>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Содержимое 1"/>
          <p:cNvSpPr>
            <a:spLocks noGrp="1"/>
          </p:cNvSpPr>
          <p:nvPr>
            <p:ph idx="1"/>
          </p:nvPr>
        </p:nvSpPr>
        <p:spPr/>
        <p:txBody>
          <a:bodyPr/>
          <a:lstStyle/>
          <a:p>
            <a:pPr eaLnBrk="1" hangingPunct="1"/>
            <a:r>
              <a:rPr kumimoji="0" lang="ru-RU" smtClean="0">
                <a:latin typeface="Times New Roman" panose="02020603050405020304" pitchFamily="18" charset="0"/>
                <a:cs typeface="Times New Roman" panose="02020603050405020304" pitchFamily="18" charset="0"/>
              </a:rPr>
              <a:t>Заказчик вправе принять решение о внесении изменений в конкурсную документацию не позднее чем за пять дней до даты окончания срока подачи заявок на участие в открытом конкурсе.</a:t>
            </a:r>
          </a:p>
          <a:p>
            <a:pPr eaLnBrk="1" hangingPunct="1"/>
            <a:r>
              <a:rPr kumimoji="0" lang="ru-RU" smtClean="0">
                <a:latin typeface="Times New Roman" panose="02020603050405020304" pitchFamily="18" charset="0"/>
                <a:cs typeface="Times New Roman" panose="02020603050405020304" pitchFamily="18" charset="0"/>
              </a:rPr>
              <a:t>При этом срок подачи заявок на участие в открытом конкурсе должен быть продлен таким образом, чтобы с даты размещения в ЕИС изменений до даты окончания срока подачи заявок на участие в открытом конкурсе этот </a:t>
            </a:r>
            <a:r>
              <a:rPr kumimoji="0" lang="ru-RU" smtClean="0">
                <a:solidFill>
                  <a:srgbClr val="C00000"/>
                </a:solidFill>
                <a:latin typeface="Times New Roman" panose="02020603050405020304" pitchFamily="18" charset="0"/>
                <a:cs typeface="Times New Roman" panose="02020603050405020304" pitchFamily="18" charset="0"/>
              </a:rPr>
              <a:t>срок составлял не менее чем десять рабочих дней</a:t>
            </a:r>
          </a:p>
        </p:txBody>
      </p:sp>
      <p:sp>
        <p:nvSpPr>
          <p:cNvPr id="3" name="Заголовок 2"/>
          <p:cNvSpPr>
            <a:spLocks noGrp="1"/>
          </p:cNvSpPr>
          <p:nvPr>
            <p:ph type="title"/>
          </p:nvPr>
        </p:nvSpPr>
        <p:spPr/>
        <p:txBody>
          <a:bodyPr>
            <a:noAutofit/>
            <a:scene3d>
              <a:camera prst="orthographicFront"/>
              <a:lightRig rig="soft" dir="t"/>
            </a:scene3d>
          </a:bodyPr>
          <a:lstStyle/>
          <a:p>
            <a:pPr eaLnBrk="1" fontAlgn="auto" hangingPunct="1">
              <a:spcAft>
                <a:spcPts val="0"/>
              </a:spcAft>
              <a:defRPr/>
            </a:pPr>
            <a:r>
              <a:rPr lang="ru-RU" sz="3200" dirty="0" smtClean="0">
                <a:latin typeface="Times New Roman" pitchFamily="18" charset="0"/>
                <a:ea typeface="+mj-ea"/>
                <a:cs typeface="Times New Roman" pitchFamily="18" charset="0"/>
              </a:rPr>
              <a:t>Внесение изменений в конкурсную документацию (ст. 50 ч. 6)</a:t>
            </a:r>
            <a:endParaRPr lang="ru-RU" sz="3200" dirty="0">
              <a:ea typeface="+mj-ea"/>
              <a:cs typeface="+mj-cs"/>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Содержимое 1"/>
          <p:cNvSpPr>
            <a:spLocks noGrp="1"/>
          </p:cNvSpPr>
          <p:nvPr>
            <p:ph idx="1"/>
          </p:nvPr>
        </p:nvSpPr>
        <p:spPr/>
        <p:txBody>
          <a:bodyPr/>
          <a:lstStyle/>
          <a:p>
            <a:pPr eaLnBrk="1" hangingPunct="1"/>
            <a:r>
              <a:rPr kumimoji="0" lang="ru-RU" smtClean="0">
                <a:latin typeface="Times New Roman" panose="02020603050405020304" pitchFamily="18" charset="0"/>
                <a:cs typeface="Times New Roman" panose="02020603050405020304" pitchFamily="18" charset="0"/>
              </a:rPr>
              <a:t>Участник открытого конкурса подает в письменной форме заявку на участие в открытом конкурсе в запечатанном конверте, не позволяющем просматривать содержание заявки до вскрытия, или в форме электронного документа </a:t>
            </a:r>
            <a:r>
              <a:rPr kumimoji="0" lang="ru-RU" smtClean="0">
                <a:solidFill>
                  <a:srgbClr val="C00000"/>
                </a:solidFill>
                <a:latin typeface="Times New Roman" panose="02020603050405020304" pitchFamily="18" charset="0"/>
                <a:cs typeface="Times New Roman" panose="02020603050405020304" pitchFamily="18" charset="0"/>
              </a:rPr>
              <a:t>(если такая форма подачи заявки допускается конкурсной</a:t>
            </a:r>
            <a:r>
              <a:rPr kumimoji="0" lang="ru-RU" smtClean="0">
                <a:latin typeface="Times New Roman" panose="02020603050405020304" pitchFamily="18" charset="0"/>
                <a:cs typeface="Times New Roman" panose="02020603050405020304" pitchFamily="18" charset="0"/>
              </a:rPr>
              <a:t> </a:t>
            </a:r>
            <a:r>
              <a:rPr kumimoji="0" lang="ru-RU" smtClean="0">
                <a:solidFill>
                  <a:srgbClr val="C00000"/>
                </a:solidFill>
                <a:latin typeface="Times New Roman" panose="02020603050405020304" pitchFamily="18" charset="0"/>
                <a:cs typeface="Times New Roman" panose="02020603050405020304" pitchFamily="18" charset="0"/>
              </a:rPr>
              <a:t>документацией)</a:t>
            </a: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Порядок подачи заявок на участие в открытом конкурсе (ст.51)</a:t>
            </a:r>
            <a:r>
              <a:rPr lang="ru-RU" dirty="0" smtClean="0">
                <a:ea typeface="+mj-ea"/>
                <a:cs typeface="+mj-cs"/>
              </a:rPr>
              <a:t/>
            </a:r>
            <a:br>
              <a:rPr lang="ru-RU" dirty="0" smtClean="0">
                <a:ea typeface="+mj-ea"/>
                <a:cs typeface="+mj-cs"/>
              </a:rPr>
            </a:br>
            <a:endParaRPr lang="ru-RU" dirty="0">
              <a:ea typeface="+mj-ea"/>
              <a:cs typeface="+mj-cs"/>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Содержимое 1"/>
          <p:cNvSpPr>
            <a:spLocks noGrp="1"/>
          </p:cNvSpPr>
          <p:nvPr>
            <p:ph idx="1"/>
          </p:nvPr>
        </p:nvSpPr>
        <p:spPr/>
        <p:txBody>
          <a:bodyPr/>
          <a:lstStyle/>
          <a:p>
            <a:pPr eaLnBrk="1" hangingPunct="1">
              <a:lnSpc>
                <a:spcPct val="80000"/>
              </a:lnSpc>
            </a:pPr>
            <a:endParaRPr kumimoji="0" lang="ru-RU" sz="900" smtClean="0">
              <a:cs typeface="Arial" panose="020B0604020202020204" pitchFamily="34" charset="0"/>
            </a:endParaRPr>
          </a:p>
          <a:p>
            <a:pPr eaLnBrk="1" hangingPunct="1">
              <a:lnSpc>
                <a:spcPct val="80000"/>
              </a:lnSpc>
            </a:pPr>
            <a:endParaRPr kumimoji="0" lang="ru-RU" sz="900" smtClean="0">
              <a:cs typeface="Arial" panose="020B0604020202020204" pitchFamily="34" charset="0"/>
            </a:endParaRPr>
          </a:p>
          <a:p>
            <a:pPr eaLnBrk="1" hangingPunct="1">
              <a:lnSpc>
                <a:spcPct val="80000"/>
              </a:lnSpc>
              <a:buFont typeface="Wingdings 3" panose="05040102010807070707" pitchFamily="18" charset="2"/>
              <a:buNone/>
            </a:pPr>
            <a:r>
              <a:rPr kumimoji="0" lang="ru-RU" sz="2300" b="1" smtClean="0">
                <a:latin typeface="Times New Roman" panose="02020603050405020304" pitchFamily="18" charset="0"/>
                <a:cs typeface="Times New Roman" panose="02020603050405020304" pitchFamily="18" charset="0"/>
              </a:rPr>
              <a:t>Критерии:</a:t>
            </a:r>
          </a:p>
          <a:p>
            <a:pPr eaLnBrk="1" hangingPunct="1">
              <a:lnSpc>
                <a:spcPct val="80000"/>
              </a:lnSpc>
              <a:buFont typeface="Wingdings 3" panose="05040102010807070707" pitchFamily="18" charset="2"/>
              <a:buNone/>
            </a:pPr>
            <a:endParaRPr kumimoji="0" lang="ru-RU" sz="1600" smtClean="0">
              <a:latin typeface="Times New Roman" panose="02020603050405020304" pitchFamily="18" charset="0"/>
              <a:cs typeface="Times New Roman" panose="02020603050405020304" pitchFamily="18" charset="0"/>
            </a:endParaRPr>
          </a:p>
          <a:p>
            <a:pPr eaLnBrk="1" hangingPunct="1">
              <a:lnSpc>
                <a:spcPct val="80000"/>
              </a:lnSpc>
            </a:pPr>
            <a:r>
              <a:rPr kumimoji="0" lang="ru-RU" sz="2300" smtClean="0">
                <a:latin typeface="Times New Roman" panose="02020603050405020304" pitchFamily="18" charset="0"/>
                <a:cs typeface="Times New Roman" panose="02020603050405020304" pitchFamily="18" charset="0"/>
              </a:rPr>
              <a:t>Цена контракта;</a:t>
            </a:r>
          </a:p>
          <a:p>
            <a:pPr eaLnBrk="1" hangingPunct="1">
              <a:lnSpc>
                <a:spcPct val="80000"/>
              </a:lnSpc>
            </a:pPr>
            <a:r>
              <a:rPr kumimoji="0" lang="ru-RU" sz="2300" smtClean="0">
                <a:latin typeface="Times New Roman" panose="02020603050405020304" pitchFamily="18" charset="0"/>
                <a:cs typeface="Times New Roman" panose="02020603050405020304" pitchFamily="18" charset="0"/>
              </a:rPr>
              <a:t>Расходы на эксплуатацию и ремонт товаров, использование результатов работ; </a:t>
            </a:r>
          </a:p>
          <a:p>
            <a:pPr eaLnBrk="1" hangingPunct="1">
              <a:lnSpc>
                <a:spcPct val="80000"/>
              </a:lnSpc>
            </a:pPr>
            <a:r>
              <a:rPr kumimoji="0" lang="ru-RU" sz="2300" smtClean="0">
                <a:latin typeface="Times New Roman" panose="02020603050405020304" pitchFamily="18" charset="0"/>
                <a:cs typeface="Times New Roman" panose="02020603050405020304" pitchFamily="18" charset="0"/>
              </a:rPr>
              <a:t> Качественные, функциональные и экологические характеристики объекта закупки; </a:t>
            </a:r>
          </a:p>
          <a:p>
            <a:pPr eaLnBrk="1" hangingPunct="1">
              <a:lnSpc>
                <a:spcPct val="80000"/>
              </a:lnSpc>
            </a:pPr>
            <a:r>
              <a:rPr kumimoji="0" lang="ru-RU" sz="2300" smtClean="0">
                <a:latin typeface="Times New Roman" panose="02020603050405020304" pitchFamily="18" charset="0"/>
                <a:cs typeface="Times New Roman" panose="02020603050405020304" pitchFamily="18" charset="0"/>
              </a:rPr>
              <a:t> Квалификация участников закупки, в том числе наличие у них финансовых ресурсов, на праве собственности или ином законном основании оборудования и других материальных ресурсов, опыта работы, связанного с предметом контракта, и деловой репутации, специалистов и иных работников определенного уровня квалификации. </a:t>
            </a:r>
          </a:p>
          <a:p>
            <a:pPr eaLnBrk="1" hangingPunct="1">
              <a:lnSpc>
                <a:spcPct val="80000"/>
              </a:lnSpc>
            </a:pPr>
            <a:endParaRPr kumimoji="0" lang="ru-RU" sz="2300" smtClean="0">
              <a:latin typeface="Times New Roman" panose="02020603050405020304" pitchFamily="18" charset="0"/>
              <a:cs typeface="Times New Roman" panose="02020603050405020304" pitchFamily="18" charset="0"/>
            </a:endParaRPr>
          </a:p>
          <a:p>
            <a:pPr eaLnBrk="1" hangingPunct="1">
              <a:lnSpc>
                <a:spcPct val="80000"/>
              </a:lnSpc>
            </a:pPr>
            <a:endParaRPr kumimoji="0" lang="ru-RU" sz="2300" smtClean="0">
              <a:latin typeface="Times New Roman" panose="02020603050405020304" pitchFamily="18" charset="0"/>
              <a:cs typeface="Times New Roman" panose="02020603050405020304" pitchFamily="18" charset="0"/>
            </a:endParaRPr>
          </a:p>
          <a:p>
            <a:pPr eaLnBrk="1" hangingPunct="1">
              <a:lnSpc>
                <a:spcPct val="80000"/>
              </a:lnSpc>
            </a:pPr>
            <a:endParaRPr kumimoji="0" lang="ru-RU" sz="900" smtClean="0">
              <a:cs typeface="Arial" panose="020B0604020202020204" pitchFamily="34" charset="0"/>
            </a:endParaRPr>
          </a:p>
        </p:txBody>
      </p:sp>
      <p:sp>
        <p:nvSpPr>
          <p:cNvPr id="3" name="Заголовок 2"/>
          <p:cNvSpPr>
            <a:spLocks noGrp="1"/>
          </p:cNvSpPr>
          <p:nvPr>
            <p:ph type="title"/>
          </p:nvPr>
        </p:nvSpPr>
        <p:spPr/>
        <p:txBody>
          <a:bodyPr>
            <a:noAutofit/>
            <a:scene3d>
              <a:camera prst="orthographicFront"/>
              <a:lightRig rig="soft" dir="t"/>
            </a:scene3d>
          </a:bodyPr>
          <a:lstStyle/>
          <a:p>
            <a:pPr eaLnBrk="1" fontAlgn="auto" hangingPunct="1">
              <a:spcAft>
                <a:spcPts val="0"/>
              </a:spcAft>
              <a:defRPr/>
            </a:pPr>
            <a:r>
              <a:rPr lang="ru-RU" sz="3200" dirty="0" smtClean="0">
                <a:solidFill>
                  <a:schemeClr val="tx1"/>
                </a:solidFill>
                <a:latin typeface="Times New Roman" pitchFamily="18" charset="0"/>
                <a:ea typeface="+mj-ea"/>
                <a:cs typeface="Times New Roman" pitchFamily="18" charset="0"/>
              </a:rPr>
              <a:t>Оценка заявок, окончательных предложений участников закупки и критерии этой оценки (ст.32)</a:t>
            </a:r>
            <a:endParaRPr lang="ru-RU" sz="3200" dirty="0">
              <a:solidFill>
                <a:schemeClr val="tx1"/>
              </a:solidFill>
              <a:latin typeface="Times New Roman" pitchFamily="18" charset="0"/>
              <a:ea typeface="+mj-ea"/>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Содержимое 1"/>
          <p:cNvSpPr>
            <a:spLocks noGrp="1"/>
          </p:cNvSpPr>
          <p:nvPr>
            <p:ph idx="1"/>
          </p:nvPr>
        </p:nvSpPr>
        <p:spPr/>
        <p:txBody>
          <a:bodyPr/>
          <a:lstStyle/>
          <a:p>
            <a:pPr eaLnBrk="1" hangingPunct="1"/>
            <a:r>
              <a:rPr kumimoji="0" lang="ru-RU" sz="2400" smtClean="0">
                <a:latin typeface="Times New Roman" panose="02020603050405020304" pitchFamily="18" charset="0"/>
                <a:cs typeface="Times New Roman" panose="02020603050405020304" pitchFamily="18" charset="0"/>
              </a:rPr>
              <a:t>При заключении в случаях, предусмотренных Правительством РФ, контракта на закупку товара или работы, последующее обслуживание, эксплуатацию в течение срока службы, ремонт, утилизацию поставленного товара или созданного в результате выполнения работы объекта (контракт жизненного цикла), а также в иных установленных Правительством РФ случаях вместо критериев «цена контракта» и «расходы на эксплуатацию и ремонт товаров, использование результатов работ» может использоваться критерий «стоимость жизненного цикла товара или созданного в результате выполнения работы объекта» (ч.3 ст. 32)</a:t>
            </a:r>
            <a:endParaRPr kumimoji="0" lang="ru-RU" sz="2400" smtClean="0">
              <a:cs typeface="Arial" panose="020B0604020202020204" pitchFamily="34" charset="0"/>
            </a:endParaRPr>
          </a:p>
        </p:txBody>
      </p:sp>
      <p:sp>
        <p:nvSpPr>
          <p:cNvPr id="3" name="Заголовок 2"/>
          <p:cNvSpPr>
            <a:spLocks noGrp="1"/>
          </p:cNvSpPr>
          <p:nvPr>
            <p:ph type="title"/>
          </p:nvPr>
        </p:nvSpPr>
        <p:spPr/>
        <p:txBody>
          <a:bodyPr>
            <a:noAutofit/>
            <a:scene3d>
              <a:camera prst="orthographicFront"/>
              <a:lightRig rig="soft" dir="t"/>
            </a:scene3d>
          </a:bodyPr>
          <a:lstStyle/>
          <a:p>
            <a:pPr eaLnBrk="1" fontAlgn="auto" hangingPunct="1">
              <a:spcAft>
                <a:spcPts val="0"/>
              </a:spcAft>
              <a:defRPr/>
            </a:pPr>
            <a:r>
              <a:rPr lang="ru-RU" sz="3200" dirty="0" smtClean="0">
                <a:solidFill>
                  <a:schemeClr val="tx1"/>
                </a:solidFill>
                <a:latin typeface="Times New Roman" pitchFamily="18" charset="0"/>
                <a:ea typeface="+mj-ea"/>
                <a:cs typeface="Times New Roman" pitchFamily="18" charset="0"/>
              </a:rPr>
              <a:t>Оценка заявок, окончательных предложений участников закупки и критерии этой оценки (ст.32)</a:t>
            </a:r>
            <a:endParaRPr lang="ru-RU" sz="3200" dirty="0">
              <a:solidFill>
                <a:schemeClr val="tx1"/>
              </a:solidFill>
              <a:ea typeface="+mj-ea"/>
              <a:cs typeface="+mj-cs"/>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Содержимое 1"/>
          <p:cNvSpPr>
            <a:spLocks noGrp="1"/>
          </p:cNvSpPr>
          <p:nvPr>
            <p:ph idx="1"/>
          </p:nvPr>
        </p:nvSpPr>
        <p:spPr/>
        <p:txBody>
          <a:bodyPr/>
          <a:lstStyle/>
          <a:p>
            <a:pPr eaLnBrk="1" hangingPunct="1">
              <a:buFont typeface="Wingdings 3" panose="05040102010807070707" pitchFamily="18" charset="2"/>
              <a:buNone/>
            </a:pPr>
            <a:endParaRPr kumimoji="0" lang="ru-RU" sz="2400" smtClean="0">
              <a:latin typeface="Times New Roman" panose="02020603050405020304" pitchFamily="18" charset="0"/>
              <a:cs typeface="Times New Roman" panose="02020603050405020304" pitchFamily="18" charset="0"/>
            </a:endParaRPr>
          </a:p>
          <a:p>
            <a:pPr eaLnBrk="1" hangingPunct="1">
              <a:buFont typeface="Wingdings 3" panose="05040102010807070707" pitchFamily="18" charset="2"/>
              <a:buNone/>
            </a:pPr>
            <a:r>
              <a:rPr kumimoji="0" lang="ru-RU" sz="2400" smtClean="0">
                <a:solidFill>
                  <a:srgbClr val="C00000"/>
                </a:solidFill>
                <a:latin typeface="Times New Roman" panose="02020603050405020304" pitchFamily="18" charset="0"/>
                <a:cs typeface="Times New Roman" panose="02020603050405020304" pitchFamily="18" charset="0"/>
              </a:rPr>
              <a:t>Постановление Правительства РФ </a:t>
            </a:r>
          </a:p>
          <a:p>
            <a:pPr eaLnBrk="1" hangingPunct="1">
              <a:buFont typeface="Wingdings 3" panose="05040102010807070707" pitchFamily="18" charset="2"/>
              <a:buNone/>
            </a:pPr>
            <a:r>
              <a:rPr kumimoji="0" lang="ru-RU" sz="2400" smtClean="0">
                <a:solidFill>
                  <a:srgbClr val="C00000"/>
                </a:solidFill>
                <a:latin typeface="Times New Roman" panose="02020603050405020304" pitchFamily="18" charset="0"/>
                <a:cs typeface="Times New Roman" panose="02020603050405020304" pitchFamily="18" charset="0"/>
              </a:rPr>
              <a:t>от 28 ноября 2013 г. № 1085 </a:t>
            </a:r>
          </a:p>
          <a:p>
            <a:pPr eaLnBrk="1" hangingPunct="1">
              <a:buFont typeface="Wingdings 3" panose="05040102010807070707" pitchFamily="18" charset="2"/>
              <a:buNone/>
            </a:pPr>
            <a:r>
              <a:rPr kumimoji="0" lang="ru-RU" sz="2400" b="1" smtClean="0">
                <a:latin typeface="Times New Roman" panose="02020603050405020304" pitchFamily="18" charset="0"/>
                <a:cs typeface="Times New Roman" panose="02020603050405020304" pitchFamily="18" charset="0"/>
              </a:rPr>
              <a:t>«Об утверждении Правил оценки заявок, окончательных предложений участников закупки товаров, работ, услуг для обеспечения государственных и муниципальных нужд» </a:t>
            </a:r>
            <a:endParaRPr kumimoji="0" lang="ru-RU" sz="2400" smtClean="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Autofit/>
            <a:scene3d>
              <a:camera prst="orthographicFront"/>
              <a:lightRig rig="soft" dir="t"/>
            </a:scene3d>
          </a:bodyPr>
          <a:lstStyle/>
          <a:p>
            <a:pPr eaLnBrk="1" hangingPunct="1">
              <a:defRPr/>
            </a:pPr>
            <a:r>
              <a:rPr lang="ru-RU" sz="3200" dirty="0" smtClean="0">
                <a:solidFill>
                  <a:schemeClr val="tx1"/>
                </a:solidFill>
                <a:latin typeface="Times New Roman" pitchFamily="18" charset="0"/>
                <a:ea typeface="+mj-ea"/>
                <a:cs typeface="Times New Roman" pitchFamily="18" charset="0"/>
              </a:rPr>
              <a:t>Оценка заявок, окончательных предложений участников закупки и критерии этой оценки </a:t>
            </a:r>
            <a:endParaRPr lang="ru-RU" sz="3200" dirty="0">
              <a:solidFill>
                <a:schemeClr val="tx1"/>
              </a:solidFill>
              <a:ea typeface="+mj-ea"/>
              <a:cs typeface="+mj-cs"/>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Содержимое 1"/>
          <p:cNvSpPr>
            <a:spLocks noGrp="1"/>
          </p:cNvSpPr>
          <p:nvPr>
            <p:ph idx="1"/>
          </p:nvPr>
        </p:nvSpPr>
        <p:spPr/>
        <p:txBody>
          <a:bodyPr/>
          <a:lstStyle/>
          <a:p>
            <a:pPr eaLnBrk="1" hangingPunct="1"/>
            <a:r>
              <a:rPr kumimoji="0" lang="ru-RU" sz="2400" smtClean="0">
                <a:latin typeface="Times New Roman" panose="02020603050405020304" pitchFamily="18" charset="0"/>
                <a:cs typeface="Times New Roman" panose="02020603050405020304" pitchFamily="18" charset="0"/>
              </a:rPr>
              <a:t>Цена контракта</a:t>
            </a:r>
          </a:p>
          <a:p>
            <a:pPr eaLnBrk="1" hangingPunct="1"/>
            <a:r>
              <a:rPr kumimoji="0" lang="ru-RU" sz="2400" smtClean="0">
                <a:latin typeface="Times New Roman" panose="02020603050405020304" pitchFamily="18" charset="0"/>
                <a:cs typeface="Times New Roman" panose="02020603050405020304" pitchFamily="18" charset="0"/>
              </a:rPr>
              <a:t>Расходы на эксплуатацию и ремонт товаров (объектов), использование результатов работ; </a:t>
            </a:r>
          </a:p>
          <a:p>
            <a:pPr eaLnBrk="1" hangingPunct="1"/>
            <a:r>
              <a:rPr kumimoji="0" lang="ru-RU" sz="2400" smtClean="0">
                <a:latin typeface="Times New Roman" panose="02020603050405020304" pitchFamily="18" charset="0"/>
                <a:cs typeface="Times New Roman" panose="02020603050405020304" pitchFamily="18" charset="0"/>
              </a:rPr>
              <a:t>Стоимость жизненного цикла товара (объекта), созданного в результате выполнения работы в случаях, предусмотренных п. 5 настоящих Правил</a:t>
            </a:r>
          </a:p>
          <a:p>
            <a:pPr eaLnBrk="1" hangingPunct="1"/>
            <a:r>
              <a:rPr kumimoji="0" lang="ru-RU" sz="2400" smtClean="0">
                <a:latin typeface="Times New Roman" panose="02020603050405020304" pitchFamily="18" charset="0"/>
                <a:cs typeface="Times New Roman" panose="02020603050405020304" pitchFamily="18" charset="0"/>
              </a:rPr>
              <a:t>Предложение о сумме соответствующих расходов заказчика, которые заказчик осуществит или понесет по энергосервисному контракту; </a:t>
            </a: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hangingPunct="1">
              <a:defRPr/>
            </a:pPr>
            <a:r>
              <a:rPr lang="ru-RU" dirty="0" smtClean="0">
                <a:latin typeface="Times New Roman" pitchFamily="18" charset="0"/>
                <a:ea typeface="+mj-ea"/>
                <a:cs typeface="Times New Roman" pitchFamily="18" charset="0"/>
              </a:rPr>
              <a:t>Стоимостные критерии оценки </a:t>
            </a:r>
            <a:br>
              <a:rPr lang="ru-RU" dirty="0" smtClean="0">
                <a:latin typeface="Times New Roman" pitchFamily="18" charset="0"/>
                <a:ea typeface="+mj-ea"/>
                <a:cs typeface="Times New Roman" pitchFamily="18" charset="0"/>
              </a:rPr>
            </a:br>
            <a:r>
              <a:rPr lang="ru-RU" dirty="0" smtClean="0">
                <a:latin typeface="Times New Roman" pitchFamily="18" charset="0"/>
                <a:ea typeface="+mj-ea"/>
                <a:cs typeface="Times New Roman" pitchFamily="18" charset="0"/>
              </a:rPr>
              <a:t>(ПП №1085) </a:t>
            </a:r>
            <a:endParaRPr lang="ru-RU" dirty="0">
              <a:latin typeface="Times New Roman" pitchFamily="18" charset="0"/>
              <a:ea typeface="+mj-ea"/>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Содержимое 1"/>
          <p:cNvSpPr>
            <a:spLocks noGrp="1"/>
          </p:cNvSpPr>
          <p:nvPr>
            <p:ph idx="1"/>
          </p:nvPr>
        </p:nvSpPr>
        <p:spPr/>
        <p:txBody>
          <a:bodyPr/>
          <a:lstStyle/>
          <a:p>
            <a:pPr eaLnBrk="1" hangingPunct="1"/>
            <a:r>
              <a:rPr kumimoji="0" lang="ru-RU" smtClean="0">
                <a:latin typeface="Times New Roman" panose="02020603050405020304" pitchFamily="18" charset="0"/>
                <a:cs typeface="Times New Roman" panose="02020603050405020304" pitchFamily="18" charset="0"/>
              </a:rPr>
              <a:t>Качественные, функциональные и экологические характеристики объекта закупки; </a:t>
            </a:r>
          </a:p>
          <a:p>
            <a:pPr eaLnBrk="1" hangingPunct="1"/>
            <a:r>
              <a:rPr kumimoji="0" lang="ru-RU" smtClean="0">
                <a:latin typeface="Times New Roman" panose="02020603050405020304" pitchFamily="18" charset="0"/>
                <a:cs typeface="Times New Roman" panose="02020603050405020304" pitchFamily="18" charset="0"/>
              </a:rPr>
              <a:t>Квалификация участников закупки, в том числе наличие у них финансовых ресурсов, оборудования и других материальных ресурсов, принадлежащих им на праве собственности или на ином законном основании, опыта работы, связанного с предметом контракта, и деловой репутации, специалистов и иных работников определенного уровня квалификации. </a:t>
            </a: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hangingPunct="1">
              <a:defRPr/>
            </a:pPr>
            <a:r>
              <a:rPr lang="ru-RU" dirty="0" smtClean="0">
                <a:latin typeface="Times New Roman" pitchFamily="18" charset="0"/>
                <a:ea typeface="+mj-ea"/>
                <a:cs typeface="Times New Roman" pitchFamily="18" charset="0"/>
              </a:rPr>
              <a:t>Нестоимостные критерии оценки (ПП №1085) </a:t>
            </a:r>
            <a:endParaRPr lang="ru-RU" dirty="0">
              <a:latin typeface="Times New Roman" pitchFamily="18" charset="0"/>
              <a:ea typeface="+mj-ea"/>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Содержимое 1"/>
          <p:cNvSpPr>
            <a:spLocks noGrp="1"/>
          </p:cNvSpPr>
          <p:nvPr>
            <p:ph idx="1"/>
          </p:nvPr>
        </p:nvSpPr>
        <p:spPr/>
        <p:txBody>
          <a:bodyPr/>
          <a:lstStyle/>
          <a:p>
            <a:pPr eaLnBrk="1" hangingPunct="1">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а) квалификация трудовых ресурсов (руководителей и ключевых специалистов), предлагаемых для выполнения работ, оказания услуг; </a:t>
            </a:r>
          </a:p>
          <a:p>
            <a:pPr eaLnBrk="1" hangingPunct="1">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б) опыт участника по успешной поставке ТРУ; </a:t>
            </a:r>
          </a:p>
          <a:p>
            <a:pPr eaLnBrk="1" hangingPunct="1">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в) обеспеченность участника закупки материально-техническими ресурсами в части наличия у участника закупки собственных или арендованных производственных мощностей, технологического оборудования, необходимых для выполнения работ, оказания услуг; </a:t>
            </a:r>
          </a:p>
          <a:p>
            <a:pPr eaLnBrk="1" hangingPunct="1">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г) обеспеченность участника трудовыми ресурсами; </a:t>
            </a:r>
          </a:p>
          <a:p>
            <a:pPr eaLnBrk="1" hangingPunct="1">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д) деловая репутация участника закупки</a:t>
            </a:r>
            <a:r>
              <a:rPr kumimoji="0" lang="ru-RU" smtClean="0">
                <a:cs typeface="Arial" panose="020B0604020202020204" pitchFamily="34" charset="0"/>
              </a:rPr>
              <a:t>.</a:t>
            </a: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hangingPunct="1">
              <a:defRPr/>
            </a:pPr>
            <a:r>
              <a:rPr lang="ru-RU" dirty="0" smtClean="0">
                <a:latin typeface="Times New Roman" pitchFamily="18" charset="0"/>
                <a:ea typeface="+mj-ea"/>
                <a:cs typeface="Times New Roman" pitchFamily="18" charset="0"/>
              </a:rPr>
              <a:t>Критерий «квалификация участников закупки»</a:t>
            </a:r>
            <a:endParaRPr lang="ru-RU" dirty="0">
              <a:latin typeface="Times New Roman" pitchFamily="18" charset="0"/>
              <a:ea typeface="+mj-ea"/>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611188" y="7938"/>
          <a:ext cx="8137525" cy="6126162"/>
        </p:xfrm>
        <a:graphic>
          <a:graphicData uri="http://schemas.openxmlformats.org/drawingml/2006/table">
            <a:tbl>
              <a:tblPr/>
              <a:tblGrid>
                <a:gridCol w="2713037"/>
                <a:gridCol w="2711450"/>
                <a:gridCol w="2713038"/>
              </a:tblGrid>
              <a:tr h="173672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rgbClr val="FFFFFF"/>
                        </a:solidFill>
                        <a:effectLst/>
                        <a:latin typeface="Lucida Sans Unicode" panose="020B0602030504020204" pitchFamily="34" charset="0"/>
                        <a:cs typeface="Arial" panose="020B0604020202020204" pitchFamily="34" charset="0"/>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rgbClr val="FFFFFF"/>
                        </a:solidFill>
                        <a:effectLst/>
                        <a:latin typeface="Lucida Sans Unicode" panose="020B0602030504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Lucida Sans Unicode" panose="020B0602030504020204" pitchFamily="34" charset="0"/>
                          <a:cs typeface="Arial" panose="020B0604020202020204" pitchFamily="34" charset="0"/>
                        </a:rPr>
                        <a:t>MIN</a:t>
                      </a:r>
                      <a:r>
                        <a:rPr kumimoji="0" lang="ru-RU" sz="1800" b="1" i="0" u="none" strike="noStrike" cap="none" normalizeH="0" baseline="0" smtClean="0">
                          <a:ln>
                            <a:noFill/>
                          </a:ln>
                          <a:solidFill>
                            <a:srgbClr val="FFFFFF"/>
                          </a:solidFill>
                          <a:effectLst/>
                          <a:latin typeface="Lucida Sans Unicode" panose="020B0602030504020204" pitchFamily="34" charset="0"/>
                          <a:cs typeface="Arial" panose="020B0604020202020204" pitchFamily="34" charset="0"/>
                        </a:rPr>
                        <a:t> значимость стоимостных критериев оценки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rgbClr val="FFFFFF"/>
                        </a:solidFill>
                        <a:effectLst/>
                        <a:latin typeface="Lucida Sans Unicode" panose="020B0602030504020204" pitchFamily="34" charset="0"/>
                        <a:cs typeface="Arial" panose="020B0604020202020204" pitchFamily="34" charset="0"/>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rgbClr val="FFFFFF"/>
                        </a:solidFill>
                        <a:effectLst/>
                        <a:latin typeface="Lucida Sans Unicode" panose="020B0602030504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Lucida Sans Unicode" panose="020B0602030504020204" pitchFamily="34" charset="0"/>
                          <a:cs typeface="Arial" panose="020B0604020202020204" pitchFamily="34" charset="0"/>
                        </a:rPr>
                        <a:t>MAX </a:t>
                      </a:r>
                      <a:r>
                        <a:rPr kumimoji="0" lang="ru-RU" sz="1800" b="1" i="0" u="none" strike="noStrike" cap="none" normalizeH="0" baseline="0" smtClean="0">
                          <a:ln>
                            <a:noFill/>
                          </a:ln>
                          <a:solidFill>
                            <a:srgbClr val="FFFFFF"/>
                          </a:solidFill>
                          <a:effectLst/>
                          <a:latin typeface="Lucida Sans Unicode" panose="020B0602030504020204" pitchFamily="34" charset="0"/>
                          <a:cs typeface="Arial" panose="020B0604020202020204" pitchFamily="34" charset="0"/>
                        </a:rPr>
                        <a:t>значимость нестоимостных критериев оценки , %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rgbClr val="FFFFFF"/>
                        </a:solidFill>
                        <a:effectLst/>
                        <a:latin typeface="Lucida Sans Unicode" panose="020B0602030504020204" pitchFamily="34" charset="0"/>
                        <a:cs typeface="Arial" panose="020B0604020202020204" pitchFamily="34" charset="0"/>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46367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Lucida Sans Unicode" panose="020B0602030504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Товары, за исключением отдельных видов товаров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Lucida Sans Unicode" panose="020B0602030504020204" pitchFamily="34" charset="0"/>
                        <a:cs typeface="Arial" panose="020B0604020202020204" pitchFamily="34" charset="0"/>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Lucida Sans Unicode" panose="020B0602030504020204" pitchFamily="34" charset="0"/>
                          <a:cs typeface="Arial" panose="020B0604020202020204" pitchFamily="34" charset="0"/>
                        </a:rPr>
                        <a:t>70</a:t>
                      </a:r>
                      <a:endParaRPr kumimoji="0" lang="ru-RU" sz="1800" b="0" i="0" u="none" strike="noStrike" cap="none" normalizeH="0" baseline="0" smtClean="0">
                        <a:ln>
                          <a:noFill/>
                        </a:ln>
                        <a:solidFill>
                          <a:srgbClr val="000000"/>
                        </a:solidFill>
                        <a:effectLst/>
                        <a:latin typeface="Lucida Sans Unicode" panose="020B0602030504020204" pitchFamily="34" charset="0"/>
                        <a:cs typeface="Arial" panose="020B0604020202020204" pitchFamily="34" charset="0"/>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Lucida Sans Unicode" panose="020B0602030504020204" pitchFamily="34" charset="0"/>
                          <a:cs typeface="Arial" panose="020B0604020202020204" pitchFamily="34" charset="0"/>
                        </a:rPr>
                        <a:t>30</a:t>
                      </a:r>
                      <a:endParaRPr kumimoji="0" lang="ru-RU" sz="1800" b="0" i="0" u="none" strike="noStrike" cap="none" normalizeH="0" baseline="0" smtClean="0">
                        <a:ln>
                          <a:noFill/>
                        </a:ln>
                        <a:solidFill>
                          <a:srgbClr val="000000"/>
                        </a:solidFill>
                        <a:effectLst/>
                        <a:latin typeface="Lucida Sans Unicode" panose="020B0602030504020204" pitchFamily="34" charset="0"/>
                        <a:cs typeface="Arial" panose="020B0604020202020204" pitchFamily="34" charset="0"/>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173672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Lucida Sans Unicode" panose="020B0602030504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Работы, услуги за исключением отдельных видов работ, услуг </a:t>
                      </a:r>
                      <a:r>
                        <a:rPr kumimoji="0" lang="ru-RU" sz="1800" b="0" i="0" u="none" strike="noStrike" cap="none" normalizeH="0" baseline="0" smtClean="0">
                          <a:ln>
                            <a:noFill/>
                          </a:ln>
                          <a:solidFill>
                            <a:srgbClr val="000000"/>
                          </a:solidFill>
                          <a:effectLst/>
                          <a:latin typeface="Lucida Sans Unicode" panose="020B0602030504020204" pitchFamily="34" charset="0"/>
                          <a:cs typeface="Arial" panose="020B0604020202020204"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Lucida Sans Unicode" panose="020B0602030504020204" pitchFamily="34" charset="0"/>
                        <a:cs typeface="Arial" panose="020B0604020202020204" pitchFamily="34" charset="0"/>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Lucida Sans Unicode" panose="020B0602030504020204" pitchFamily="34" charset="0"/>
                          <a:cs typeface="Arial" panose="020B0604020202020204" pitchFamily="34" charset="0"/>
                        </a:rPr>
                        <a:t>60</a:t>
                      </a:r>
                      <a:endParaRPr kumimoji="0" lang="ru-RU" sz="1800" b="0" i="0" u="none" strike="noStrike" cap="none" normalizeH="0" baseline="0" smtClean="0">
                        <a:ln>
                          <a:noFill/>
                        </a:ln>
                        <a:solidFill>
                          <a:srgbClr val="000000"/>
                        </a:solidFill>
                        <a:effectLst/>
                        <a:latin typeface="Lucida Sans Unicode" panose="020B0602030504020204" pitchFamily="34" charset="0"/>
                        <a:cs typeface="Arial" panose="020B0604020202020204" pitchFamily="34" charset="0"/>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Lucida Sans Unicode" panose="020B0602030504020204" pitchFamily="34" charset="0"/>
                          <a:cs typeface="Arial" panose="020B0604020202020204" pitchFamily="34" charset="0"/>
                        </a:rPr>
                        <a:t>40</a:t>
                      </a:r>
                      <a:endParaRPr kumimoji="0" lang="ru-RU" sz="1800" b="0" i="0" u="none" strike="noStrike" cap="none" normalizeH="0" baseline="0" smtClean="0">
                        <a:ln>
                          <a:noFill/>
                        </a:ln>
                        <a:solidFill>
                          <a:srgbClr val="000000"/>
                        </a:solidFill>
                        <a:effectLst/>
                        <a:latin typeface="Lucida Sans Unicode" panose="020B0602030504020204" pitchFamily="34" charset="0"/>
                        <a:cs typeface="Arial" panose="020B0604020202020204" pitchFamily="34" charset="0"/>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1189038">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Lucida Sans Unicode" panose="020B0602030504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Отдельные виды товаров, работ, услуг: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Lucida Sans Unicode" panose="020B0602030504020204" pitchFamily="34" charset="0"/>
                        <a:cs typeface="Arial" panose="020B0604020202020204" pitchFamily="34" charset="0"/>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Lucida Sans Unicode" panose="020B0602030504020204" pitchFamily="34" charset="0"/>
                          <a:cs typeface="Arial" panose="020B0604020202020204" pitchFamily="34" charset="0"/>
                        </a:rPr>
                        <a:t>30-40</a:t>
                      </a:r>
                      <a:endParaRPr kumimoji="0" lang="ru-RU" sz="1800" b="0" i="0" u="none" strike="noStrike" cap="none" normalizeH="0" baseline="0" smtClean="0">
                        <a:ln>
                          <a:noFill/>
                        </a:ln>
                        <a:solidFill>
                          <a:srgbClr val="000000"/>
                        </a:solidFill>
                        <a:effectLst/>
                        <a:latin typeface="Lucida Sans Unicode" panose="020B0602030504020204" pitchFamily="34" charset="0"/>
                        <a:cs typeface="Arial" panose="020B0604020202020204" pitchFamily="34" charset="0"/>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Lucida Sans Unicode" panose="020B0602030504020204" pitchFamily="34" charset="0"/>
                          <a:cs typeface="Arial" panose="020B0604020202020204" pitchFamily="34" charset="0"/>
                        </a:rPr>
                        <a:t>70-</a:t>
                      </a:r>
                      <a:r>
                        <a:rPr kumimoji="0" lang="ru-RU" sz="1800" b="0" i="0" u="none" strike="noStrike" cap="none" normalizeH="0" baseline="0" smtClean="0">
                          <a:ln>
                            <a:noFill/>
                          </a:ln>
                          <a:solidFill>
                            <a:srgbClr val="000000"/>
                          </a:solidFill>
                          <a:effectLst/>
                          <a:latin typeface="Lucida Sans Unicode" panose="020B0602030504020204" pitchFamily="34" charset="0"/>
                          <a:cs typeface="Arial" panose="020B0604020202020204" pitchFamily="34" charset="0"/>
                        </a:rPr>
                        <a:t>60</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txBox="1">
            <a:spLocks/>
          </p:cNvSpPr>
          <p:nvPr/>
        </p:nvSpPr>
        <p:spPr bwMode="auto">
          <a:xfrm>
            <a:off x="876300" y="508000"/>
            <a:ext cx="7392988"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4" tIns="47892" rIns="95784" bIns="47892">
            <a:spAutoFit/>
          </a:bodyPr>
          <a:lstStyle>
            <a:lvl1pPr defTabSz="957263">
              <a:defRPr kumimoji="1" sz="2400">
                <a:solidFill>
                  <a:schemeClr val="tx1"/>
                </a:solidFill>
                <a:latin typeface="Arial" panose="020B0604020202020204" pitchFamily="34" charset="0"/>
                <a:cs typeface="Arial" panose="020B0604020202020204" pitchFamily="34" charset="0"/>
              </a:defRPr>
            </a:lvl1pPr>
            <a:lvl2pPr marL="742950" indent="-285750" defTabSz="957263">
              <a:defRPr kumimoji="1" sz="2400">
                <a:solidFill>
                  <a:schemeClr val="tx1"/>
                </a:solidFill>
                <a:latin typeface="Arial" panose="020B0604020202020204" pitchFamily="34" charset="0"/>
                <a:cs typeface="Arial" panose="020B0604020202020204" pitchFamily="34" charset="0"/>
              </a:defRPr>
            </a:lvl2pPr>
            <a:lvl3pPr marL="1143000" indent="-228600" defTabSz="957263">
              <a:defRPr kumimoji="1" sz="2400">
                <a:solidFill>
                  <a:schemeClr val="tx1"/>
                </a:solidFill>
                <a:latin typeface="Arial" panose="020B0604020202020204" pitchFamily="34" charset="0"/>
                <a:cs typeface="Arial" panose="020B0604020202020204" pitchFamily="34" charset="0"/>
              </a:defRPr>
            </a:lvl3pPr>
            <a:lvl4pPr marL="1600200" indent="-228600" defTabSz="957263">
              <a:defRPr kumimoji="1" sz="2400">
                <a:solidFill>
                  <a:schemeClr val="tx1"/>
                </a:solidFill>
                <a:latin typeface="Arial" panose="020B0604020202020204" pitchFamily="34" charset="0"/>
                <a:cs typeface="Arial" panose="020B0604020202020204" pitchFamily="34" charset="0"/>
              </a:defRPr>
            </a:lvl4pPr>
            <a:lvl5pPr marL="2057400" indent="-228600" defTabSz="957263">
              <a:defRPr kumimoji="1" sz="2400">
                <a:solidFill>
                  <a:schemeClr val="tx1"/>
                </a:solidFill>
                <a:latin typeface="Arial" panose="020B0604020202020204" pitchFamily="34" charset="0"/>
                <a:cs typeface="Arial" panose="020B0604020202020204" pitchFamily="34" charset="0"/>
              </a:defRPr>
            </a:lvl5pPr>
            <a:lvl6pPr marL="25146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pPr algn="ctr" eaLnBrk="0" hangingPunct="0"/>
            <a:r>
              <a:rPr kumimoji="0" lang="ru-RU" b="1">
                <a:solidFill>
                  <a:srgbClr val="C00000"/>
                </a:solidFill>
                <a:latin typeface="Times New Roman" panose="02020603050405020304" pitchFamily="18" charset="0"/>
                <a:cs typeface="Times New Roman" panose="02020603050405020304" pitchFamily="18" charset="0"/>
              </a:rPr>
              <a:t>ЕДИНАЯ ИНФОРМАЦИОННАЯ СИСТЕМА В СФЕРЕ ЗАКУПОК (ЕИС)</a:t>
            </a:r>
          </a:p>
        </p:txBody>
      </p:sp>
      <p:sp>
        <p:nvSpPr>
          <p:cNvPr id="7" name="Скругленный прямоугольник 6"/>
          <p:cNvSpPr>
            <a:spLocks noChangeArrowheads="1"/>
          </p:cNvSpPr>
          <p:nvPr/>
        </p:nvSpPr>
        <p:spPr bwMode="auto">
          <a:xfrm>
            <a:off x="1549400" y="1597025"/>
            <a:ext cx="6688138" cy="485775"/>
          </a:xfrm>
          <a:prstGeom prst="roundRect">
            <a:avLst>
              <a:gd name="adj" fmla="val 16667"/>
            </a:avLst>
          </a:prstGeom>
          <a:gradFill rotWithShape="1">
            <a:gsLst>
              <a:gs pos="0">
                <a:srgbClr val="95D4EE"/>
              </a:gs>
              <a:gs pos="64999">
                <a:srgbClr val="C9ECFD"/>
              </a:gs>
              <a:gs pos="100000">
                <a:srgbClr val="D6F3FF"/>
              </a:gs>
            </a:gsLst>
            <a:lin ang="16200000"/>
          </a:gradFill>
          <a:ln w="9525">
            <a:solidFill>
              <a:schemeClr val="accent1"/>
            </a:solidFill>
            <a:round/>
            <a:headEnd/>
            <a:tailEnd/>
          </a:ln>
          <a:effectLst>
            <a:outerShdw blurRad="63500" dist="38100" dir="5400000" rotWithShape="0">
              <a:srgbClr val="000000">
                <a:alpha val="34999"/>
              </a:srgbClr>
            </a:outerShdw>
          </a:effectLst>
        </p:spPr>
        <p:txBody>
          <a:bodyPr anchor="ctr"/>
          <a:lstStyle>
            <a:lvl1pPr defTabSz="957263">
              <a:defRPr kumimoji="1" sz="2400">
                <a:solidFill>
                  <a:schemeClr val="tx1"/>
                </a:solidFill>
                <a:latin typeface="Arial" panose="020B0604020202020204" pitchFamily="34" charset="0"/>
                <a:cs typeface="Arial" panose="020B0604020202020204" pitchFamily="34" charset="0"/>
              </a:defRPr>
            </a:lvl1pPr>
            <a:lvl2pPr marL="742950" indent="-285750" defTabSz="957263">
              <a:defRPr kumimoji="1" sz="2400">
                <a:solidFill>
                  <a:schemeClr val="tx1"/>
                </a:solidFill>
                <a:latin typeface="Arial" panose="020B0604020202020204" pitchFamily="34" charset="0"/>
                <a:cs typeface="Arial" panose="020B0604020202020204" pitchFamily="34" charset="0"/>
              </a:defRPr>
            </a:lvl2pPr>
            <a:lvl3pPr marL="1143000" indent="-228600" defTabSz="957263">
              <a:defRPr kumimoji="1" sz="2400">
                <a:solidFill>
                  <a:schemeClr val="tx1"/>
                </a:solidFill>
                <a:latin typeface="Arial" panose="020B0604020202020204" pitchFamily="34" charset="0"/>
                <a:cs typeface="Arial" panose="020B0604020202020204" pitchFamily="34" charset="0"/>
              </a:defRPr>
            </a:lvl3pPr>
            <a:lvl4pPr marL="1600200" indent="-228600" defTabSz="957263">
              <a:defRPr kumimoji="1" sz="2400">
                <a:solidFill>
                  <a:schemeClr val="tx1"/>
                </a:solidFill>
                <a:latin typeface="Arial" panose="020B0604020202020204" pitchFamily="34" charset="0"/>
                <a:cs typeface="Arial" panose="020B0604020202020204" pitchFamily="34" charset="0"/>
              </a:defRPr>
            </a:lvl4pPr>
            <a:lvl5pPr marL="2057400" indent="-228600" defTabSz="957263">
              <a:defRPr kumimoji="1" sz="2400">
                <a:solidFill>
                  <a:schemeClr val="tx1"/>
                </a:solidFill>
                <a:latin typeface="Arial" panose="020B0604020202020204" pitchFamily="34" charset="0"/>
                <a:cs typeface="Arial" panose="020B0604020202020204" pitchFamily="34" charset="0"/>
              </a:defRPr>
            </a:lvl5pPr>
            <a:lvl6pPr marL="25146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pPr>
              <a:spcAft>
                <a:spcPts val="600"/>
              </a:spcAft>
            </a:pPr>
            <a:r>
              <a:rPr kumimoji="0" lang="ru-RU" sz="1600" b="1">
                <a:solidFill>
                  <a:srgbClr val="00153E"/>
                </a:solidFill>
              </a:rPr>
              <a:t>Планы закупок, планы-графики размещения заказа, информация об их исполнении</a:t>
            </a:r>
          </a:p>
        </p:txBody>
      </p:sp>
      <p:sp>
        <p:nvSpPr>
          <p:cNvPr id="10" name="Скругленный прямоугольник 9"/>
          <p:cNvSpPr>
            <a:spLocks noChangeArrowheads="1"/>
          </p:cNvSpPr>
          <p:nvPr/>
        </p:nvSpPr>
        <p:spPr bwMode="auto">
          <a:xfrm>
            <a:off x="1549400" y="2176463"/>
            <a:ext cx="6688138" cy="484187"/>
          </a:xfrm>
          <a:prstGeom prst="roundRect">
            <a:avLst>
              <a:gd name="adj" fmla="val 16667"/>
            </a:avLst>
          </a:prstGeom>
          <a:gradFill rotWithShape="1">
            <a:gsLst>
              <a:gs pos="0">
                <a:srgbClr val="95D4EE"/>
              </a:gs>
              <a:gs pos="64999">
                <a:srgbClr val="C9ECFD"/>
              </a:gs>
              <a:gs pos="100000">
                <a:srgbClr val="D6F3FF"/>
              </a:gs>
            </a:gsLst>
            <a:lin ang="16200000"/>
          </a:gradFill>
          <a:ln w="9525">
            <a:solidFill>
              <a:schemeClr val="accent1"/>
            </a:solidFill>
            <a:round/>
            <a:headEnd/>
            <a:tailEnd/>
          </a:ln>
          <a:effectLst>
            <a:outerShdw blurRad="63500" dist="38100" dir="5400000" rotWithShape="0">
              <a:srgbClr val="000000">
                <a:alpha val="34999"/>
              </a:srgbClr>
            </a:outerShdw>
          </a:effectLst>
        </p:spPr>
        <p:txBody>
          <a:bodyPr anchor="ctr"/>
          <a:lstStyle>
            <a:lvl1pPr defTabSz="957263">
              <a:defRPr kumimoji="1" sz="2400">
                <a:solidFill>
                  <a:schemeClr val="tx1"/>
                </a:solidFill>
                <a:latin typeface="Arial" panose="020B0604020202020204" pitchFamily="34" charset="0"/>
                <a:cs typeface="Arial" panose="020B0604020202020204" pitchFamily="34" charset="0"/>
              </a:defRPr>
            </a:lvl1pPr>
            <a:lvl2pPr marL="742950" indent="-285750" defTabSz="957263">
              <a:defRPr kumimoji="1" sz="2400">
                <a:solidFill>
                  <a:schemeClr val="tx1"/>
                </a:solidFill>
                <a:latin typeface="Arial" panose="020B0604020202020204" pitchFamily="34" charset="0"/>
                <a:cs typeface="Arial" panose="020B0604020202020204" pitchFamily="34" charset="0"/>
              </a:defRPr>
            </a:lvl2pPr>
            <a:lvl3pPr marL="1143000" indent="-228600" defTabSz="957263">
              <a:defRPr kumimoji="1" sz="2400">
                <a:solidFill>
                  <a:schemeClr val="tx1"/>
                </a:solidFill>
                <a:latin typeface="Arial" panose="020B0604020202020204" pitchFamily="34" charset="0"/>
                <a:cs typeface="Arial" panose="020B0604020202020204" pitchFamily="34" charset="0"/>
              </a:defRPr>
            </a:lvl3pPr>
            <a:lvl4pPr marL="1600200" indent="-228600" defTabSz="957263">
              <a:defRPr kumimoji="1" sz="2400">
                <a:solidFill>
                  <a:schemeClr val="tx1"/>
                </a:solidFill>
                <a:latin typeface="Arial" panose="020B0604020202020204" pitchFamily="34" charset="0"/>
                <a:cs typeface="Arial" panose="020B0604020202020204" pitchFamily="34" charset="0"/>
              </a:defRPr>
            </a:lvl4pPr>
            <a:lvl5pPr marL="2057400" indent="-228600" defTabSz="957263">
              <a:defRPr kumimoji="1" sz="2400">
                <a:solidFill>
                  <a:schemeClr val="tx1"/>
                </a:solidFill>
                <a:latin typeface="Arial" panose="020B0604020202020204" pitchFamily="34" charset="0"/>
                <a:cs typeface="Arial" panose="020B0604020202020204" pitchFamily="34" charset="0"/>
              </a:defRPr>
            </a:lvl5pPr>
            <a:lvl6pPr marL="25146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pPr>
              <a:spcAft>
                <a:spcPts val="600"/>
              </a:spcAft>
            </a:pPr>
            <a:r>
              <a:rPr kumimoji="0" lang="ru-RU" sz="1600" b="1">
                <a:solidFill>
                  <a:srgbClr val="00153E"/>
                </a:solidFill>
              </a:rPr>
              <a:t>Информация о закупках (извещения, документация, протоколы)</a:t>
            </a:r>
          </a:p>
        </p:txBody>
      </p:sp>
      <p:sp>
        <p:nvSpPr>
          <p:cNvPr id="15" name="Скругленный прямоугольник 14"/>
          <p:cNvSpPr>
            <a:spLocks noChangeArrowheads="1"/>
          </p:cNvSpPr>
          <p:nvPr/>
        </p:nvSpPr>
        <p:spPr bwMode="auto">
          <a:xfrm>
            <a:off x="1549400" y="2800350"/>
            <a:ext cx="6688138" cy="382588"/>
          </a:xfrm>
          <a:prstGeom prst="roundRect">
            <a:avLst>
              <a:gd name="adj" fmla="val 16667"/>
            </a:avLst>
          </a:prstGeom>
          <a:gradFill rotWithShape="1">
            <a:gsLst>
              <a:gs pos="0">
                <a:srgbClr val="95D4EE"/>
              </a:gs>
              <a:gs pos="64999">
                <a:srgbClr val="C9ECFD"/>
              </a:gs>
              <a:gs pos="100000">
                <a:srgbClr val="D6F3FF"/>
              </a:gs>
            </a:gsLst>
            <a:lin ang="16200000"/>
          </a:gradFill>
          <a:ln w="9525">
            <a:solidFill>
              <a:schemeClr val="accent1"/>
            </a:solidFill>
            <a:round/>
            <a:headEnd/>
            <a:tailEnd/>
          </a:ln>
          <a:effectLst>
            <a:outerShdw blurRad="63500" dist="38100" dir="5400000" rotWithShape="0">
              <a:srgbClr val="000000">
                <a:alpha val="34999"/>
              </a:srgbClr>
            </a:outerShdw>
          </a:effectLst>
        </p:spPr>
        <p:txBody>
          <a:bodyPr anchor="ctr"/>
          <a:lstStyle>
            <a:lvl1pPr defTabSz="957263">
              <a:defRPr kumimoji="1" sz="2400">
                <a:solidFill>
                  <a:schemeClr val="tx1"/>
                </a:solidFill>
                <a:latin typeface="Arial" panose="020B0604020202020204" pitchFamily="34" charset="0"/>
                <a:cs typeface="Arial" panose="020B0604020202020204" pitchFamily="34" charset="0"/>
              </a:defRPr>
            </a:lvl1pPr>
            <a:lvl2pPr marL="742950" indent="-285750" defTabSz="957263">
              <a:defRPr kumimoji="1" sz="2400">
                <a:solidFill>
                  <a:schemeClr val="tx1"/>
                </a:solidFill>
                <a:latin typeface="Arial" panose="020B0604020202020204" pitchFamily="34" charset="0"/>
                <a:cs typeface="Arial" panose="020B0604020202020204" pitchFamily="34" charset="0"/>
              </a:defRPr>
            </a:lvl2pPr>
            <a:lvl3pPr marL="1143000" indent="-228600" defTabSz="957263">
              <a:defRPr kumimoji="1" sz="2400">
                <a:solidFill>
                  <a:schemeClr val="tx1"/>
                </a:solidFill>
                <a:latin typeface="Arial" panose="020B0604020202020204" pitchFamily="34" charset="0"/>
                <a:cs typeface="Arial" panose="020B0604020202020204" pitchFamily="34" charset="0"/>
              </a:defRPr>
            </a:lvl3pPr>
            <a:lvl4pPr marL="1600200" indent="-228600" defTabSz="957263">
              <a:defRPr kumimoji="1" sz="2400">
                <a:solidFill>
                  <a:schemeClr val="tx1"/>
                </a:solidFill>
                <a:latin typeface="Arial" panose="020B0604020202020204" pitchFamily="34" charset="0"/>
                <a:cs typeface="Arial" panose="020B0604020202020204" pitchFamily="34" charset="0"/>
              </a:defRPr>
            </a:lvl4pPr>
            <a:lvl5pPr marL="2057400" indent="-228600" defTabSz="957263">
              <a:defRPr kumimoji="1" sz="2400">
                <a:solidFill>
                  <a:schemeClr val="tx1"/>
                </a:solidFill>
                <a:latin typeface="Arial" panose="020B0604020202020204" pitchFamily="34" charset="0"/>
                <a:cs typeface="Arial" panose="020B0604020202020204" pitchFamily="34" charset="0"/>
              </a:defRPr>
            </a:lvl5pPr>
            <a:lvl6pPr marL="25146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pPr>
              <a:spcAft>
                <a:spcPts val="600"/>
              </a:spcAft>
            </a:pPr>
            <a:r>
              <a:rPr kumimoji="0" lang="ru-RU" sz="1600" b="1">
                <a:solidFill>
                  <a:srgbClr val="00153E"/>
                </a:solidFill>
              </a:rPr>
              <a:t>Реестр контрактов</a:t>
            </a:r>
          </a:p>
        </p:txBody>
      </p:sp>
      <p:sp>
        <p:nvSpPr>
          <p:cNvPr id="17" name="Скругленный прямоугольник 16"/>
          <p:cNvSpPr>
            <a:spLocks noChangeArrowheads="1"/>
          </p:cNvSpPr>
          <p:nvPr/>
        </p:nvSpPr>
        <p:spPr bwMode="auto">
          <a:xfrm>
            <a:off x="1549400" y="3368675"/>
            <a:ext cx="6677025" cy="382588"/>
          </a:xfrm>
          <a:prstGeom prst="roundRect">
            <a:avLst>
              <a:gd name="adj" fmla="val 16667"/>
            </a:avLst>
          </a:prstGeom>
          <a:gradFill rotWithShape="1">
            <a:gsLst>
              <a:gs pos="0">
                <a:srgbClr val="95D4EE"/>
              </a:gs>
              <a:gs pos="64999">
                <a:srgbClr val="C9ECFD"/>
              </a:gs>
              <a:gs pos="100000">
                <a:srgbClr val="D6F3FF"/>
              </a:gs>
            </a:gsLst>
            <a:lin ang="16200000"/>
          </a:gradFill>
          <a:ln w="9525">
            <a:solidFill>
              <a:schemeClr val="accent1"/>
            </a:solidFill>
            <a:round/>
            <a:headEnd/>
            <a:tailEnd/>
          </a:ln>
          <a:effectLst>
            <a:outerShdw blurRad="63500" dist="38100" dir="5400000" rotWithShape="0">
              <a:srgbClr val="000000">
                <a:alpha val="34999"/>
              </a:srgbClr>
            </a:outerShdw>
          </a:effectLst>
        </p:spPr>
        <p:txBody>
          <a:bodyPr anchor="ctr"/>
          <a:lstStyle>
            <a:lvl1pPr defTabSz="957263">
              <a:defRPr kumimoji="1" sz="2400">
                <a:solidFill>
                  <a:schemeClr val="tx1"/>
                </a:solidFill>
                <a:latin typeface="Arial" panose="020B0604020202020204" pitchFamily="34" charset="0"/>
                <a:cs typeface="Arial" panose="020B0604020202020204" pitchFamily="34" charset="0"/>
              </a:defRPr>
            </a:lvl1pPr>
            <a:lvl2pPr marL="742950" indent="-285750" defTabSz="957263">
              <a:defRPr kumimoji="1" sz="2400">
                <a:solidFill>
                  <a:schemeClr val="tx1"/>
                </a:solidFill>
                <a:latin typeface="Arial" panose="020B0604020202020204" pitchFamily="34" charset="0"/>
                <a:cs typeface="Arial" panose="020B0604020202020204" pitchFamily="34" charset="0"/>
              </a:defRPr>
            </a:lvl2pPr>
            <a:lvl3pPr marL="1143000" indent="-228600" defTabSz="957263">
              <a:defRPr kumimoji="1" sz="2400">
                <a:solidFill>
                  <a:schemeClr val="tx1"/>
                </a:solidFill>
                <a:latin typeface="Arial" panose="020B0604020202020204" pitchFamily="34" charset="0"/>
                <a:cs typeface="Arial" panose="020B0604020202020204" pitchFamily="34" charset="0"/>
              </a:defRPr>
            </a:lvl3pPr>
            <a:lvl4pPr marL="1600200" indent="-228600" defTabSz="957263">
              <a:defRPr kumimoji="1" sz="2400">
                <a:solidFill>
                  <a:schemeClr val="tx1"/>
                </a:solidFill>
                <a:latin typeface="Arial" panose="020B0604020202020204" pitchFamily="34" charset="0"/>
                <a:cs typeface="Arial" panose="020B0604020202020204" pitchFamily="34" charset="0"/>
              </a:defRPr>
            </a:lvl4pPr>
            <a:lvl5pPr marL="2057400" indent="-228600" defTabSz="957263">
              <a:defRPr kumimoji="1" sz="2400">
                <a:solidFill>
                  <a:schemeClr val="tx1"/>
                </a:solidFill>
                <a:latin typeface="Arial" panose="020B0604020202020204" pitchFamily="34" charset="0"/>
                <a:cs typeface="Arial" panose="020B0604020202020204" pitchFamily="34" charset="0"/>
              </a:defRPr>
            </a:lvl5pPr>
            <a:lvl6pPr marL="25146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pPr>
              <a:spcAft>
                <a:spcPts val="600"/>
              </a:spcAft>
            </a:pPr>
            <a:r>
              <a:rPr kumimoji="0" lang="ru-RU" sz="1600" b="1">
                <a:solidFill>
                  <a:srgbClr val="00153E"/>
                </a:solidFill>
              </a:rPr>
              <a:t>Реестр недобросовестных поставщиков </a:t>
            </a:r>
          </a:p>
        </p:txBody>
      </p:sp>
      <p:sp>
        <p:nvSpPr>
          <p:cNvPr id="19" name="Скругленный прямоугольник 18"/>
          <p:cNvSpPr>
            <a:spLocks noChangeArrowheads="1"/>
          </p:cNvSpPr>
          <p:nvPr/>
        </p:nvSpPr>
        <p:spPr bwMode="auto">
          <a:xfrm>
            <a:off x="1549400" y="3924300"/>
            <a:ext cx="6677025" cy="381000"/>
          </a:xfrm>
          <a:prstGeom prst="roundRect">
            <a:avLst>
              <a:gd name="adj" fmla="val 16667"/>
            </a:avLst>
          </a:prstGeom>
          <a:gradFill rotWithShape="1">
            <a:gsLst>
              <a:gs pos="0">
                <a:srgbClr val="95D4EE"/>
              </a:gs>
              <a:gs pos="64999">
                <a:srgbClr val="C9ECFD"/>
              </a:gs>
              <a:gs pos="100000">
                <a:srgbClr val="D6F3FF"/>
              </a:gs>
            </a:gsLst>
            <a:lin ang="16200000"/>
          </a:gradFill>
          <a:ln w="9525">
            <a:solidFill>
              <a:schemeClr val="accent1"/>
            </a:solidFill>
            <a:round/>
            <a:headEnd/>
            <a:tailEnd/>
          </a:ln>
          <a:effectLst>
            <a:outerShdw blurRad="63500" dist="38100" dir="5400000" rotWithShape="0">
              <a:srgbClr val="000000">
                <a:alpha val="34999"/>
              </a:srgbClr>
            </a:outerShdw>
          </a:effectLst>
        </p:spPr>
        <p:txBody>
          <a:bodyPr anchor="ctr"/>
          <a:lstStyle>
            <a:lvl1pPr defTabSz="957263">
              <a:defRPr kumimoji="1" sz="2400">
                <a:solidFill>
                  <a:schemeClr val="tx1"/>
                </a:solidFill>
                <a:latin typeface="Arial" panose="020B0604020202020204" pitchFamily="34" charset="0"/>
                <a:cs typeface="Arial" panose="020B0604020202020204" pitchFamily="34" charset="0"/>
              </a:defRPr>
            </a:lvl1pPr>
            <a:lvl2pPr marL="742950" indent="-285750" defTabSz="957263">
              <a:defRPr kumimoji="1" sz="2400">
                <a:solidFill>
                  <a:schemeClr val="tx1"/>
                </a:solidFill>
                <a:latin typeface="Arial" panose="020B0604020202020204" pitchFamily="34" charset="0"/>
                <a:cs typeface="Arial" panose="020B0604020202020204" pitchFamily="34" charset="0"/>
              </a:defRPr>
            </a:lvl2pPr>
            <a:lvl3pPr marL="1143000" indent="-228600" defTabSz="957263">
              <a:defRPr kumimoji="1" sz="2400">
                <a:solidFill>
                  <a:schemeClr val="tx1"/>
                </a:solidFill>
                <a:latin typeface="Arial" panose="020B0604020202020204" pitchFamily="34" charset="0"/>
                <a:cs typeface="Arial" panose="020B0604020202020204" pitchFamily="34" charset="0"/>
              </a:defRPr>
            </a:lvl3pPr>
            <a:lvl4pPr marL="1600200" indent="-228600" defTabSz="957263">
              <a:defRPr kumimoji="1" sz="2400">
                <a:solidFill>
                  <a:schemeClr val="tx1"/>
                </a:solidFill>
                <a:latin typeface="Arial" panose="020B0604020202020204" pitchFamily="34" charset="0"/>
                <a:cs typeface="Arial" panose="020B0604020202020204" pitchFamily="34" charset="0"/>
              </a:defRPr>
            </a:lvl4pPr>
            <a:lvl5pPr marL="2057400" indent="-228600" defTabSz="957263">
              <a:defRPr kumimoji="1" sz="2400">
                <a:solidFill>
                  <a:schemeClr val="tx1"/>
                </a:solidFill>
                <a:latin typeface="Arial" panose="020B0604020202020204" pitchFamily="34" charset="0"/>
                <a:cs typeface="Arial" panose="020B0604020202020204" pitchFamily="34" charset="0"/>
              </a:defRPr>
            </a:lvl5pPr>
            <a:lvl6pPr marL="25146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pPr>
              <a:spcAft>
                <a:spcPts val="600"/>
              </a:spcAft>
            </a:pPr>
            <a:r>
              <a:rPr kumimoji="0" lang="ru-RU" sz="1600" b="1">
                <a:solidFill>
                  <a:srgbClr val="00153E"/>
                </a:solidFill>
              </a:rPr>
              <a:t>Библиотека типовых контрактов </a:t>
            </a:r>
          </a:p>
        </p:txBody>
      </p:sp>
      <p:sp>
        <p:nvSpPr>
          <p:cNvPr id="21" name="Скругленный прямоугольник 20"/>
          <p:cNvSpPr>
            <a:spLocks noChangeArrowheads="1"/>
          </p:cNvSpPr>
          <p:nvPr/>
        </p:nvSpPr>
        <p:spPr bwMode="auto">
          <a:xfrm>
            <a:off x="1549400" y="4456113"/>
            <a:ext cx="6688138" cy="382587"/>
          </a:xfrm>
          <a:prstGeom prst="roundRect">
            <a:avLst>
              <a:gd name="adj" fmla="val 16667"/>
            </a:avLst>
          </a:prstGeom>
          <a:gradFill rotWithShape="1">
            <a:gsLst>
              <a:gs pos="0">
                <a:srgbClr val="95D4EE"/>
              </a:gs>
              <a:gs pos="64999">
                <a:srgbClr val="C9ECFD"/>
              </a:gs>
              <a:gs pos="100000">
                <a:srgbClr val="D6F3FF"/>
              </a:gs>
            </a:gsLst>
            <a:lin ang="16200000"/>
          </a:gradFill>
          <a:ln w="9525">
            <a:solidFill>
              <a:schemeClr val="accent1"/>
            </a:solidFill>
            <a:round/>
            <a:headEnd/>
            <a:tailEnd/>
          </a:ln>
          <a:effectLst>
            <a:outerShdw blurRad="63500" dist="38100" dir="5400000" rotWithShape="0">
              <a:srgbClr val="000000">
                <a:alpha val="34999"/>
              </a:srgbClr>
            </a:outerShdw>
          </a:effectLst>
        </p:spPr>
        <p:txBody>
          <a:bodyPr anchor="ctr"/>
          <a:lstStyle>
            <a:lvl1pPr defTabSz="957263">
              <a:defRPr kumimoji="1" sz="2400">
                <a:solidFill>
                  <a:schemeClr val="tx1"/>
                </a:solidFill>
                <a:latin typeface="Arial" panose="020B0604020202020204" pitchFamily="34" charset="0"/>
                <a:cs typeface="Arial" panose="020B0604020202020204" pitchFamily="34" charset="0"/>
              </a:defRPr>
            </a:lvl1pPr>
            <a:lvl2pPr marL="742950" indent="-285750" defTabSz="957263">
              <a:defRPr kumimoji="1" sz="2400">
                <a:solidFill>
                  <a:schemeClr val="tx1"/>
                </a:solidFill>
                <a:latin typeface="Arial" panose="020B0604020202020204" pitchFamily="34" charset="0"/>
                <a:cs typeface="Arial" panose="020B0604020202020204" pitchFamily="34" charset="0"/>
              </a:defRPr>
            </a:lvl2pPr>
            <a:lvl3pPr marL="1143000" indent="-228600" defTabSz="957263">
              <a:defRPr kumimoji="1" sz="2400">
                <a:solidFill>
                  <a:schemeClr val="tx1"/>
                </a:solidFill>
                <a:latin typeface="Arial" panose="020B0604020202020204" pitchFamily="34" charset="0"/>
                <a:cs typeface="Arial" panose="020B0604020202020204" pitchFamily="34" charset="0"/>
              </a:defRPr>
            </a:lvl3pPr>
            <a:lvl4pPr marL="1600200" indent="-228600" defTabSz="957263">
              <a:defRPr kumimoji="1" sz="2400">
                <a:solidFill>
                  <a:schemeClr val="tx1"/>
                </a:solidFill>
                <a:latin typeface="Arial" panose="020B0604020202020204" pitchFamily="34" charset="0"/>
                <a:cs typeface="Arial" panose="020B0604020202020204" pitchFamily="34" charset="0"/>
              </a:defRPr>
            </a:lvl4pPr>
            <a:lvl5pPr marL="2057400" indent="-228600" defTabSz="957263">
              <a:defRPr kumimoji="1" sz="2400">
                <a:solidFill>
                  <a:schemeClr val="tx1"/>
                </a:solidFill>
                <a:latin typeface="Arial" panose="020B0604020202020204" pitchFamily="34" charset="0"/>
                <a:cs typeface="Arial" panose="020B0604020202020204" pitchFamily="34" charset="0"/>
              </a:defRPr>
            </a:lvl5pPr>
            <a:lvl6pPr marL="25146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pPr>
              <a:spcAft>
                <a:spcPts val="600"/>
              </a:spcAft>
            </a:pPr>
            <a:r>
              <a:rPr kumimoji="0" lang="ru-RU" sz="1600" b="1">
                <a:solidFill>
                  <a:srgbClr val="00153E"/>
                </a:solidFill>
              </a:rPr>
              <a:t>Реестр банковских гарантий</a:t>
            </a:r>
          </a:p>
        </p:txBody>
      </p:sp>
      <p:sp>
        <p:nvSpPr>
          <p:cNvPr id="23" name="Скругленный прямоугольник 22"/>
          <p:cNvSpPr>
            <a:spLocks noChangeArrowheads="1"/>
          </p:cNvSpPr>
          <p:nvPr/>
        </p:nvSpPr>
        <p:spPr bwMode="auto">
          <a:xfrm>
            <a:off x="1549400" y="4987925"/>
            <a:ext cx="6677025" cy="460375"/>
          </a:xfrm>
          <a:prstGeom prst="roundRect">
            <a:avLst>
              <a:gd name="adj" fmla="val 16667"/>
            </a:avLst>
          </a:prstGeom>
          <a:gradFill rotWithShape="1">
            <a:gsLst>
              <a:gs pos="0">
                <a:srgbClr val="95D4EE"/>
              </a:gs>
              <a:gs pos="64999">
                <a:srgbClr val="C9ECFD"/>
              </a:gs>
              <a:gs pos="100000">
                <a:srgbClr val="D6F3FF"/>
              </a:gs>
            </a:gsLst>
            <a:lin ang="16200000"/>
          </a:gradFill>
          <a:ln w="9525">
            <a:solidFill>
              <a:schemeClr val="accent1"/>
            </a:solidFill>
            <a:round/>
            <a:headEnd/>
            <a:tailEnd/>
          </a:ln>
          <a:effectLst>
            <a:outerShdw blurRad="63500" dist="38100" dir="5400000" rotWithShape="0">
              <a:srgbClr val="000000">
                <a:alpha val="34999"/>
              </a:srgbClr>
            </a:outerShdw>
          </a:effectLst>
        </p:spPr>
        <p:txBody>
          <a:bodyPr anchor="ctr"/>
          <a:lstStyle>
            <a:lvl1pPr defTabSz="957263">
              <a:defRPr kumimoji="1" sz="2400">
                <a:solidFill>
                  <a:schemeClr val="tx1"/>
                </a:solidFill>
                <a:latin typeface="Arial" panose="020B0604020202020204" pitchFamily="34" charset="0"/>
                <a:cs typeface="Arial" panose="020B0604020202020204" pitchFamily="34" charset="0"/>
              </a:defRPr>
            </a:lvl1pPr>
            <a:lvl2pPr marL="742950" indent="-285750" defTabSz="957263">
              <a:defRPr kumimoji="1" sz="2400">
                <a:solidFill>
                  <a:schemeClr val="tx1"/>
                </a:solidFill>
                <a:latin typeface="Arial" panose="020B0604020202020204" pitchFamily="34" charset="0"/>
                <a:cs typeface="Arial" panose="020B0604020202020204" pitchFamily="34" charset="0"/>
              </a:defRPr>
            </a:lvl2pPr>
            <a:lvl3pPr marL="1143000" indent="-228600" defTabSz="957263">
              <a:defRPr kumimoji="1" sz="2400">
                <a:solidFill>
                  <a:schemeClr val="tx1"/>
                </a:solidFill>
                <a:latin typeface="Arial" panose="020B0604020202020204" pitchFamily="34" charset="0"/>
                <a:cs typeface="Arial" panose="020B0604020202020204" pitchFamily="34" charset="0"/>
              </a:defRPr>
            </a:lvl3pPr>
            <a:lvl4pPr marL="1600200" indent="-228600" defTabSz="957263">
              <a:defRPr kumimoji="1" sz="2400">
                <a:solidFill>
                  <a:schemeClr val="tx1"/>
                </a:solidFill>
                <a:latin typeface="Arial" panose="020B0604020202020204" pitchFamily="34" charset="0"/>
                <a:cs typeface="Arial" panose="020B0604020202020204" pitchFamily="34" charset="0"/>
              </a:defRPr>
            </a:lvl4pPr>
            <a:lvl5pPr marL="2057400" indent="-228600" defTabSz="957263">
              <a:defRPr kumimoji="1" sz="2400">
                <a:solidFill>
                  <a:schemeClr val="tx1"/>
                </a:solidFill>
                <a:latin typeface="Arial" panose="020B0604020202020204" pitchFamily="34" charset="0"/>
                <a:cs typeface="Arial" panose="020B0604020202020204" pitchFamily="34" charset="0"/>
              </a:defRPr>
            </a:lvl5pPr>
            <a:lvl6pPr marL="25146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defTabSz="95726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pPr>
              <a:spcAft>
                <a:spcPts val="600"/>
              </a:spcAft>
            </a:pPr>
            <a:r>
              <a:rPr kumimoji="0" lang="ru-RU" sz="1600" b="1">
                <a:solidFill>
                  <a:srgbClr val="00153E"/>
                </a:solidFill>
              </a:rPr>
              <a:t>Реестр жалоб, проверок, их результатов и выданных предписаний</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Содержимое 1"/>
          <p:cNvSpPr>
            <a:spLocks noGrp="1"/>
          </p:cNvSpPr>
          <p:nvPr>
            <p:ph idx="1"/>
          </p:nvPr>
        </p:nvSpPr>
        <p:spPr/>
        <p:txBody>
          <a:bodyPr/>
          <a:lstStyle/>
          <a:p>
            <a:pPr eaLnBrk="1" hangingPunct="1"/>
            <a:r>
              <a:rPr kumimoji="0" lang="ru-RU" sz="2400" smtClean="0">
                <a:latin typeface="Times New Roman" panose="02020603050405020304" pitchFamily="18" charset="0"/>
                <a:cs typeface="Times New Roman" panose="02020603050405020304" pitchFamily="18" charset="0"/>
              </a:rPr>
              <a:t>Контракт заключается </a:t>
            </a:r>
            <a:r>
              <a:rPr kumimoji="0" lang="ru-RU" sz="2400" smtClean="0">
                <a:solidFill>
                  <a:srgbClr val="C00000"/>
                </a:solidFill>
                <a:latin typeface="Times New Roman" panose="02020603050405020304" pitchFamily="18" charset="0"/>
                <a:cs typeface="Times New Roman" panose="02020603050405020304" pitchFamily="18" charset="0"/>
              </a:rPr>
              <a:t>не ранее чем через десять дней и не позднее чем через двадцать дней</a:t>
            </a:r>
            <a:r>
              <a:rPr kumimoji="0" lang="ru-RU" sz="2400" smtClean="0">
                <a:latin typeface="Times New Roman" panose="02020603050405020304" pitchFamily="18" charset="0"/>
                <a:cs typeface="Times New Roman" panose="02020603050405020304" pitchFamily="18" charset="0"/>
              </a:rPr>
              <a:t> с даты размещения в ЕИС протокола рассмотрения и оценки заявок на участие в конкурсе или при проведении закрытого конкурса с даты подписания такого протокола.</a:t>
            </a:r>
          </a:p>
          <a:p>
            <a:pPr eaLnBrk="1" hangingPunct="1"/>
            <a:r>
              <a:rPr kumimoji="0" lang="ru-RU" sz="2400" smtClean="0">
                <a:solidFill>
                  <a:srgbClr val="C00000"/>
                </a:solidFill>
                <a:latin typeface="Times New Roman" panose="02020603050405020304" pitchFamily="18" charset="0"/>
                <a:cs typeface="Times New Roman" panose="02020603050405020304" pitchFamily="18" charset="0"/>
              </a:rPr>
              <a:t>В течение десяти дней </a:t>
            </a:r>
            <a:r>
              <a:rPr kumimoji="0" lang="ru-RU" sz="2400" smtClean="0">
                <a:latin typeface="Times New Roman" panose="02020603050405020304" pitchFamily="18" charset="0"/>
                <a:cs typeface="Times New Roman" panose="02020603050405020304" pitchFamily="18" charset="0"/>
              </a:rPr>
              <a:t>с даты размещения в ЕИС протокола рассмотрения и оценки заявок на участие в конкурсе победитель конкурса обязан подписать контракт и представить все экземпляры контракта заказчику. При этом победитель конкурса одновременно с контрактом обязан представить заказчику документы, подтверждающие предоставление обеспечения исполнения контракта.</a:t>
            </a:r>
          </a:p>
          <a:p>
            <a:pPr eaLnBrk="1" hangingPunct="1"/>
            <a:r>
              <a:rPr kumimoji="0" lang="ru-RU" sz="2400" smtClean="0">
                <a:latin typeface="Times New Roman" panose="02020603050405020304" pitchFamily="18" charset="0"/>
                <a:cs typeface="Times New Roman" panose="02020603050405020304" pitchFamily="18" charset="0"/>
              </a:rPr>
              <a:t> </a:t>
            </a: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Заключение контракта по результатам конкурса (ст. 54)</a:t>
            </a:r>
            <a:br>
              <a:rPr lang="ru-RU" dirty="0" smtClean="0">
                <a:latin typeface="Times New Roman" pitchFamily="18" charset="0"/>
                <a:ea typeface="+mj-ea"/>
                <a:cs typeface="Times New Roman" pitchFamily="18" charset="0"/>
              </a:rPr>
            </a:br>
            <a:endParaRPr lang="ru-RU" dirty="0">
              <a:latin typeface="Times New Roman" pitchFamily="18" charset="0"/>
              <a:ea typeface="+mj-ea"/>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Содержимое 1"/>
          <p:cNvSpPr>
            <a:spLocks noGrp="1"/>
          </p:cNvSpPr>
          <p:nvPr>
            <p:ph idx="1"/>
          </p:nvPr>
        </p:nvSpPr>
        <p:spPr/>
        <p:txBody>
          <a:bodyPr/>
          <a:lstStyle/>
          <a:p>
            <a:pPr eaLnBrk="1" hangingPunct="1"/>
            <a:r>
              <a:rPr kumimoji="0" lang="ru-RU" sz="1800" smtClean="0">
                <a:latin typeface="Times New Roman" panose="02020603050405020304" pitchFamily="18" charset="0"/>
                <a:cs typeface="Times New Roman" panose="02020603050405020304" pitchFamily="18" charset="0"/>
              </a:rPr>
              <a:t>Проект контракта подлежит направлению заказчиком этому участнику в срок, </a:t>
            </a:r>
            <a:r>
              <a:rPr kumimoji="0" lang="ru-RU" sz="1800" smtClean="0">
                <a:solidFill>
                  <a:srgbClr val="C00000"/>
                </a:solidFill>
                <a:latin typeface="Times New Roman" panose="02020603050405020304" pitchFamily="18" charset="0"/>
                <a:cs typeface="Times New Roman" panose="02020603050405020304" pitchFamily="18" charset="0"/>
              </a:rPr>
              <a:t>не превышающий десяти дней с даты признания победителя конкурса уклонившимся от заключения контракта.</a:t>
            </a:r>
            <a:r>
              <a:rPr kumimoji="0" lang="ru-RU" sz="1800" smtClean="0">
                <a:latin typeface="Times New Roman" panose="02020603050405020304" pitchFamily="18" charset="0"/>
                <a:cs typeface="Times New Roman" panose="02020603050405020304" pitchFamily="18" charset="0"/>
              </a:rPr>
              <a:t> Данный участник  </a:t>
            </a:r>
            <a:r>
              <a:rPr kumimoji="0" lang="ru-RU" sz="1800" smtClean="0">
                <a:solidFill>
                  <a:srgbClr val="C00000"/>
                </a:solidFill>
                <a:latin typeface="Times New Roman" panose="02020603050405020304" pitchFamily="18" charset="0"/>
                <a:cs typeface="Times New Roman" panose="02020603050405020304" pitchFamily="18" charset="0"/>
              </a:rPr>
              <a:t>вправе</a:t>
            </a:r>
            <a:r>
              <a:rPr kumimoji="0" lang="ru-RU" sz="1800" smtClean="0">
                <a:latin typeface="Times New Roman" panose="02020603050405020304" pitchFamily="18" charset="0"/>
                <a:cs typeface="Times New Roman" panose="02020603050405020304" pitchFamily="18" charset="0"/>
              </a:rPr>
              <a:t> (!!!)подписать контракт и передать его заказчику в порядке и в сроки, которые предусмотрены частью 3 настоящей статьи, или отказаться от заключения контракта.</a:t>
            </a:r>
          </a:p>
          <a:p>
            <a:pPr eaLnBrk="1" hangingPunct="1"/>
            <a:r>
              <a:rPr kumimoji="0" lang="ru-RU" sz="1800" smtClean="0">
                <a:latin typeface="Times New Roman" panose="02020603050405020304" pitchFamily="18" charset="0"/>
                <a:cs typeface="Times New Roman" panose="02020603050405020304" pitchFamily="18" charset="0"/>
              </a:rPr>
              <a:t>В течение десяти дней с даты получения от победителя конкурса или участника конкурса, заявке на участие в конкурсе которого присвоен второй номер, подписанного контракта с приложением документов, подтверждающих предоставление обеспечения исполнения контракта, </a:t>
            </a:r>
            <a:r>
              <a:rPr kumimoji="0" lang="ru-RU" sz="1800" smtClean="0">
                <a:solidFill>
                  <a:srgbClr val="C00000"/>
                </a:solidFill>
                <a:latin typeface="Times New Roman" panose="02020603050405020304" pitchFamily="18" charset="0"/>
                <a:cs typeface="Times New Roman" panose="02020603050405020304" pitchFamily="18" charset="0"/>
              </a:rPr>
              <a:t>заказчик обязан подписать контракт </a:t>
            </a:r>
            <a:r>
              <a:rPr kumimoji="0" lang="ru-RU" sz="1800" smtClean="0">
                <a:latin typeface="Times New Roman" panose="02020603050405020304" pitchFamily="18" charset="0"/>
                <a:cs typeface="Times New Roman" panose="02020603050405020304" pitchFamily="18" charset="0"/>
              </a:rPr>
              <a:t>и передать один экземпляр победителю. </a:t>
            </a:r>
          </a:p>
          <a:p>
            <a:pPr eaLnBrk="1" hangingPunct="1"/>
            <a:r>
              <a:rPr kumimoji="0" lang="ru-RU" sz="1800" smtClean="0">
                <a:latin typeface="Times New Roman" panose="02020603050405020304" pitchFamily="18" charset="0"/>
                <a:cs typeface="Times New Roman" panose="02020603050405020304" pitchFamily="18" charset="0"/>
              </a:rPr>
              <a:t>В случае, если заказчик не совершил данные </a:t>
            </a:r>
            <a:r>
              <a:rPr kumimoji="0" lang="ru-RU" sz="1800" smtClean="0">
                <a:solidFill>
                  <a:srgbClr val="C00000"/>
                </a:solidFill>
                <a:latin typeface="Times New Roman" panose="02020603050405020304" pitchFamily="18" charset="0"/>
                <a:cs typeface="Times New Roman" panose="02020603050405020304" pitchFamily="18" charset="0"/>
              </a:rPr>
              <a:t>действия, он признается уклонившимся от заключения контракта</a:t>
            </a:r>
            <a:r>
              <a:rPr kumimoji="0" lang="ru-RU" sz="1800" smtClean="0">
                <a:latin typeface="Times New Roman" panose="02020603050405020304" pitchFamily="18" charset="0"/>
                <a:cs typeface="Times New Roman" panose="02020603050405020304" pitchFamily="18" charset="0"/>
              </a:rPr>
              <a:t>. При уклонении заказчика от заключения контракта с победителем конкурса или участником конкурса, заявке на участие в конкурсе которого присвоен второй номер, этот победитель или этот участник вправе обратиться в суд с иском о понуждении заказчика заключить контракт и о взыскании с заказчика убытков, причиненных уклонением заказчика от заключения контракта.</a:t>
            </a:r>
          </a:p>
          <a:p>
            <a:pPr eaLnBrk="1" hangingPunct="1"/>
            <a:endParaRPr kumimoji="0" lang="ru-RU" sz="1800"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Заключение контракта с участником №2 (ст. 54 ч. 5-7)</a:t>
            </a:r>
            <a:endParaRPr lang="ru-RU" dirty="0">
              <a:latin typeface="Times New Roman" pitchFamily="18" charset="0"/>
              <a:ea typeface="+mj-ea"/>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Содержимое 1"/>
          <p:cNvSpPr>
            <a:spLocks noGrp="1"/>
          </p:cNvSpPr>
          <p:nvPr>
            <p:ph idx="1"/>
          </p:nvPr>
        </p:nvSpPr>
        <p:spPr/>
        <p:txBody>
          <a:bodyPr/>
          <a:lstStyle/>
          <a:p>
            <a:pPr eaLnBrk="1" hangingPunct="1">
              <a:lnSpc>
                <a:spcPct val="80000"/>
              </a:lnSpc>
            </a:pPr>
            <a:r>
              <a:rPr kumimoji="0" lang="ru-RU" sz="2200" smtClean="0">
                <a:latin typeface="Times New Roman" panose="02020603050405020304" pitchFamily="18" charset="0"/>
                <a:cs typeface="Times New Roman" panose="02020603050405020304" pitchFamily="18" charset="0"/>
              </a:rPr>
              <a:t>1. Заказчик заключает контракт с единственным поставщиком в случаях, если конкурс признан не состоявшимся по основаниям, предусмотренным:</a:t>
            </a:r>
          </a:p>
          <a:p>
            <a:pPr eaLnBrk="1" hangingPunct="1">
              <a:lnSpc>
                <a:spcPct val="80000"/>
              </a:lnSpc>
            </a:pPr>
            <a:r>
              <a:rPr kumimoji="0" lang="ru-RU" sz="2200" smtClean="0">
                <a:latin typeface="Times New Roman" panose="02020603050405020304" pitchFamily="18" charset="0"/>
                <a:cs typeface="Times New Roman" panose="02020603050405020304" pitchFamily="18" charset="0"/>
              </a:rPr>
              <a:t> по окончании срока подачи заявок на участие в конкурсе подана только одна заявка, при этом такая заявка признана соответствующей требованиям настоящего Федерального закона и конкурсной документации;</a:t>
            </a:r>
          </a:p>
          <a:p>
            <a:pPr eaLnBrk="1" hangingPunct="1">
              <a:lnSpc>
                <a:spcPct val="80000"/>
              </a:lnSpc>
            </a:pPr>
            <a:r>
              <a:rPr kumimoji="0" lang="ru-RU" sz="2200" smtClean="0">
                <a:latin typeface="Times New Roman" panose="02020603050405020304" pitchFamily="18" charset="0"/>
                <a:cs typeface="Times New Roman" panose="02020603050405020304" pitchFamily="18" charset="0"/>
              </a:rPr>
              <a:t> по результатам рассмотрения заявок на участие в конкурсе только одна заявка признана соответствующей требованиям настоящего Федерального закона и конкурсной документации;</a:t>
            </a:r>
          </a:p>
          <a:p>
            <a:pPr eaLnBrk="1" hangingPunct="1">
              <a:lnSpc>
                <a:spcPct val="80000"/>
              </a:lnSpc>
            </a:pPr>
            <a:r>
              <a:rPr kumimoji="0" lang="ru-RU" sz="2200" smtClean="0">
                <a:latin typeface="Times New Roman" panose="02020603050405020304" pitchFamily="18" charset="0"/>
                <a:cs typeface="Times New Roman" panose="02020603050405020304" pitchFamily="18" charset="0"/>
              </a:rPr>
              <a:t>по результатам предквалификационного отбора только один участник закупки признан соответствующим установленным единым требованиям, дополнительным требованиям и заявка такого участника признана соответствующей требованиям настоящего Федерального закона, конкурсной документации.</a:t>
            </a:r>
          </a:p>
          <a:p>
            <a:pPr eaLnBrk="1" hangingPunct="1">
              <a:lnSpc>
                <a:spcPct val="80000"/>
              </a:lnSpc>
            </a:pPr>
            <a:endParaRPr kumimoji="0" lang="ru-RU" sz="2100"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Последствия признания конкурса несостоявшимся (ст.55)</a:t>
            </a:r>
            <a:br>
              <a:rPr lang="ru-RU" dirty="0" smtClean="0">
                <a:latin typeface="Times New Roman" pitchFamily="18" charset="0"/>
                <a:ea typeface="+mj-ea"/>
                <a:cs typeface="Times New Roman" pitchFamily="18" charset="0"/>
              </a:rPr>
            </a:br>
            <a:endParaRPr lang="ru-RU" dirty="0">
              <a:latin typeface="Times New Roman" pitchFamily="18" charset="0"/>
              <a:ea typeface="+mj-ea"/>
              <a:cs typeface="Times New Roman"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Содержимое 1"/>
          <p:cNvSpPr>
            <a:spLocks noGrp="1"/>
          </p:cNvSpPr>
          <p:nvPr>
            <p:ph idx="1"/>
          </p:nvPr>
        </p:nvSpPr>
        <p:spPr/>
        <p:txBody>
          <a:bodyPr/>
          <a:lstStyle/>
          <a:p>
            <a:pPr eaLnBrk="1" hangingPunct="1"/>
            <a:r>
              <a:rPr kumimoji="0" lang="ru-RU" smtClean="0">
                <a:latin typeface="Times New Roman" panose="02020603050405020304" pitchFamily="18" charset="0"/>
                <a:cs typeface="Times New Roman" panose="02020603050405020304" pitchFamily="18" charset="0"/>
              </a:rPr>
              <a:t> по окончании срока подачи заявок на участие в конкурсе не подано ни одной такой заявки;</a:t>
            </a:r>
          </a:p>
          <a:p>
            <a:pPr eaLnBrk="1" hangingPunct="1"/>
            <a:r>
              <a:rPr kumimoji="0" lang="ru-RU" smtClean="0">
                <a:latin typeface="Times New Roman" panose="02020603050405020304" pitchFamily="18" charset="0"/>
                <a:cs typeface="Times New Roman" panose="02020603050405020304" pitchFamily="18" charset="0"/>
              </a:rPr>
              <a:t>по результатам рассмотрения заявок на участие в конкурсе конкурсная комиссия отклонила все такие заявки;</a:t>
            </a:r>
          </a:p>
          <a:p>
            <a:pPr eaLnBrk="1" hangingPunct="1"/>
            <a:r>
              <a:rPr kumimoji="0" lang="ru-RU" smtClean="0">
                <a:latin typeface="Times New Roman" panose="02020603050405020304" pitchFamily="18" charset="0"/>
                <a:cs typeface="Times New Roman" panose="02020603050405020304" pitchFamily="18" charset="0"/>
              </a:rPr>
              <a:t>по результатам предквалификационного отбора ни один участник закупки не признан соответствующим установленным единым требованиям и дополнительным требованиям.</a:t>
            </a:r>
          </a:p>
          <a:p>
            <a:pPr eaLnBrk="1" hangingPunct="1"/>
            <a:endParaRPr kumimoji="0" lang="ru-RU"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Случаи проведения повторного конкурса (ст.55 ч.2)</a:t>
            </a:r>
            <a:endParaRPr lang="ru-RU" dirty="0">
              <a:latin typeface="Times New Roman" pitchFamily="18" charset="0"/>
              <a:ea typeface="+mj-ea"/>
              <a:cs typeface="Times New Roman"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Содержимое 1"/>
          <p:cNvSpPr>
            <a:spLocks noGrp="1"/>
          </p:cNvSpPr>
          <p:nvPr>
            <p:ph idx="1"/>
          </p:nvPr>
        </p:nvSpPr>
        <p:spPr/>
        <p:txBody>
          <a:bodyPr/>
          <a:lstStyle/>
          <a:p>
            <a:pPr eaLnBrk="1" hangingPunct="1">
              <a:lnSpc>
                <a:spcPct val="90000"/>
              </a:lnSpc>
            </a:pPr>
            <a:r>
              <a:rPr kumimoji="0" lang="ru-RU" sz="2500" smtClean="0">
                <a:latin typeface="Times New Roman" panose="02020603050405020304" pitchFamily="18" charset="0"/>
                <a:cs typeface="Times New Roman" panose="02020603050405020304" pitchFamily="18" charset="0"/>
              </a:rPr>
              <a:t>Заказчик размещает извещение о проведении повторного конкурса в ЕИС </a:t>
            </a:r>
            <a:r>
              <a:rPr kumimoji="0" lang="ru-RU" sz="2500" smtClean="0">
                <a:solidFill>
                  <a:srgbClr val="C00000"/>
                </a:solidFill>
                <a:latin typeface="Times New Roman" panose="02020603050405020304" pitchFamily="18" charset="0"/>
                <a:cs typeface="Times New Roman" panose="02020603050405020304" pitchFamily="18" charset="0"/>
              </a:rPr>
              <a:t>не менее чем за десять дней до даты вскрытия конвертов с заявками на участие в этом конкурсе.</a:t>
            </a:r>
          </a:p>
          <a:p>
            <a:pPr eaLnBrk="1" hangingPunct="1">
              <a:lnSpc>
                <a:spcPct val="90000"/>
              </a:lnSpc>
            </a:pPr>
            <a:r>
              <a:rPr kumimoji="0" lang="ru-RU" sz="2500" smtClean="0">
                <a:latin typeface="Times New Roman" panose="02020603050405020304" pitchFamily="18" charset="0"/>
                <a:cs typeface="Times New Roman" panose="02020603050405020304" pitchFamily="18" charset="0"/>
              </a:rPr>
              <a:t>В случае, если повторный конкурс признан не состоявшимся по основаниям, предусмотренным пунктами 1 - 3 части 2 настоящей статьи, заказчик вносит изменения в план-график (при необходимости также в план закупок) и осуществляет данную закупку </a:t>
            </a:r>
            <a:r>
              <a:rPr kumimoji="0" lang="ru-RU" sz="2500" smtClean="0">
                <a:solidFill>
                  <a:srgbClr val="C00000"/>
                </a:solidFill>
                <a:latin typeface="Times New Roman" panose="02020603050405020304" pitchFamily="18" charset="0"/>
                <a:cs typeface="Times New Roman" panose="02020603050405020304" pitchFamily="18" charset="0"/>
              </a:rPr>
              <a:t>путем проведения запроса предложений</a:t>
            </a:r>
            <a:r>
              <a:rPr kumimoji="0" lang="ru-RU" sz="2500" smtClean="0">
                <a:latin typeface="Times New Roman" panose="02020603050405020304" pitchFamily="18" charset="0"/>
                <a:cs typeface="Times New Roman" panose="02020603050405020304" pitchFamily="18" charset="0"/>
              </a:rPr>
              <a:t> (при этом объект закупки не может быть изменен) или иным образом в соответствии с настоящим ФЗ.</a:t>
            </a:r>
          </a:p>
          <a:p>
            <a:pPr eaLnBrk="1" hangingPunct="1">
              <a:lnSpc>
                <a:spcPct val="90000"/>
              </a:lnSpc>
            </a:pPr>
            <a:endParaRPr kumimoji="0" lang="ru-RU" sz="2500" smtClean="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Проведение повторного конкурса (ст.55 ч.3)</a:t>
            </a:r>
            <a:endParaRPr lang="ru-RU" dirty="0">
              <a:ea typeface="+mj-ea"/>
              <a:cs typeface="+mj-cs"/>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Содержимое 1"/>
          <p:cNvSpPr>
            <a:spLocks noGrp="1"/>
          </p:cNvSpPr>
          <p:nvPr>
            <p:ph idx="1"/>
          </p:nvPr>
        </p:nvSpPr>
        <p:spPr/>
        <p:txBody>
          <a:bodyPr/>
          <a:lstStyle/>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Конкурс, при котором информация о закупке сообщается заказчиком неограниченному кругу лиц путем размещения в единой информационной системе извещения о проведении такого конкурса и конкурсной документации, к участникам закупки предъявляются единые требования и дополнительные требования и победитель такого конкурса определяется из числа участников закупки, прошедших предквалификационный отбор.</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Применяется в случае, если поставки товаров, выполнение работ, оказание услуг по причине их технической и (или) технологической сложности, инновационного, высокотехнологичного или специализированного характера способны осуществить только поставщики (подрядчики, исполнители), </a:t>
            </a:r>
            <a:r>
              <a:rPr kumimoji="0" lang="ru-RU" sz="2000" smtClean="0">
                <a:solidFill>
                  <a:srgbClr val="C00000"/>
                </a:solidFill>
                <a:latin typeface="Times New Roman" panose="02020603050405020304" pitchFamily="18" charset="0"/>
                <a:cs typeface="Times New Roman" panose="02020603050405020304" pitchFamily="18" charset="0"/>
              </a:rPr>
              <a:t>имеющие необходимый уровень квалификации.</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Перечень случаев устанавливается Правительством РФ.</a:t>
            </a:r>
          </a:p>
        </p:txBody>
      </p:sp>
      <p:sp>
        <p:nvSpPr>
          <p:cNvPr id="3" name="Заголовок 2"/>
          <p:cNvSpPr>
            <a:spLocks noGrp="1"/>
          </p:cNvSpPr>
          <p:nvPr>
            <p:ph type="title"/>
          </p:nvPr>
        </p:nvSpPr>
        <p:spPr>
          <a:xfrm>
            <a:off x="467544" y="332656"/>
            <a:ext cx="8229600" cy="1143000"/>
          </a:xfrm>
        </p:spPr>
        <p:txBody>
          <a:bodyPr>
            <a:normAutofit fontScale="90000"/>
            <a:scene3d>
              <a:camera prst="orthographicFront"/>
              <a:lightRig rig="soft" dir="t"/>
            </a:scene3d>
          </a:bodyPr>
          <a:lstStyle/>
          <a:p>
            <a:pPr eaLnBrk="1" fontAlgn="auto" hangingPunct="1">
              <a:spcAft>
                <a:spcPts val="0"/>
              </a:spcAft>
              <a:defRPr/>
            </a:pPr>
            <a:r>
              <a:rPr lang="ru-RU" dirty="0" smtClean="0">
                <a:solidFill>
                  <a:srgbClr val="C00000"/>
                </a:solidFill>
                <a:latin typeface="Times New Roman" pitchFamily="18" charset="0"/>
                <a:ea typeface="+mj-ea"/>
                <a:cs typeface="Times New Roman" pitchFamily="18" charset="0"/>
              </a:rPr>
              <a:t>Конкурс с ограниченным участием (ст.56)</a:t>
            </a:r>
            <a:endParaRPr lang="ru-RU" dirty="0">
              <a:solidFill>
                <a:srgbClr val="C00000"/>
              </a:solidFill>
              <a:latin typeface="Times New Roman" pitchFamily="18" charset="0"/>
              <a:ea typeface="+mj-ea"/>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Содержимое 1"/>
          <p:cNvSpPr>
            <a:spLocks noGrp="1"/>
          </p:cNvSpPr>
          <p:nvPr>
            <p:ph idx="1"/>
          </p:nvPr>
        </p:nvSpPr>
        <p:spPr/>
        <p:txBody>
          <a:bodyPr/>
          <a:lstStyle/>
          <a:p>
            <a:pPr eaLnBrk="1" hangingPunct="1">
              <a:buFont typeface="Wingdings 3" panose="05040102010807070707" pitchFamily="18" charset="2"/>
              <a:buNone/>
            </a:pPr>
            <a:r>
              <a:rPr kumimoji="0" lang="ru-RU" sz="3200" smtClean="0">
                <a:solidFill>
                  <a:srgbClr val="C00000"/>
                </a:solidFill>
                <a:latin typeface="Times New Roman" panose="02020603050405020304" pitchFamily="18" charset="0"/>
                <a:cs typeface="Times New Roman" panose="02020603050405020304" pitchFamily="18" charset="0"/>
              </a:rPr>
              <a:t>Постановление от 28 ноября 2013 г. № 1089 </a:t>
            </a:r>
          </a:p>
          <a:p>
            <a:pPr eaLnBrk="1" hangingPunct="1">
              <a:buFont typeface="Wingdings 3" panose="05040102010807070707" pitchFamily="18" charset="2"/>
              <a:buNone/>
            </a:pPr>
            <a:r>
              <a:rPr kumimoji="0" lang="ru-RU" sz="2800" smtClean="0">
                <a:latin typeface="Times New Roman" panose="02020603050405020304" pitchFamily="18" charset="0"/>
                <a:cs typeface="Times New Roman" panose="02020603050405020304" pitchFamily="18" charset="0"/>
              </a:rPr>
              <a:t>Об условиях проведения процедуры конкурса  </a:t>
            </a:r>
          </a:p>
          <a:p>
            <a:pPr eaLnBrk="1" hangingPunct="1">
              <a:buFont typeface="Wingdings 3" panose="05040102010807070707" pitchFamily="18" charset="2"/>
              <a:buNone/>
            </a:pPr>
            <a:r>
              <a:rPr kumimoji="0" lang="ru-RU" sz="2800" smtClean="0">
                <a:latin typeface="Times New Roman" panose="02020603050405020304" pitchFamily="18" charset="0"/>
                <a:cs typeface="Times New Roman" panose="02020603050405020304" pitchFamily="18" charset="0"/>
              </a:rPr>
              <a:t>с ограниченным участием при закупке товаров, работ, услуг для обеспечения государственных и муниципальных нужд. </a:t>
            </a: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hangingPunct="1">
              <a:defRPr/>
            </a:pPr>
            <a:r>
              <a:rPr lang="ru-RU" dirty="0" smtClean="0">
                <a:solidFill>
                  <a:srgbClr val="C00000"/>
                </a:solidFill>
                <a:latin typeface="Times New Roman" pitchFamily="18" charset="0"/>
                <a:ea typeface="+mj-ea"/>
                <a:cs typeface="Times New Roman" pitchFamily="18" charset="0"/>
              </a:rPr>
              <a:t>Конкурс с ограниченным участием </a:t>
            </a:r>
            <a:endParaRPr lang="ru-RU" dirty="0">
              <a:ea typeface="+mj-ea"/>
              <a:cs typeface="+mj-cs"/>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1233700" y="719919"/>
          <a:ext cx="6676599" cy="54181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Содержимое 1"/>
          <p:cNvSpPr>
            <a:spLocks noGrp="1"/>
          </p:cNvSpPr>
          <p:nvPr>
            <p:ph idx="1"/>
          </p:nvPr>
        </p:nvSpPr>
        <p:spPr/>
        <p:txBody>
          <a:bodyPr/>
          <a:lstStyle/>
          <a:p>
            <a:pPr eaLnBrk="1" hangingPunct="1">
              <a:lnSpc>
                <a:spcPct val="90000"/>
              </a:lnSpc>
              <a:buFont typeface="Wingdings 3" panose="05040102010807070707" pitchFamily="18" charset="2"/>
              <a:buNone/>
            </a:pPr>
            <a:r>
              <a:rPr kumimoji="0" lang="ru-RU" sz="2200" smtClean="0">
                <a:latin typeface="Times New Roman" panose="02020603050405020304" pitchFamily="18" charset="0"/>
                <a:cs typeface="Times New Roman" panose="02020603050405020304" pitchFamily="18" charset="0"/>
              </a:rPr>
              <a:t>Заказчик вправе провести двухэтапный конкурс в соответствии с настоящим Федеральным законом при одновременном соблюдении следующих условий:</a:t>
            </a:r>
          </a:p>
          <a:p>
            <a:pPr eaLnBrk="1" hangingPunct="1">
              <a:lnSpc>
                <a:spcPct val="90000"/>
              </a:lnSpc>
              <a:buFont typeface="Wingdings 3" panose="05040102010807070707" pitchFamily="18" charset="2"/>
              <a:buNone/>
            </a:pPr>
            <a:r>
              <a:rPr kumimoji="0" lang="ru-RU" sz="2200" smtClean="0">
                <a:latin typeface="Times New Roman" panose="02020603050405020304" pitchFamily="18" charset="0"/>
                <a:cs typeface="Times New Roman" panose="02020603050405020304" pitchFamily="18" charset="0"/>
              </a:rPr>
              <a:t>1) конкурс проводится для заключения контракта на проведение научных исследований, проектных работ (в том числе архитектурно-строительного проектирования), экспериментов, изысканий, на поставку инновационной и высокотехнологичной продукции, энергосервисного контракта, а также в целях создания произведения литературы или искусства, исполнения (как результата интеллектуальной деятельности);</a:t>
            </a:r>
          </a:p>
          <a:p>
            <a:pPr eaLnBrk="1" hangingPunct="1">
              <a:lnSpc>
                <a:spcPct val="90000"/>
              </a:lnSpc>
              <a:buFont typeface="Wingdings 3" panose="05040102010807070707" pitchFamily="18" charset="2"/>
              <a:buNone/>
            </a:pPr>
            <a:r>
              <a:rPr kumimoji="0" lang="ru-RU" sz="2200" smtClean="0">
                <a:latin typeface="Times New Roman" panose="02020603050405020304" pitchFamily="18" charset="0"/>
                <a:cs typeface="Times New Roman" panose="02020603050405020304" pitchFamily="18" charset="0"/>
              </a:rPr>
              <a:t>2) для уточнения характеристик объекта закупки необходимо провести его обсуждение с участниками закупки.</a:t>
            </a:r>
          </a:p>
          <a:p>
            <a:pPr eaLnBrk="1" hangingPunct="1">
              <a:lnSpc>
                <a:spcPct val="90000"/>
              </a:lnSpc>
            </a:pPr>
            <a:endParaRPr kumimoji="0" lang="ru-RU" sz="2500" smtClean="0">
              <a:cs typeface="Arial" panose="020B0604020202020204" pitchFamily="34" charset="0"/>
            </a:endParaRPr>
          </a:p>
        </p:txBody>
      </p:sp>
      <p:sp>
        <p:nvSpPr>
          <p:cNvPr id="3" name="Заголовок 2"/>
          <p:cNvSpPr>
            <a:spLocks noGrp="1"/>
          </p:cNvSpPr>
          <p:nvPr>
            <p:ph type="title"/>
          </p:nvPr>
        </p:nvSpPr>
        <p:spPr/>
        <p:txBody>
          <a:bodyPr>
            <a:scene3d>
              <a:camera prst="orthographicFront"/>
              <a:lightRig rig="soft" dir="t"/>
            </a:scene3d>
          </a:bodyPr>
          <a:lstStyle/>
          <a:p>
            <a:pPr eaLnBrk="1" fontAlgn="auto" hangingPunct="1">
              <a:spcAft>
                <a:spcPts val="0"/>
              </a:spcAft>
              <a:defRPr/>
            </a:pPr>
            <a:r>
              <a:rPr lang="ru-RU" dirty="0" smtClean="0">
                <a:solidFill>
                  <a:srgbClr val="C00000"/>
                </a:solidFill>
                <a:latin typeface="Times New Roman" pitchFamily="18" charset="0"/>
                <a:ea typeface="+mj-ea"/>
                <a:cs typeface="Times New Roman" pitchFamily="18" charset="0"/>
              </a:rPr>
              <a:t>Двухэтапный конкурс (ст.57) </a:t>
            </a:r>
            <a:endParaRPr lang="ru-RU" dirty="0">
              <a:solidFill>
                <a:srgbClr val="C00000"/>
              </a:solidFill>
              <a:latin typeface="Times New Roman" pitchFamily="18" charset="0"/>
              <a:ea typeface="+mj-ea"/>
              <a:cs typeface="Times New Roman" pitchFamily="18"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1233700" y="719919"/>
          <a:ext cx="6676599" cy="54181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Содержимое 1"/>
          <p:cNvSpPr>
            <a:spLocks noGrp="1"/>
          </p:cNvSpPr>
          <p:nvPr>
            <p:ph idx="1"/>
          </p:nvPr>
        </p:nvSpPr>
        <p:spPr/>
        <p:txBody>
          <a:bodyPr/>
          <a:lstStyle/>
          <a:p>
            <a:pPr eaLnBrk="1" hangingPunct="1">
              <a:lnSpc>
                <a:spcPct val="80000"/>
              </a:lnSpc>
            </a:pPr>
            <a:r>
              <a:rPr kumimoji="0" lang="ru-RU" sz="2400" smtClean="0">
                <a:latin typeface="Times New Roman" panose="02020603050405020304" pitchFamily="18" charset="0"/>
                <a:cs typeface="Times New Roman" panose="02020603050405020304" pitchFamily="18" charset="0"/>
              </a:rPr>
              <a:t> УЭП -</a:t>
            </a:r>
            <a:r>
              <a:rPr kumimoji="0" lang="ru-RU" sz="2400" b="1" smtClean="0">
                <a:latin typeface="Times New Roman" panose="02020603050405020304" pitchFamily="18" charset="0"/>
                <a:cs typeface="Times New Roman" panose="02020603050405020304" pitchFamily="18" charset="0"/>
              </a:rPr>
              <a:t>Усиленная электронная подпись (63-ФЗ); </a:t>
            </a:r>
          </a:p>
          <a:p>
            <a:pPr eaLnBrk="1" hangingPunct="1">
              <a:lnSpc>
                <a:spcPct val="80000"/>
              </a:lnSpc>
              <a:buFont typeface="Wingdings 3" panose="05040102010807070707" pitchFamily="18" charset="2"/>
              <a:buNone/>
            </a:pPr>
            <a:endParaRPr kumimoji="0" lang="ru-RU" sz="2400" smtClean="0">
              <a:latin typeface="Times New Roman" panose="02020603050405020304" pitchFamily="18" charset="0"/>
              <a:cs typeface="Times New Roman" panose="02020603050405020304" pitchFamily="18" charset="0"/>
            </a:endParaRPr>
          </a:p>
          <a:p>
            <a:pPr eaLnBrk="1" hangingPunct="1">
              <a:lnSpc>
                <a:spcPct val="80000"/>
              </a:lnSpc>
              <a:buFont typeface="Wingdings 3" panose="05040102010807070707" pitchFamily="18" charset="2"/>
              <a:buNone/>
            </a:pPr>
            <a:r>
              <a:rPr kumimoji="0" lang="ru-RU" sz="2400" smtClean="0">
                <a:solidFill>
                  <a:srgbClr val="C00000"/>
                </a:solidFill>
                <a:latin typeface="Times New Roman" panose="02020603050405020304" pitchFamily="18" charset="0"/>
                <a:cs typeface="Times New Roman" panose="02020603050405020304" pitchFamily="18" charset="0"/>
              </a:rPr>
              <a:t> МЭРТ России и ФАС, совместно с Минкомсвязи России  установят: </a:t>
            </a:r>
          </a:p>
          <a:p>
            <a:pPr eaLnBrk="1" hangingPunct="1">
              <a:lnSpc>
                <a:spcPct val="80000"/>
              </a:lnSpc>
            </a:pPr>
            <a:r>
              <a:rPr kumimoji="0" lang="ru-RU" sz="2400" smtClean="0">
                <a:latin typeface="Times New Roman" panose="02020603050405020304" pitchFamily="18" charset="0"/>
                <a:cs typeface="Times New Roman" panose="02020603050405020304" pitchFamily="18" charset="0"/>
              </a:rPr>
              <a:t>порядок использования УЭП в ЕИС, на электронных площадках (ЭП), </a:t>
            </a:r>
          </a:p>
          <a:p>
            <a:pPr eaLnBrk="1" hangingPunct="1">
              <a:lnSpc>
                <a:spcPct val="80000"/>
              </a:lnSpc>
            </a:pPr>
            <a:r>
              <a:rPr kumimoji="0" lang="ru-RU" sz="2400" smtClean="0">
                <a:latin typeface="Times New Roman" panose="02020603050405020304" pitchFamily="18" charset="0"/>
                <a:cs typeface="Times New Roman" panose="02020603050405020304" pitchFamily="18" charset="0"/>
              </a:rPr>
              <a:t>порядок взаимодействия УЦ с ЕИС и ЭП, </a:t>
            </a:r>
          </a:p>
          <a:p>
            <a:pPr eaLnBrk="1" hangingPunct="1">
              <a:lnSpc>
                <a:spcPct val="80000"/>
              </a:lnSpc>
            </a:pPr>
            <a:r>
              <a:rPr kumimoji="0" lang="ru-RU" sz="2400" smtClean="0">
                <a:latin typeface="Times New Roman" panose="02020603050405020304" pitchFamily="18" charset="0"/>
                <a:cs typeface="Times New Roman" panose="02020603050405020304" pitchFamily="18" charset="0"/>
              </a:rPr>
              <a:t>ответственность УЦ. </a:t>
            </a:r>
          </a:p>
          <a:p>
            <a:pPr eaLnBrk="1" hangingPunct="1">
              <a:lnSpc>
                <a:spcPct val="80000"/>
              </a:lnSpc>
            </a:pPr>
            <a:r>
              <a:rPr kumimoji="0" lang="ru-RU" sz="2400" smtClean="0">
                <a:latin typeface="Times New Roman" panose="02020603050405020304" pitchFamily="18" charset="0"/>
                <a:cs typeface="Times New Roman" panose="02020603050405020304" pitchFamily="18" charset="0"/>
              </a:rPr>
              <a:t>требования к сертификатам ключей подписей (МЭРТ и ФСБ). </a:t>
            </a:r>
          </a:p>
          <a:p>
            <a:pPr eaLnBrk="1" hangingPunct="1">
              <a:lnSpc>
                <a:spcPct val="80000"/>
              </a:lnSpc>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	</a:t>
            </a:r>
          </a:p>
          <a:p>
            <a:pPr eaLnBrk="1" hangingPunct="1">
              <a:lnSpc>
                <a:spcPct val="80000"/>
              </a:lnSpc>
            </a:pPr>
            <a:endParaRPr kumimoji="0" lang="ru-RU" sz="700" smtClean="0">
              <a:latin typeface="Times New Roman" panose="02020603050405020304" pitchFamily="18" charset="0"/>
              <a:cs typeface="Times New Roman" panose="02020603050405020304" pitchFamily="18" charset="0"/>
            </a:endParaRPr>
          </a:p>
          <a:p>
            <a:pPr eaLnBrk="1" hangingPunct="1">
              <a:lnSpc>
                <a:spcPct val="80000"/>
              </a:lnSpc>
            </a:pPr>
            <a:endParaRPr kumimoji="0" lang="ru-RU" sz="700" smtClean="0">
              <a:latin typeface="Times New Roman" panose="02020603050405020304" pitchFamily="18" charset="0"/>
              <a:cs typeface="Times New Roman" panose="02020603050405020304" pitchFamily="18" charset="0"/>
            </a:endParaRPr>
          </a:p>
          <a:p>
            <a:pPr eaLnBrk="1" hangingPunct="1">
              <a:lnSpc>
                <a:spcPct val="80000"/>
              </a:lnSpc>
              <a:buFont typeface="Wingdings 3" panose="05040102010807070707" pitchFamily="18" charset="2"/>
              <a:buNone/>
            </a:pPr>
            <a:r>
              <a:rPr kumimoji="0" lang="ru-RU" sz="700" smtClean="0">
                <a:cs typeface="Arial" panose="020B0604020202020204" pitchFamily="34" charset="0"/>
              </a:rPr>
              <a:t>	</a:t>
            </a:r>
          </a:p>
          <a:p>
            <a:pPr eaLnBrk="1" hangingPunct="1">
              <a:lnSpc>
                <a:spcPct val="80000"/>
              </a:lnSpc>
            </a:pPr>
            <a:endParaRPr kumimoji="0" lang="ru-RU" sz="700"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Электронный документооборот (ст.5)</a:t>
            </a:r>
            <a:endParaRPr lang="ru-RU"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Содержимое 1"/>
          <p:cNvSpPr>
            <a:spLocks noGrp="1"/>
          </p:cNvSpPr>
          <p:nvPr>
            <p:ph idx="1"/>
          </p:nvPr>
        </p:nvSpPr>
        <p:spPr/>
        <p:txBody>
          <a:bodyPr/>
          <a:lstStyle/>
          <a:p>
            <a:pPr eaLnBrk="1" hangingPunct="1">
              <a:lnSpc>
                <a:spcPct val="80000"/>
              </a:lnSpc>
            </a:pPr>
            <a:r>
              <a:rPr kumimoji="0" lang="ru-RU" sz="2500" smtClean="0">
                <a:latin typeface="Times New Roman" panose="02020603050405020304" pitchFamily="18" charset="0"/>
                <a:cs typeface="Times New Roman" panose="02020603050405020304" pitchFamily="18" charset="0"/>
              </a:rPr>
              <a:t>На первом  этапе участники двухэтапного конкурса обязаны представить первоначальные заявки на участие в конкурсе, содержащие предложения в отношении объекта закупки без указания предложений о цене контракта. При этом предоставление обеспечения заявки на участие в таком конкурсе на первом этапе не требуется.</a:t>
            </a:r>
          </a:p>
          <a:p>
            <a:pPr eaLnBrk="1" hangingPunct="1">
              <a:lnSpc>
                <a:spcPct val="80000"/>
              </a:lnSpc>
            </a:pPr>
            <a:r>
              <a:rPr kumimoji="0" lang="ru-RU" sz="2500" smtClean="0">
                <a:latin typeface="Times New Roman" panose="02020603050405020304" pitchFamily="18" charset="0"/>
                <a:cs typeface="Times New Roman" panose="02020603050405020304" pitchFamily="18" charset="0"/>
              </a:rPr>
              <a:t>Срок проведения первого этапа двухэтапного конкурса </a:t>
            </a:r>
            <a:r>
              <a:rPr kumimoji="0" lang="ru-RU" sz="2500" smtClean="0">
                <a:solidFill>
                  <a:srgbClr val="C00000"/>
                </a:solidFill>
                <a:latin typeface="Times New Roman" panose="02020603050405020304" pitchFamily="18" charset="0"/>
                <a:cs typeface="Times New Roman" panose="02020603050405020304" pitchFamily="18" charset="0"/>
              </a:rPr>
              <a:t>не может превышать двадцать дней с даты вскрытия конвертов с первоначальными заявками на участие в таком конкурсе</a:t>
            </a:r>
            <a:r>
              <a:rPr kumimoji="0" lang="ru-RU" sz="2500" smtClean="0">
                <a:latin typeface="Times New Roman" panose="02020603050405020304" pitchFamily="18" charset="0"/>
                <a:cs typeface="Times New Roman" panose="02020603050405020304" pitchFamily="18" charset="0"/>
              </a:rPr>
              <a:t> и открытия доступа к поданным в форме электронных документов первоначальным заявкам на участие в таком конкурсе</a:t>
            </a:r>
          </a:p>
        </p:txBody>
      </p:sp>
      <p:sp>
        <p:nvSpPr>
          <p:cNvPr id="3" name="Заголовок 2"/>
          <p:cNvSpPr>
            <a:spLocks noGrp="1"/>
          </p:cNvSpPr>
          <p:nvPr>
            <p:ph type="title"/>
          </p:nvPr>
        </p:nvSpPr>
        <p:spPr/>
        <p:txBody>
          <a:bodyPr>
            <a:scene3d>
              <a:camera prst="orthographicFront"/>
              <a:lightRig rig="soft" dir="t"/>
            </a:scene3d>
          </a:bodyPr>
          <a:lstStyle/>
          <a:p>
            <a:pPr eaLnBrk="1" fontAlgn="auto" hangingPunct="1">
              <a:spcAft>
                <a:spcPts val="0"/>
              </a:spcAft>
              <a:defRPr/>
            </a:pPr>
            <a:r>
              <a:rPr lang="ru-RU" dirty="0" smtClean="0">
                <a:solidFill>
                  <a:schemeClr val="tx1"/>
                </a:solidFill>
                <a:latin typeface="Times New Roman" pitchFamily="18" charset="0"/>
                <a:ea typeface="+mj-ea"/>
                <a:cs typeface="Times New Roman" pitchFamily="18" charset="0"/>
              </a:rPr>
              <a:t>Двухэтапный конкурс (ст.57 ч.4) </a:t>
            </a:r>
            <a:endParaRPr lang="ru-RU" dirty="0">
              <a:solidFill>
                <a:schemeClr val="tx1"/>
              </a:solidFill>
              <a:ea typeface="+mj-ea"/>
              <a:cs typeface="+mj-cs"/>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Содержимое 1"/>
          <p:cNvSpPr>
            <a:spLocks noGrp="1"/>
          </p:cNvSpPr>
          <p:nvPr>
            <p:ph idx="1"/>
          </p:nvPr>
        </p:nvSpPr>
        <p:spPr/>
        <p:txBody>
          <a:bodyPr/>
          <a:lstStyle/>
          <a:p>
            <a:pPr eaLnBrk="1" hangingPunct="1">
              <a:lnSpc>
                <a:spcPct val="80000"/>
              </a:lnSpc>
              <a:buFont typeface="Wingdings 3" panose="05040102010807070707" pitchFamily="18" charset="2"/>
              <a:buNone/>
            </a:pPr>
            <a:r>
              <a:rPr kumimoji="0" lang="ru-RU" sz="2200" smtClean="0">
                <a:solidFill>
                  <a:srgbClr val="C00000"/>
                </a:solidFill>
                <a:latin typeface="Times New Roman" panose="02020603050405020304" pitchFamily="18" charset="0"/>
                <a:cs typeface="Times New Roman" panose="02020603050405020304" pitchFamily="18" charset="0"/>
              </a:rPr>
              <a:t>Заказчик вправе уточнить условия закупки, а именно:</a:t>
            </a:r>
          </a:p>
          <a:p>
            <a:pPr eaLnBrk="1" hangingPunct="1">
              <a:lnSpc>
                <a:spcPct val="80000"/>
              </a:lnSpc>
              <a:buFont typeface="Wingdings 3" panose="05040102010807070707" pitchFamily="18" charset="2"/>
              <a:buNone/>
            </a:pPr>
            <a:r>
              <a:rPr kumimoji="0" lang="ru-RU" sz="2200" smtClean="0">
                <a:latin typeface="Times New Roman" panose="02020603050405020304" pitchFamily="18" charset="0"/>
                <a:cs typeface="Times New Roman" panose="02020603050405020304" pitchFamily="18" charset="0"/>
              </a:rPr>
              <a:t>1) любое требование к указанным в конкурсной документации функциональным, техническим, качественным или эксплуатационным характеристикам объекта закупки. При этом заказчик вправе дополнить указанные характеристики новыми характеристиками, которые соответствуют требованиям настоящего ФЗ;</a:t>
            </a:r>
          </a:p>
          <a:p>
            <a:pPr eaLnBrk="1" hangingPunct="1">
              <a:lnSpc>
                <a:spcPct val="80000"/>
              </a:lnSpc>
            </a:pPr>
            <a:r>
              <a:rPr kumimoji="0" lang="ru-RU" sz="2200" smtClean="0">
                <a:latin typeface="Times New Roman" panose="02020603050405020304" pitchFamily="18" charset="0"/>
                <a:cs typeface="Times New Roman" panose="02020603050405020304" pitchFamily="18" charset="0"/>
              </a:rPr>
              <a:t>2) любой указанный в конкурсной документации критерий оценки заявок на участие в таком конкурсе. При этом заказчик вправе дополнить указанные критерии новыми критериями, отвечающими требованиям настоящего Федерального закона, только в той мере, в какой данное дополнение требуется в результате изменения функциональных, технических, качественных или эксплуатационных характеристик объекта закупки.</a:t>
            </a:r>
          </a:p>
          <a:p>
            <a:pPr eaLnBrk="1" hangingPunct="1">
              <a:lnSpc>
                <a:spcPct val="80000"/>
              </a:lnSpc>
            </a:pPr>
            <a:endParaRPr kumimoji="0" lang="ru-RU" sz="2200" smtClean="0">
              <a:latin typeface="Times New Roman" panose="02020603050405020304" pitchFamily="18" charset="0"/>
              <a:cs typeface="Times New Roman" panose="02020603050405020304" pitchFamily="18" charset="0"/>
            </a:endParaRPr>
          </a:p>
          <a:p>
            <a:pPr eaLnBrk="1" hangingPunct="1">
              <a:lnSpc>
                <a:spcPct val="80000"/>
              </a:lnSpc>
            </a:pPr>
            <a:endParaRPr kumimoji="0" lang="ru-RU" sz="1900"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solidFill>
                  <a:schemeClr val="tx1"/>
                </a:solidFill>
                <a:latin typeface="Times New Roman" pitchFamily="18" charset="0"/>
                <a:ea typeface="+mj-ea"/>
                <a:cs typeface="Times New Roman" pitchFamily="18" charset="0"/>
              </a:rPr>
              <a:t>Результаты первого этапа двухэтапного конкурса (ст. 57 ч.9)</a:t>
            </a:r>
            <a:endParaRPr lang="ru-RU" dirty="0">
              <a:solidFill>
                <a:schemeClr val="tx1"/>
              </a:solidFill>
              <a:latin typeface="Times New Roman" pitchFamily="18" charset="0"/>
              <a:ea typeface="+mj-ea"/>
              <a:cs typeface="Times New Roman"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Содержимое 1"/>
          <p:cNvSpPr>
            <a:spLocks noGrp="1"/>
          </p:cNvSpPr>
          <p:nvPr>
            <p:ph idx="1"/>
          </p:nvPr>
        </p:nvSpPr>
        <p:spPr/>
        <p:txBody>
          <a:bodyPr/>
          <a:lstStyle/>
          <a:p>
            <a:pPr eaLnBrk="1" hangingPunct="1"/>
            <a:r>
              <a:rPr kumimoji="0" lang="ru-RU" sz="2500" smtClean="0">
                <a:latin typeface="Times New Roman" panose="02020603050405020304" pitchFamily="18" charset="0"/>
                <a:cs typeface="Times New Roman" panose="02020603050405020304" pitchFamily="18" charset="0"/>
              </a:rPr>
              <a:t>На втором этапе  конкурсная комиссия предлагает всем участникам двухэтапного конкурса, принявшим участие в проведении его первого этапа, представить окончательные заявки на участие в двухэтапном конкурсе с указанием цены контракта с учетом уточненных после первого этапа такого конкурса условий закупки. При этом заказчиком устанавливается требование об обеспечении указанных заявок.</a:t>
            </a:r>
          </a:p>
          <a:p>
            <a:pPr eaLnBrk="1" hangingPunct="1"/>
            <a:r>
              <a:rPr kumimoji="0" lang="ru-RU" sz="2500" smtClean="0">
                <a:latin typeface="Times New Roman" panose="02020603050405020304" pitchFamily="18" charset="0"/>
                <a:cs typeface="Times New Roman" panose="02020603050405020304" pitchFamily="18" charset="0"/>
              </a:rPr>
              <a:t> Участник двухэтапного конкурса, принявший участие в проведении его первого этапа, вправе отказаться от участия во втором этапе двухэтапного конкурса.</a:t>
            </a:r>
          </a:p>
          <a:p>
            <a:pPr eaLnBrk="1" hangingPunct="1"/>
            <a:endParaRPr kumimoji="0" lang="ru-RU" sz="2500"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Результаты второго этапа двухэтапного конкурса (ст.57 ч.12-13) </a:t>
            </a:r>
            <a:endParaRPr lang="ru-RU" dirty="0">
              <a:latin typeface="Times New Roman" pitchFamily="18" charset="0"/>
              <a:ea typeface="+mj-ea"/>
              <a:cs typeface="Times New Roman" pitchFamily="18"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Содержимое 1"/>
          <p:cNvSpPr>
            <a:spLocks noGrp="1"/>
          </p:cNvSpPr>
          <p:nvPr>
            <p:ph idx="1"/>
          </p:nvPr>
        </p:nvSpPr>
        <p:spPr/>
        <p:txBody>
          <a:bodyPr/>
          <a:lstStyle/>
          <a:p>
            <a:pPr eaLnBrk="1" hangingPunct="1">
              <a:lnSpc>
                <a:spcPct val="80000"/>
              </a:lnSpc>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Заказчик </a:t>
            </a:r>
            <a:r>
              <a:rPr kumimoji="0" lang="ru-RU" sz="2000" smtClean="0">
                <a:solidFill>
                  <a:srgbClr val="C00000"/>
                </a:solidFill>
                <a:latin typeface="Times New Roman" panose="02020603050405020304" pitchFamily="18" charset="0"/>
                <a:cs typeface="Times New Roman" panose="02020603050405020304" pitchFamily="18" charset="0"/>
              </a:rPr>
              <a:t>обязан проводить электронный аукцион </a:t>
            </a:r>
            <a:r>
              <a:rPr kumimoji="0" lang="ru-RU" sz="2000" smtClean="0">
                <a:latin typeface="Times New Roman" panose="02020603050405020304" pitchFamily="18" charset="0"/>
                <a:cs typeface="Times New Roman" panose="02020603050405020304" pitchFamily="18" charset="0"/>
              </a:rPr>
              <a:t>в случае, если осуществляются закупки товаров, работ, услуг, включенных в перечень, установленный Правительством РФ, либо в дополнительный перечень, установленный высшим исполнительным органом государственной власти субъекта Российской Федерации при осуществлении закупок ТРУ, услуг для обеспечения нужд субъекта Российской Федерации, за исключением случаев закупок ТРУ путем проведения запроса котировок, запроса предложений, осуществления закупок у единственного поставщика с учетом требований настоящего ФЗ.</a:t>
            </a:r>
          </a:p>
          <a:p>
            <a:pPr eaLnBrk="1" hangingPunct="1">
              <a:lnSpc>
                <a:spcPct val="80000"/>
              </a:lnSpc>
              <a:buFont typeface="Wingdings 3" panose="05040102010807070707" pitchFamily="18" charset="2"/>
              <a:buNone/>
            </a:pPr>
            <a:endParaRPr kumimoji="0" lang="ru-RU" sz="2000" smtClean="0">
              <a:latin typeface="Times New Roman" panose="02020603050405020304" pitchFamily="18" charset="0"/>
              <a:cs typeface="Times New Roman" panose="02020603050405020304" pitchFamily="18" charset="0"/>
            </a:endParaRPr>
          </a:p>
          <a:p>
            <a:pPr eaLnBrk="1" hangingPunct="1">
              <a:lnSpc>
                <a:spcPct val="80000"/>
              </a:lnSpc>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Проводится только по одному лоту!</a:t>
            </a:r>
          </a:p>
          <a:p>
            <a:pPr eaLnBrk="1" hangingPunct="1">
              <a:lnSpc>
                <a:spcPct val="80000"/>
              </a:lnSpc>
              <a:buFont typeface="Wingdings 3" panose="05040102010807070707" pitchFamily="18" charset="2"/>
              <a:buNone/>
            </a:pPr>
            <a:endParaRPr kumimoji="0" lang="ru-RU" sz="2000" smtClean="0">
              <a:latin typeface="Times New Roman" panose="02020603050405020304" pitchFamily="18" charset="0"/>
              <a:cs typeface="Times New Roman" panose="02020603050405020304" pitchFamily="18" charset="0"/>
            </a:endParaRPr>
          </a:p>
          <a:p>
            <a:pPr eaLnBrk="1" hangingPunct="1">
              <a:lnSpc>
                <a:spcPct val="80000"/>
              </a:lnSpc>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Обеспечение заявок - в размере от 0,5 до 5 %, </a:t>
            </a:r>
          </a:p>
          <a:p>
            <a:pPr eaLnBrk="1" hangingPunct="1">
              <a:lnSpc>
                <a:spcPct val="80000"/>
              </a:lnSpc>
            </a:pPr>
            <a:r>
              <a:rPr kumimoji="0" lang="ru-RU" sz="2000" smtClean="0">
                <a:latin typeface="Times New Roman" panose="02020603050405020304" pitchFamily="18" charset="0"/>
                <a:cs typeface="Times New Roman" panose="02020603050405020304" pitchFamily="18" charset="0"/>
              </a:rPr>
              <a:t>если НМЦК не превышает 3 млн. руб. – 1 %; </a:t>
            </a:r>
          </a:p>
          <a:p>
            <a:pPr eaLnBrk="1" hangingPunct="1">
              <a:lnSpc>
                <a:spcPct val="80000"/>
              </a:lnSpc>
            </a:pPr>
            <a:r>
              <a:rPr kumimoji="0" lang="ru-RU" sz="2000" smtClean="0">
                <a:latin typeface="Times New Roman" panose="02020603050405020304" pitchFamily="18" charset="0"/>
                <a:cs typeface="Times New Roman" panose="02020603050405020304" pitchFamily="18" charset="0"/>
              </a:rPr>
              <a:t>для  СМП, учреждений УИС и пр. – не более 2 %; </a:t>
            </a:r>
          </a:p>
          <a:p>
            <a:pPr eaLnBrk="1" hangingPunct="1">
              <a:lnSpc>
                <a:spcPct val="80000"/>
              </a:lnSpc>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	</a:t>
            </a:r>
          </a:p>
          <a:p>
            <a:pPr eaLnBrk="1" hangingPunct="1">
              <a:lnSpc>
                <a:spcPct val="80000"/>
              </a:lnSpc>
            </a:pPr>
            <a:endParaRPr kumimoji="0" lang="ru-RU" sz="700" smtClean="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solidFill>
                  <a:srgbClr val="C00000"/>
                </a:solidFill>
                <a:latin typeface="Times New Roman" pitchFamily="18" charset="0"/>
                <a:ea typeface="+mj-ea"/>
                <a:cs typeface="Times New Roman" pitchFamily="18" charset="0"/>
              </a:rPr>
              <a:t>Аукцион в электронной форме </a:t>
            </a:r>
            <a:br>
              <a:rPr lang="ru-RU" dirty="0" smtClean="0">
                <a:solidFill>
                  <a:srgbClr val="C00000"/>
                </a:solidFill>
                <a:latin typeface="Times New Roman" pitchFamily="18" charset="0"/>
                <a:ea typeface="+mj-ea"/>
                <a:cs typeface="Times New Roman" pitchFamily="18" charset="0"/>
              </a:rPr>
            </a:br>
            <a:r>
              <a:rPr lang="ru-RU" dirty="0" smtClean="0">
                <a:solidFill>
                  <a:srgbClr val="C00000"/>
                </a:solidFill>
                <a:latin typeface="Times New Roman" pitchFamily="18" charset="0"/>
                <a:ea typeface="+mj-ea"/>
                <a:cs typeface="Times New Roman" pitchFamily="18" charset="0"/>
              </a:rPr>
              <a:t>(ст.59-71) </a:t>
            </a:r>
            <a:endParaRPr lang="ru-RU" dirty="0">
              <a:solidFill>
                <a:srgbClr val="C00000"/>
              </a:solidFill>
              <a:latin typeface="Times New Roman" pitchFamily="18" charset="0"/>
              <a:ea typeface="+mj-ea"/>
              <a:cs typeface="Times New Roman" pitchFamily="18"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Содержимое 1"/>
          <p:cNvSpPr>
            <a:spLocks noGrp="1"/>
          </p:cNvSpPr>
          <p:nvPr>
            <p:ph idx="1"/>
          </p:nvPr>
        </p:nvSpPr>
        <p:spPr/>
        <p:txBody>
          <a:bodyPr/>
          <a:lstStyle/>
          <a:p>
            <a:pPr eaLnBrk="1" hangingPunct="1">
              <a:lnSpc>
                <a:spcPct val="90000"/>
              </a:lnSpc>
              <a:buFont typeface="Wingdings 3" panose="05040102010807070707" pitchFamily="18" charset="2"/>
              <a:buNone/>
            </a:pPr>
            <a:r>
              <a:rPr kumimoji="0" lang="ru-RU" sz="1700" smtClean="0">
                <a:latin typeface="Times New Roman" panose="02020603050405020304" pitchFamily="18" charset="0"/>
                <a:cs typeface="Times New Roman" panose="02020603050405020304" pitchFamily="18" charset="0"/>
              </a:rPr>
              <a:t>1) заявление этого участника о его аккредитации на электронной площадке;</a:t>
            </a:r>
          </a:p>
          <a:p>
            <a:pPr eaLnBrk="1" hangingPunct="1">
              <a:lnSpc>
                <a:spcPct val="90000"/>
              </a:lnSpc>
              <a:buFont typeface="Wingdings 3" panose="05040102010807070707" pitchFamily="18" charset="2"/>
              <a:buNone/>
            </a:pPr>
            <a:r>
              <a:rPr kumimoji="0" lang="ru-RU" sz="1700" smtClean="0">
                <a:latin typeface="Times New Roman" panose="02020603050405020304" pitchFamily="18" charset="0"/>
                <a:cs typeface="Times New Roman" panose="02020603050405020304" pitchFamily="18" charset="0"/>
              </a:rPr>
              <a:t>2) копия выписки из ЕГРЮЛ, ЕГРИП, полученные не ранее чем за шесть месяцев до даты обращения с заявлением, копия документа, удостоверяющего личность этого участника (для иного физического лица);</a:t>
            </a:r>
          </a:p>
          <a:p>
            <a:pPr eaLnBrk="1" hangingPunct="1">
              <a:lnSpc>
                <a:spcPct val="90000"/>
              </a:lnSpc>
              <a:buFont typeface="Wingdings 3" panose="05040102010807070707" pitchFamily="18" charset="2"/>
              <a:buNone/>
            </a:pPr>
            <a:r>
              <a:rPr kumimoji="0" lang="ru-RU" sz="1700" smtClean="0">
                <a:latin typeface="Times New Roman" panose="02020603050405020304" pitchFamily="18" charset="0"/>
                <a:cs typeface="Times New Roman" panose="02020603050405020304" pitchFamily="18" charset="0"/>
              </a:rPr>
              <a:t>3) копии учредительных документов этого участника;</a:t>
            </a:r>
          </a:p>
          <a:p>
            <a:pPr eaLnBrk="1" hangingPunct="1">
              <a:lnSpc>
                <a:spcPct val="90000"/>
              </a:lnSpc>
              <a:buFont typeface="Wingdings 3" panose="05040102010807070707" pitchFamily="18" charset="2"/>
              <a:buNone/>
            </a:pPr>
            <a:r>
              <a:rPr kumimoji="0" lang="ru-RU" sz="1700" smtClean="0">
                <a:latin typeface="Times New Roman" panose="02020603050405020304" pitchFamily="18" charset="0"/>
                <a:cs typeface="Times New Roman" panose="02020603050405020304" pitchFamily="18" charset="0"/>
              </a:rPr>
              <a:t>4) копии документов, подтверждающих полномочия лица на получение аккредитации от имени этого участника;</a:t>
            </a:r>
          </a:p>
          <a:p>
            <a:pPr eaLnBrk="1" hangingPunct="1">
              <a:lnSpc>
                <a:spcPct val="90000"/>
              </a:lnSpc>
              <a:buFont typeface="Wingdings 3" panose="05040102010807070707" pitchFamily="18" charset="2"/>
              <a:buNone/>
            </a:pPr>
            <a:r>
              <a:rPr kumimoji="0" lang="ru-RU" sz="1700" smtClean="0">
                <a:latin typeface="Times New Roman" panose="02020603050405020304" pitchFamily="18" charset="0"/>
                <a:cs typeface="Times New Roman" panose="02020603050405020304" pitchFamily="18" charset="0"/>
              </a:rPr>
              <a:t> 5) копии документов, подтверждающих полномочия руководителя. </a:t>
            </a:r>
          </a:p>
          <a:p>
            <a:pPr eaLnBrk="1" hangingPunct="1">
              <a:lnSpc>
                <a:spcPct val="90000"/>
              </a:lnSpc>
              <a:buFont typeface="Wingdings 3" panose="05040102010807070707" pitchFamily="18" charset="2"/>
              <a:buNone/>
            </a:pPr>
            <a:r>
              <a:rPr kumimoji="0" lang="ru-RU" sz="1700" smtClean="0">
                <a:latin typeface="Times New Roman" panose="02020603050405020304" pitchFamily="18" charset="0"/>
                <a:cs typeface="Times New Roman" panose="02020603050405020304" pitchFamily="18" charset="0"/>
              </a:rPr>
              <a:t>6) идентификационный номер налогоплательщика этого участника;</a:t>
            </a:r>
          </a:p>
          <a:p>
            <a:pPr eaLnBrk="1" hangingPunct="1">
              <a:lnSpc>
                <a:spcPct val="90000"/>
              </a:lnSpc>
              <a:buFont typeface="Wingdings 3" panose="05040102010807070707" pitchFamily="18" charset="2"/>
              <a:buNone/>
            </a:pPr>
            <a:r>
              <a:rPr kumimoji="0" lang="ru-RU" sz="1700" smtClean="0">
                <a:latin typeface="Times New Roman" panose="02020603050405020304" pitchFamily="18" charset="0"/>
                <a:cs typeface="Times New Roman" panose="02020603050405020304" pitchFamily="18" charset="0"/>
              </a:rPr>
              <a:t>7) адрес электронной почты этого участника;</a:t>
            </a:r>
          </a:p>
          <a:p>
            <a:pPr eaLnBrk="1" hangingPunct="1">
              <a:lnSpc>
                <a:spcPct val="90000"/>
              </a:lnSpc>
              <a:buFont typeface="Wingdings 3" panose="05040102010807070707" pitchFamily="18" charset="2"/>
              <a:buNone/>
            </a:pPr>
            <a:r>
              <a:rPr kumimoji="0" lang="ru-RU" sz="1700" smtClean="0">
                <a:latin typeface="Times New Roman" panose="02020603050405020304" pitchFamily="18" charset="0"/>
                <a:cs typeface="Times New Roman" panose="02020603050405020304" pitchFamily="18" charset="0"/>
              </a:rPr>
              <a:t> 8) решение об одобрении или о совершении по результатам таких аукционов сделок от имени этого участника закупки.</a:t>
            </a:r>
          </a:p>
          <a:p>
            <a:pPr eaLnBrk="1" hangingPunct="1">
              <a:lnSpc>
                <a:spcPct val="90000"/>
              </a:lnSpc>
              <a:buFont typeface="Wingdings 3" panose="05040102010807070707" pitchFamily="18" charset="2"/>
              <a:buNone/>
            </a:pPr>
            <a:r>
              <a:rPr kumimoji="0" lang="ru-RU" sz="1700" smtClean="0">
                <a:solidFill>
                  <a:srgbClr val="C00000"/>
                </a:solidFill>
                <a:latin typeface="Times New Roman" panose="02020603050405020304" pitchFamily="18" charset="0"/>
                <a:cs typeface="Times New Roman" panose="02020603050405020304" pitchFamily="18" charset="0"/>
              </a:rPr>
              <a:t>В срок не более чем пять рабочих дней с даты поступления документов и информации,</a:t>
            </a:r>
            <a:r>
              <a:rPr kumimoji="0" lang="ru-RU" sz="1700" smtClean="0">
                <a:latin typeface="Times New Roman" panose="02020603050405020304" pitchFamily="18" charset="0"/>
                <a:cs typeface="Times New Roman" panose="02020603050405020304" pitchFamily="18" charset="0"/>
              </a:rPr>
              <a:t> оператор электронной площадки обязан аккредитовать участника электронного аукциона или отказать этому участнику в аккредитации по основаниям, предусмотренным частью 6 настоящей статьи, а также направить ему уведомление о принятом решении.</a:t>
            </a:r>
          </a:p>
          <a:p>
            <a:pPr eaLnBrk="1" hangingPunct="1">
              <a:lnSpc>
                <a:spcPct val="90000"/>
              </a:lnSpc>
            </a:pPr>
            <a:endParaRPr kumimoji="0" lang="ru-RU" sz="2300" smtClean="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scene3d>
              <a:camera prst="orthographicFront"/>
              <a:lightRig rig="soft" dir="t"/>
            </a:scene3d>
          </a:bodyPr>
          <a:lstStyle/>
          <a:p>
            <a:pPr eaLnBrk="1" fontAlgn="auto" hangingPunct="1">
              <a:spcAft>
                <a:spcPts val="0"/>
              </a:spcAft>
              <a:defRPr/>
            </a:pPr>
            <a:r>
              <a:rPr lang="ru-RU" sz="3200" dirty="0" smtClean="0">
                <a:latin typeface="Times New Roman" pitchFamily="18" charset="0"/>
                <a:ea typeface="+mj-ea"/>
                <a:cs typeface="Times New Roman" pitchFamily="18" charset="0"/>
              </a:rPr>
              <a:t>Аккредитация участников электронного аукциона на электронной площадке</a:t>
            </a:r>
            <a:endParaRPr lang="ru-RU" sz="3200" dirty="0">
              <a:latin typeface="Times New Roman" pitchFamily="18" charset="0"/>
              <a:ea typeface="+mj-ea"/>
              <a:cs typeface="Times New Roman" pitchFamily="18"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Содержимое 2"/>
          <p:cNvSpPr>
            <a:spLocks noGrp="1"/>
          </p:cNvSpPr>
          <p:nvPr>
            <p:ph idx="1"/>
          </p:nvPr>
        </p:nvSpPr>
        <p:spPr>
          <a:xfrm>
            <a:off x="838200" y="2133600"/>
            <a:ext cx="7693025" cy="3952875"/>
          </a:xfrm>
        </p:spPr>
        <p:txBody>
          <a:bodyPr/>
          <a:lstStyle/>
          <a:p>
            <a:pPr eaLnBrk="1" hangingPunct="1"/>
            <a:r>
              <a:rPr kumimoji="0" lang="ru-RU" smtClean="0">
                <a:latin typeface="Times New Roman" panose="02020603050405020304" pitchFamily="18" charset="0"/>
                <a:cs typeface="Times New Roman" panose="02020603050405020304" pitchFamily="18" charset="0"/>
              </a:rPr>
              <a:t>Внесение денежных средств</a:t>
            </a:r>
          </a:p>
          <a:p>
            <a:pPr eaLnBrk="1" hangingPunct="1"/>
            <a:r>
              <a:rPr kumimoji="0" lang="ru-RU" smtClean="0">
                <a:latin typeface="Times New Roman" panose="02020603050405020304" pitchFamily="18" charset="0"/>
                <a:cs typeface="Times New Roman" panose="02020603050405020304" pitchFamily="18" charset="0"/>
              </a:rPr>
              <a:t>Размер определяется Заказчиком 0,5-5% НМЦК</a:t>
            </a:r>
          </a:p>
          <a:p>
            <a:pPr eaLnBrk="1" hangingPunct="1"/>
            <a:r>
              <a:rPr kumimoji="0" lang="ru-RU" smtClean="0">
                <a:latin typeface="Times New Roman" panose="02020603050405020304" pitchFamily="18" charset="0"/>
                <a:cs typeface="Times New Roman" panose="02020603050405020304" pitchFamily="18" charset="0"/>
              </a:rPr>
              <a:t>Перечисляется на счет, открытый Оператором площадки для участника</a:t>
            </a:r>
          </a:p>
          <a:p>
            <a:pPr eaLnBrk="1" hangingPunct="1"/>
            <a:r>
              <a:rPr kumimoji="0" lang="ru-RU" smtClean="0">
                <a:latin typeface="Times New Roman" panose="02020603050405020304" pitchFamily="18" charset="0"/>
                <a:cs typeface="Times New Roman" panose="02020603050405020304" pitchFamily="18" charset="0"/>
              </a:rPr>
              <a:t>Счет открывается один раз при аккредитации участника</a:t>
            </a:r>
          </a:p>
          <a:p>
            <a:pPr eaLnBrk="1" hangingPunct="1"/>
            <a:r>
              <a:rPr kumimoji="0" lang="ru-RU" smtClean="0">
                <a:latin typeface="Times New Roman" panose="02020603050405020304" pitchFamily="18" charset="0"/>
                <a:cs typeface="Times New Roman" panose="02020603050405020304" pitchFamily="18" charset="0"/>
              </a:rPr>
              <a:t>Отсутствие обеспечения заявки является основанием для отклонения заявки</a:t>
            </a:r>
          </a:p>
        </p:txBody>
      </p:sp>
      <p:sp>
        <p:nvSpPr>
          <p:cNvPr id="12290" name="Заголовок 1"/>
          <p:cNvSpPr>
            <a:spLocks noGrp="1"/>
          </p:cNvSpPr>
          <p:nvPr>
            <p:ph type="title"/>
          </p:nvPr>
        </p:nvSpPr>
        <p:spPr>
          <a:xfrm>
            <a:off x="395536" y="260648"/>
            <a:ext cx="8229600" cy="1143000"/>
          </a:xfrm>
        </p:spPr>
        <p:txBody>
          <a:bodyPr>
            <a:scene3d>
              <a:camera prst="orthographicFront"/>
              <a:lightRig rig="soft" dir="t"/>
            </a:scene3d>
          </a:bodyPr>
          <a:lstStyle/>
          <a:p>
            <a:pPr algn="ctr" eaLnBrk="1" fontAlgn="auto" hangingPunct="1">
              <a:spcAft>
                <a:spcPts val="0"/>
              </a:spcAft>
              <a:defRPr/>
            </a:pPr>
            <a:r>
              <a:rPr lang="ru-RU" sz="3200" dirty="0" smtClean="0">
                <a:solidFill>
                  <a:schemeClr val="tx1"/>
                </a:solidFill>
                <a:latin typeface="Times New Roman" pitchFamily="18" charset="0"/>
                <a:ea typeface="+mj-ea"/>
                <a:cs typeface="Times New Roman" pitchFamily="18" charset="0"/>
              </a:rPr>
              <a:t>Обязательно финансовое обеспечение заявки на участие в ОАЭФ</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Содержимое 2"/>
          <p:cNvSpPr>
            <a:spLocks noGrp="1"/>
          </p:cNvSpPr>
          <p:nvPr>
            <p:ph idx="1"/>
          </p:nvPr>
        </p:nvSpPr>
        <p:spPr/>
        <p:txBody>
          <a:bodyPr/>
          <a:lstStyle/>
          <a:p>
            <a:pPr algn="just" eaLnBrk="1" hangingPunct="1">
              <a:lnSpc>
                <a:spcPct val="80000"/>
              </a:lnSpc>
            </a:pPr>
            <a:endParaRPr kumimoji="0" lang="ru-RU" smtClean="0">
              <a:latin typeface="Arial" panose="020B0604020202020204" pitchFamily="34" charset="0"/>
              <a:cs typeface="Arial" panose="020B0604020202020204" pitchFamily="34" charset="0"/>
            </a:endParaRPr>
          </a:p>
          <a:p>
            <a:pPr algn="just" eaLnBrk="1" hangingPunct="1">
              <a:lnSpc>
                <a:spcPct val="80000"/>
              </a:lnSpc>
            </a:pPr>
            <a:r>
              <a:rPr kumimoji="0" lang="ru-RU" sz="2400" smtClean="0">
                <a:latin typeface="Times New Roman" panose="02020603050405020304" pitchFamily="18" charset="0"/>
                <a:cs typeface="Times New Roman" panose="02020603050405020304" pitchFamily="18" charset="0"/>
              </a:rPr>
              <a:t>В случаях отзыва Участником заявки на участие в ОАЭФ;</a:t>
            </a:r>
          </a:p>
          <a:p>
            <a:pPr algn="just" eaLnBrk="1" hangingPunct="1">
              <a:lnSpc>
                <a:spcPct val="80000"/>
              </a:lnSpc>
            </a:pPr>
            <a:r>
              <a:rPr kumimoji="0" lang="ru-RU" sz="2400" smtClean="0">
                <a:latin typeface="Times New Roman" panose="02020603050405020304" pitchFamily="18" charset="0"/>
                <a:cs typeface="Times New Roman" panose="02020603050405020304" pitchFamily="18" charset="0"/>
              </a:rPr>
              <a:t>В случае отказа Заказчиком проведения аукциона;</a:t>
            </a:r>
          </a:p>
          <a:p>
            <a:pPr algn="just" eaLnBrk="1" hangingPunct="1">
              <a:lnSpc>
                <a:spcPct val="80000"/>
              </a:lnSpc>
            </a:pPr>
            <a:r>
              <a:rPr kumimoji="0" lang="ru-RU" sz="2400" smtClean="0">
                <a:latin typeface="Times New Roman" panose="02020603050405020304" pitchFamily="18" charset="0"/>
                <a:cs typeface="Times New Roman" panose="02020603050405020304" pitchFamily="18" charset="0"/>
              </a:rPr>
              <a:t>В случае принятия Заказчиком решения об отказе в допуске Участнику в результате рассмотрения первых частей заявок на участие;</a:t>
            </a:r>
          </a:p>
          <a:p>
            <a:pPr algn="just" eaLnBrk="1" hangingPunct="1">
              <a:lnSpc>
                <a:spcPct val="90000"/>
              </a:lnSpc>
            </a:pPr>
            <a:r>
              <a:rPr kumimoji="0" lang="ru-RU" sz="2400" smtClean="0">
                <a:latin typeface="Times New Roman" panose="02020603050405020304" pitchFamily="18" charset="0"/>
                <a:cs typeface="Times New Roman" panose="02020603050405020304" pitchFamily="18" charset="0"/>
              </a:rPr>
              <a:t> В случае если Участник не принял участие в аукционе (не подал ценовых предложений);</a:t>
            </a:r>
          </a:p>
          <a:p>
            <a:pPr algn="just" eaLnBrk="1" hangingPunct="1">
              <a:lnSpc>
                <a:spcPct val="90000"/>
              </a:lnSpc>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 В случае признания заявки Участника не соответствующей требованиям документации (по результатам рассмотрения вторых частей заявок);</a:t>
            </a:r>
          </a:p>
          <a:p>
            <a:pPr algn="just" eaLnBrk="1" hangingPunct="1">
              <a:lnSpc>
                <a:spcPct val="90000"/>
              </a:lnSpc>
            </a:pPr>
            <a:r>
              <a:rPr kumimoji="0" lang="ru-RU" sz="2400" smtClean="0">
                <a:latin typeface="Times New Roman" panose="02020603050405020304" pitchFamily="18" charset="0"/>
                <a:cs typeface="Times New Roman" panose="02020603050405020304" pitchFamily="18" charset="0"/>
              </a:rPr>
              <a:t>В случае заключения контракта по результатам проведения электронного аукциона.</a:t>
            </a:r>
            <a:r>
              <a:rPr kumimoji="0" lang="en-US" sz="2400" smtClean="0">
                <a:latin typeface="Times New Roman" panose="02020603050405020304" pitchFamily="18" charset="0"/>
                <a:cs typeface="Times New Roman" panose="02020603050405020304" pitchFamily="18" charset="0"/>
              </a:rPr>
              <a:t> </a:t>
            </a:r>
            <a:endParaRPr kumimoji="0" lang="ru-RU" sz="2400" smtClean="0">
              <a:latin typeface="Times New Roman" panose="02020603050405020304" pitchFamily="18" charset="0"/>
              <a:cs typeface="Times New Roman" panose="02020603050405020304" pitchFamily="18" charset="0"/>
            </a:endParaRPr>
          </a:p>
          <a:p>
            <a:pPr algn="just" eaLnBrk="1" hangingPunct="1">
              <a:lnSpc>
                <a:spcPct val="80000"/>
              </a:lnSpc>
            </a:pPr>
            <a:endParaRPr kumimoji="0" lang="en-US" sz="2400" smtClean="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endParaRPr kumimoji="0" lang="ru-RU" b="1" smtClean="0">
              <a:cs typeface="Arial" panose="020B0604020202020204" pitchFamily="34" charset="0"/>
            </a:endParaRPr>
          </a:p>
        </p:txBody>
      </p:sp>
      <p:sp>
        <p:nvSpPr>
          <p:cNvPr id="16386" name="Заголовок 1"/>
          <p:cNvSpPr>
            <a:spLocks noGrp="1"/>
          </p:cNvSpPr>
          <p:nvPr>
            <p:ph type="title"/>
          </p:nvPr>
        </p:nvSpPr>
        <p:spPr/>
        <p:txBody>
          <a:bodyPr>
            <a:scene3d>
              <a:camera prst="orthographicFront"/>
              <a:lightRig rig="soft" dir="t"/>
            </a:scene3d>
          </a:bodyPr>
          <a:lstStyle/>
          <a:p>
            <a:pPr algn="ctr" eaLnBrk="1" fontAlgn="auto" hangingPunct="1">
              <a:spcAft>
                <a:spcPts val="0"/>
              </a:spcAft>
              <a:defRPr/>
            </a:pPr>
            <a:r>
              <a:rPr lang="ru-RU" sz="3200" dirty="0" smtClean="0">
                <a:solidFill>
                  <a:schemeClr val="tx1"/>
                </a:solidFill>
                <a:latin typeface="Times New Roman" pitchFamily="18" charset="0"/>
                <a:ea typeface="+mj-ea"/>
                <a:cs typeface="Times New Roman" pitchFamily="18" charset="0"/>
              </a:rPr>
              <a:t>Разблокировка денежных средств</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Text Box 5"/>
          <p:cNvSpPr txBox="1">
            <a:spLocks noChangeArrowheads="1"/>
          </p:cNvSpPr>
          <p:nvPr/>
        </p:nvSpPr>
        <p:spPr bwMode="auto">
          <a:xfrm>
            <a:off x="0" y="260350"/>
            <a:ext cx="91440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6000" tIns="36000" rIns="180000" bIns="36000" anchor="ct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endParaRPr kumimoji="0" lang="ru-RU" sz="3200" b="1">
              <a:solidFill>
                <a:srgbClr val="990033"/>
              </a:solidFill>
              <a:latin typeface="Corbel" panose="020B0503020204020204" pitchFamily="34" charset="0"/>
            </a:endParaRPr>
          </a:p>
        </p:txBody>
      </p:sp>
      <p:graphicFrame>
        <p:nvGraphicFramePr>
          <p:cNvPr id="45353" name="Group 297"/>
          <p:cNvGraphicFramePr>
            <a:graphicFrameLocks noGrp="1"/>
          </p:cNvGraphicFramePr>
          <p:nvPr/>
        </p:nvGraphicFramePr>
        <p:xfrm>
          <a:off x="323850" y="430213"/>
          <a:ext cx="8353425" cy="6249987"/>
        </p:xfrm>
        <a:graphic>
          <a:graphicData uri="http://schemas.openxmlformats.org/drawingml/2006/table">
            <a:tbl>
              <a:tblPr/>
              <a:tblGrid>
                <a:gridCol w="4664075"/>
                <a:gridCol w="1836738"/>
                <a:gridCol w="1852612"/>
              </a:tblGrid>
              <a:tr h="89852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Процедура</a:t>
                      </a: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A4A7"/>
                    </a:solid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НМЦК</a:t>
                      </a:r>
                      <a:r>
                        <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&lt; 3 млн. </a:t>
                      </a: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р</a:t>
                      </a:r>
                      <a:r>
                        <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уб</a:t>
                      </a:r>
                      <a:r>
                        <a:rPr kumimoji="0" lang="en-US" sz="20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15" marB="4571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A4A7"/>
                    </a:solid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НМЦК</a:t>
                      </a:r>
                      <a:r>
                        <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&gt; 3 </a:t>
                      </a: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млн. </a:t>
                      </a:r>
                      <a:r>
                        <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руб.</a:t>
                      </a: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A4A7"/>
                    </a:solidFill>
                  </a:tcPr>
                </a:tc>
              </a:tr>
              <a:tr h="100647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Размещение извещения</a:t>
                      </a:r>
                    </a:p>
                  </a:txBody>
                  <a:tcPr marT="45715" marB="4571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Не менее </a:t>
                      </a:r>
                      <a:r>
                        <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7</a:t>
                      </a: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дней </a:t>
                      </a: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(ч.2 ст. 63)</a:t>
                      </a: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Не менее15 дней </a:t>
                      </a: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(ч.3 ст.63)</a:t>
                      </a: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1127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Рассмотрение 1</a:t>
                      </a:r>
                      <a:r>
                        <a:rPr kumimoji="0" lang="ru-RU"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-х</a:t>
                      </a: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частей заявок</a:t>
                      </a:r>
                    </a:p>
                  </a:txBody>
                  <a:tcPr marT="45715" marB="4571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chemeClr val="tx1"/>
                        </a:solidFill>
                        <a:effectLst/>
                        <a:latin typeface="Arial Cyr" panose="020B0604020202020204" pitchFamily="34" charset="0"/>
                        <a:cs typeface="Arial" panose="020B0604020202020204" pitchFamily="34"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Не более 7 дней</a:t>
                      </a: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(ч.2 ст.67) </a:t>
                      </a: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Не более 7 дней</a:t>
                      </a: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(ч.2 ст.67)</a:t>
                      </a: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r>
              <a:tr h="719138">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Проведение эл.аукциона</a:t>
                      </a:r>
                    </a:p>
                  </a:txBody>
                  <a:tcPr marT="45715" marB="4571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На 3 день</a:t>
                      </a: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(ч.3 ст.68)</a:t>
                      </a: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На 3 день</a:t>
                      </a: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(ч.3 ст.68)</a:t>
                      </a: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1127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Рассмотрение 2</a:t>
                      </a:r>
                      <a:r>
                        <a:rPr kumimoji="0" lang="ru-RU"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-х</a:t>
                      </a: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частей заявок</a:t>
                      </a:r>
                    </a:p>
                  </a:txBody>
                  <a:tcPr marT="45715" marB="4571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Не более 3 раб. Дней</a:t>
                      </a: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(Ч.5 ст.69)</a:t>
                      </a: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Corbel" panose="020B0503020204020204" pitchFamily="34" charset="0"/>
                        <a:cs typeface="Arial" panose="020B0604020202020204" pitchFamily="34" charset="0"/>
                      </a:endParaRPr>
                    </a:p>
                  </a:txBody>
                  <a:tcPr marT="45715" marB="4571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Не более 3 раб. Дней</a:t>
                      </a: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(ч.5 ст.69)</a:t>
                      </a: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Corbel" panose="020B0503020204020204" pitchFamily="34" charset="0"/>
                        <a:cs typeface="Arial" panose="020B0604020202020204" pitchFamily="34" charset="0"/>
                      </a:endParaRPr>
                    </a:p>
                  </a:txBody>
                  <a:tcPr marT="45715" marB="4571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r>
              <a:tr h="100647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Заключение контракта</a:t>
                      </a:r>
                    </a:p>
                  </a:txBody>
                  <a:tcPr marT="45715" marB="4571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Не ранее чем через 10 дней</a:t>
                      </a: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(ч.9 ст. 70)</a:t>
                      </a: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Не ранее чем через 10 дней</a:t>
                      </a: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(ч.9 ст.70)</a:t>
                      </a: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70016" name="Прямоугольник 4"/>
          <p:cNvSpPr>
            <a:spLocks noChangeArrowheads="1"/>
          </p:cNvSpPr>
          <p:nvPr/>
        </p:nvSpPr>
        <p:spPr bwMode="auto">
          <a:xfrm>
            <a:off x="179388" y="0"/>
            <a:ext cx="87852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pPr algn="ctr"/>
            <a:r>
              <a:rPr kumimoji="0" lang="ru-RU" b="1">
                <a:solidFill>
                  <a:srgbClr val="0070C0"/>
                </a:solidFill>
                <a:latin typeface="Times New Roman" panose="02020603050405020304" pitchFamily="18" charset="0"/>
                <a:cs typeface="Times New Roman" panose="02020603050405020304" pitchFamily="18" charset="0"/>
              </a:rPr>
              <a:t>Алгоритм проведения аукциона в электронной форме</a:t>
            </a:r>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Содержимое 2"/>
          <p:cNvSpPr>
            <a:spLocks noGrp="1"/>
          </p:cNvSpPr>
          <p:nvPr>
            <p:ph idx="1"/>
          </p:nvPr>
        </p:nvSpPr>
        <p:spPr/>
        <p:txBody>
          <a:bodyPr/>
          <a:lstStyle/>
          <a:p>
            <a:pPr algn="ctr" eaLnBrk="1" hangingPunct="1"/>
            <a:r>
              <a:rPr kumimoji="0" lang="ru-RU" sz="2400" smtClean="0">
                <a:solidFill>
                  <a:srgbClr val="3F1E25"/>
                </a:solidFill>
                <a:latin typeface="Times New Roman" panose="02020603050405020304" pitchFamily="18" charset="0"/>
                <a:cs typeface="Times New Roman" panose="02020603050405020304" pitchFamily="18" charset="0"/>
              </a:rPr>
              <a:t>Не позднее чем за 2 дня до даты окончания приема заявок</a:t>
            </a:r>
          </a:p>
          <a:p>
            <a:pPr algn="ctr" eaLnBrk="1" hangingPunct="1"/>
            <a:r>
              <a:rPr kumimoji="0" lang="ru-RU" sz="2400" smtClean="0">
                <a:latin typeface="Times New Roman" panose="02020603050405020304" pitchFamily="18" charset="0"/>
                <a:cs typeface="Times New Roman" panose="02020603050405020304" pitchFamily="18" charset="0"/>
              </a:rPr>
              <a:t>При этом срок подачи заявок на участие в таком аукционе должен быть продлен таким образом, чтобы с даты размещения изменений, внесенных в извещение о проведении такого аукциона, до даты окончания срока подачи заявок на участие в таком аукционе этот срок составлял </a:t>
            </a:r>
            <a:r>
              <a:rPr kumimoji="0" lang="ru-RU" sz="2400" smtClean="0">
                <a:solidFill>
                  <a:srgbClr val="C00000"/>
                </a:solidFill>
                <a:latin typeface="Times New Roman" panose="02020603050405020304" pitchFamily="18" charset="0"/>
                <a:cs typeface="Times New Roman" panose="02020603050405020304" pitchFamily="18" charset="0"/>
              </a:rPr>
              <a:t>не менее чем семь дней</a:t>
            </a:r>
            <a:r>
              <a:rPr kumimoji="0" lang="ru-RU" sz="2400" smtClean="0">
                <a:latin typeface="Times New Roman" panose="02020603050405020304" pitchFamily="18" charset="0"/>
                <a:cs typeface="Times New Roman" panose="02020603050405020304" pitchFamily="18" charset="0"/>
              </a:rPr>
              <a:t>.</a:t>
            </a:r>
          </a:p>
          <a:p>
            <a:pPr algn="ctr" eaLnBrk="1" hangingPunct="1"/>
            <a:endParaRPr kumimoji="0" lang="ru-RU" sz="3200" b="1" smtClean="0">
              <a:solidFill>
                <a:srgbClr val="3F1E25"/>
              </a:solidFill>
              <a:latin typeface="Times New Roman" panose="02020603050405020304" pitchFamily="18" charset="0"/>
              <a:cs typeface="Times New Roman" panose="02020603050405020304" pitchFamily="18" charset="0"/>
            </a:endParaRPr>
          </a:p>
        </p:txBody>
      </p:sp>
      <p:sp>
        <p:nvSpPr>
          <p:cNvPr id="17410" name="Заголовок 1"/>
          <p:cNvSpPr>
            <a:spLocks noGrp="1"/>
          </p:cNvSpPr>
          <p:nvPr>
            <p:ph type="title"/>
          </p:nvPr>
        </p:nvSpPr>
        <p:spPr/>
        <p:txBody>
          <a:bodyPr>
            <a:normAutofit fontScale="90000"/>
            <a:scene3d>
              <a:camera prst="orthographicFront"/>
              <a:lightRig rig="soft" dir="t"/>
            </a:scene3d>
          </a:bodyPr>
          <a:lstStyle/>
          <a:p>
            <a:pPr algn="ctr" eaLnBrk="1" fontAlgn="auto" hangingPunct="1">
              <a:spcAft>
                <a:spcPts val="0"/>
              </a:spcAft>
              <a:defRPr/>
            </a:pPr>
            <a:r>
              <a:rPr lang="ru-RU" sz="4000" dirty="0" smtClean="0">
                <a:solidFill>
                  <a:schemeClr val="tx1"/>
                </a:solidFill>
                <a:latin typeface="Times New Roman" pitchFamily="18" charset="0"/>
                <a:ea typeface="+mj-ea"/>
                <a:cs typeface="Times New Roman" pitchFamily="18" charset="0"/>
              </a:rPr>
              <a:t>Внесение изменений в извещение (ст.63 ч. 6)</a:t>
            </a:r>
            <a:r>
              <a:rPr lang="ru-RU" sz="4400" dirty="0" smtClean="0">
                <a:solidFill>
                  <a:srgbClr val="0070C0"/>
                </a:solidFill>
                <a:latin typeface="Times New Roman" pitchFamily="18" charset="0"/>
                <a:ea typeface="+mj-ea"/>
                <a:cs typeface="Times New Roman" pitchFamily="18" charset="0"/>
              </a:rPr>
              <a:t/>
            </a:r>
            <a:br>
              <a:rPr lang="ru-RU" sz="4400" dirty="0" smtClean="0">
                <a:solidFill>
                  <a:srgbClr val="0070C0"/>
                </a:solidFill>
                <a:latin typeface="Times New Roman" pitchFamily="18" charset="0"/>
                <a:ea typeface="+mj-ea"/>
                <a:cs typeface="Times New Roman" pitchFamily="18" charset="0"/>
              </a:rPr>
            </a:br>
            <a:endParaRPr lang="ru-RU" dirty="0" smtClean="0">
              <a:solidFill>
                <a:srgbClr val="0070C0"/>
              </a:solidFill>
              <a:ea typeface="+mj-ea"/>
              <a:cs typeface="+mj-cs"/>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Содержимое 1"/>
          <p:cNvSpPr>
            <a:spLocks noGrp="1"/>
          </p:cNvSpPr>
          <p:nvPr>
            <p:ph idx="1"/>
          </p:nvPr>
        </p:nvSpPr>
        <p:spPr/>
        <p:txBody>
          <a:bodyPr/>
          <a:lstStyle/>
          <a:p>
            <a:pPr eaLnBrk="1" hangingPunct="1">
              <a:lnSpc>
                <a:spcPct val="80000"/>
              </a:lnSpc>
            </a:pPr>
            <a:r>
              <a:rPr kumimoji="0" lang="ru-RU" sz="2500" smtClean="0">
                <a:latin typeface="Times New Roman" panose="02020603050405020304" pitchFamily="18" charset="0"/>
                <a:cs typeface="Times New Roman" panose="02020603050405020304" pitchFamily="18" charset="0"/>
              </a:rPr>
              <a:t>Заказчик вправе принять решение о внесении изменений в документацию о таком аукционе </a:t>
            </a:r>
            <a:r>
              <a:rPr kumimoji="0" lang="ru-RU" sz="2500" smtClean="0">
                <a:solidFill>
                  <a:srgbClr val="C00000"/>
                </a:solidFill>
                <a:latin typeface="Times New Roman" panose="02020603050405020304" pitchFamily="18" charset="0"/>
                <a:cs typeface="Times New Roman" panose="02020603050405020304" pitchFamily="18" charset="0"/>
              </a:rPr>
              <a:t>не позднее чем за два дня до даты окончания срока подачи заявок</a:t>
            </a:r>
            <a:r>
              <a:rPr kumimoji="0" lang="ru-RU" sz="2500" smtClean="0">
                <a:latin typeface="Times New Roman" panose="02020603050405020304" pitchFamily="18" charset="0"/>
                <a:cs typeface="Times New Roman" panose="02020603050405020304" pitchFamily="18" charset="0"/>
              </a:rPr>
              <a:t> на участие в таком аукционе. </a:t>
            </a:r>
          </a:p>
          <a:p>
            <a:pPr eaLnBrk="1" hangingPunct="1">
              <a:lnSpc>
                <a:spcPct val="80000"/>
              </a:lnSpc>
            </a:pPr>
            <a:r>
              <a:rPr kumimoji="0" lang="ru-RU" sz="2500" smtClean="0">
                <a:latin typeface="Times New Roman" panose="02020603050405020304" pitchFamily="18" charset="0"/>
                <a:cs typeface="Times New Roman" panose="02020603050405020304" pitchFamily="18" charset="0"/>
              </a:rPr>
              <a:t>Изменение объекта закупки и увеличение размера обеспечения данных заявок не допускаются. </a:t>
            </a:r>
          </a:p>
          <a:p>
            <a:pPr eaLnBrk="1" hangingPunct="1">
              <a:lnSpc>
                <a:spcPct val="80000"/>
              </a:lnSpc>
            </a:pPr>
            <a:r>
              <a:rPr kumimoji="0" lang="ru-RU" sz="2500" smtClean="0">
                <a:latin typeface="Times New Roman" panose="02020603050405020304" pitchFamily="18" charset="0"/>
                <a:cs typeface="Times New Roman" panose="02020603050405020304" pitchFamily="18" charset="0"/>
              </a:rPr>
              <a:t>В течение одного дня с даты принятия указанного решения изменения, внесенные в документацию о таком аукционе, размещаются заказчиком в ЕИС. </a:t>
            </a:r>
          </a:p>
          <a:p>
            <a:pPr eaLnBrk="1" hangingPunct="1">
              <a:lnSpc>
                <a:spcPct val="80000"/>
              </a:lnSpc>
            </a:pPr>
            <a:r>
              <a:rPr kumimoji="0" lang="ru-RU" sz="2500" smtClean="0">
                <a:latin typeface="Times New Roman" panose="02020603050405020304" pitchFamily="18" charset="0"/>
                <a:cs typeface="Times New Roman" panose="02020603050405020304" pitchFamily="18" charset="0"/>
              </a:rPr>
              <a:t>Срок подачи заявок на участие в таком аукционе должен быть продлен так, чтобы с даты размещения изменений до даты окончания срока подачи заявок на участие в таком аукционе этот срок составлял </a:t>
            </a:r>
            <a:r>
              <a:rPr kumimoji="0" lang="ru-RU" sz="2500" smtClean="0">
                <a:solidFill>
                  <a:srgbClr val="C00000"/>
                </a:solidFill>
                <a:latin typeface="Times New Roman" panose="02020603050405020304" pitchFamily="18" charset="0"/>
                <a:cs typeface="Times New Roman" panose="02020603050405020304" pitchFamily="18" charset="0"/>
              </a:rPr>
              <a:t>не менее чем семь дней.</a:t>
            </a:r>
          </a:p>
          <a:p>
            <a:pPr eaLnBrk="1" hangingPunct="1">
              <a:lnSpc>
                <a:spcPct val="80000"/>
              </a:lnSpc>
            </a:pPr>
            <a:endParaRPr kumimoji="0" lang="ru-RU" sz="2500"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Внесение изменений в аукционную документацию (ст.65 ч.6)</a:t>
            </a:r>
            <a:endParaRPr lang="ru-RU" dirty="0">
              <a:latin typeface="Times New Roman" pitchFamily="18" charset="0"/>
              <a:ea typeface="+mj-ea"/>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Содержимое 1"/>
          <p:cNvSpPr>
            <a:spLocks noGrp="1"/>
          </p:cNvSpPr>
          <p:nvPr>
            <p:ph idx="1"/>
          </p:nvPr>
        </p:nvSpPr>
        <p:spPr/>
        <p:txBody>
          <a:bodyPr/>
          <a:lstStyle/>
          <a:p>
            <a:pPr eaLnBrk="1" hangingPunct="1"/>
            <a:r>
              <a:rPr kumimoji="0" lang="ru-RU" sz="2400" smtClean="0">
                <a:latin typeface="Times New Roman" panose="02020603050405020304" pitchFamily="18" charset="0"/>
                <a:cs typeface="Times New Roman" panose="02020603050405020304" pitchFamily="18" charset="0"/>
              </a:rPr>
              <a:t>Открытость;</a:t>
            </a:r>
          </a:p>
          <a:p>
            <a:pPr eaLnBrk="1" hangingPunct="1"/>
            <a:r>
              <a:rPr kumimoji="0" lang="ru-RU" sz="2400" smtClean="0">
                <a:latin typeface="Times New Roman" panose="02020603050405020304" pitchFamily="18" charset="0"/>
                <a:cs typeface="Times New Roman" panose="02020603050405020304" pitchFamily="18" charset="0"/>
              </a:rPr>
              <a:t>Прозрачность информации о контрактной системе в сфере закупок;</a:t>
            </a:r>
          </a:p>
          <a:p>
            <a:pPr eaLnBrk="1" hangingPunct="1"/>
            <a:r>
              <a:rPr kumimoji="0" lang="ru-RU" sz="2400" smtClean="0">
                <a:latin typeface="Times New Roman" panose="02020603050405020304" pitchFamily="18" charset="0"/>
                <a:cs typeface="Times New Roman" panose="02020603050405020304" pitchFamily="18" charset="0"/>
              </a:rPr>
              <a:t>Обеспечения конкуренции; </a:t>
            </a:r>
          </a:p>
          <a:p>
            <a:pPr eaLnBrk="1" hangingPunct="1"/>
            <a:r>
              <a:rPr kumimoji="0" lang="ru-RU" sz="2400" smtClean="0">
                <a:latin typeface="Times New Roman" panose="02020603050405020304" pitchFamily="18" charset="0"/>
                <a:cs typeface="Times New Roman" panose="02020603050405020304" pitchFamily="18" charset="0"/>
              </a:rPr>
              <a:t>Профессионализм заказчиков;</a:t>
            </a:r>
          </a:p>
          <a:p>
            <a:pPr eaLnBrk="1" hangingPunct="1"/>
            <a:r>
              <a:rPr kumimoji="0" lang="ru-RU" sz="2400" smtClean="0">
                <a:latin typeface="Times New Roman" panose="02020603050405020304" pitchFamily="18" charset="0"/>
                <a:cs typeface="Times New Roman" panose="02020603050405020304" pitchFamily="18" charset="0"/>
              </a:rPr>
              <a:t>Стимулирование инноваций; </a:t>
            </a:r>
          </a:p>
          <a:p>
            <a:pPr eaLnBrk="1" hangingPunct="1"/>
            <a:r>
              <a:rPr kumimoji="0" lang="ru-RU" sz="2400" smtClean="0">
                <a:latin typeface="Times New Roman" panose="02020603050405020304" pitchFamily="18" charset="0"/>
                <a:cs typeface="Times New Roman" panose="02020603050405020304" pitchFamily="18" charset="0"/>
              </a:rPr>
              <a:t>Единство контрактной системы в сфере закупок; </a:t>
            </a:r>
          </a:p>
          <a:p>
            <a:pPr eaLnBrk="1" hangingPunct="1"/>
            <a:r>
              <a:rPr kumimoji="0" lang="ru-RU" sz="2400" smtClean="0">
                <a:latin typeface="Times New Roman" panose="02020603050405020304" pitchFamily="18" charset="0"/>
                <a:cs typeface="Times New Roman" panose="02020603050405020304" pitchFamily="18" charset="0"/>
              </a:rPr>
              <a:t>Ответственность за результативность обеспечения государственных и муниципальных нужд; </a:t>
            </a:r>
          </a:p>
          <a:p>
            <a:pPr eaLnBrk="1" hangingPunct="1"/>
            <a:r>
              <a:rPr kumimoji="0" lang="ru-RU" sz="2400" smtClean="0">
                <a:latin typeface="Times New Roman" panose="02020603050405020304" pitchFamily="18" charset="0"/>
                <a:cs typeface="Times New Roman" panose="02020603050405020304" pitchFamily="18" charset="0"/>
              </a:rPr>
              <a:t>Эффективность осуществления закупок.</a:t>
            </a:r>
          </a:p>
          <a:p>
            <a:pPr eaLnBrk="1" hangingPunct="1"/>
            <a:endParaRPr kumimoji="0" lang="ru-RU" smtClean="0">
              <a:cs typeface="Arial" panose="020B0604020202020204" pitchFamily="34" charset="0"/>
            </a:endParaRPr>
          </a:p>
        </p:txBody>
      </p:sp>
      <p:sp>
        <p:nvSpPr>
          <p:cNvPr id="3" name="Заголовок 2"/>
          <p:cNvSpPr>
            <a:spLocks noGrp="1"/>
          </p:cNvSpPr>
          <p:nvPr>
            <p:ph type="title"/>
          </p:nvPr>
        </p:nvSpPr>
        <p:spPr>
          <a:xfrm>
            <a:off x="467544" y="260648"/>
            <a:ext cx="8229600" cy="1143000"/>
          </a:xfrm>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Принципы контрактной системы в сфере закупок (ст.6)</a:t>
            </a:r>
            <a:endParaRPr lang="ru-RU"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Rectangle 32"/>
          <p:cNvSpPr txBox="1">
            <a:spLocks noChangeArrowheads="1"/>
          </p:cNvSpPr>
          <p:nvPr/>
        </p:nvSpPr>
        <p:spPr bwMode="auto">
          <a:xfrm>
            <a:off x="285750" y="406400"/>
            <a:ext cx="8059738"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12813">
              <a:defRPr kumimoji="1" sz="2400">
                <a:solidFill>
                  <a:schemeClr val="tx1"/>
                </a:solidFill>
                <a:latin typeface="Arial" panose="020B0604020202020204" pitchFamily="34" charset="0"/>
                <a:cs typeface="Arial" panose="020B0604020202020204" pitchFamily="34" charset="0"/>
              </a:defRPr>
            </a:lvl1pPr>
            <a:lvl2pPr marL="742950" indent="-285750" defTabSz="912813">
              <a:defRPr kumimoji="1" sz="2400">
                <a:solidFill>
                  <a:schemeClr val="tx1"/>
                </a:solidFill>
                <a:latin typeface="Arial" panose="020B0604020202020204" pitchFamily="34" charset="0"/>
                <a:cs typeface="Arial" panose="020B0604020202020204" pitchFamily="34" charset="0"/>
              </a:defRPr>
            </a:lvl2pPr>
            <a:lvl3pPr marL="1143000" indent="-228600" defTabSz="912813">
              <a:defRPr kumimoji="1" sz="2400">
                <a:solidFill>
                  <a:schemeClr val="tx1"/>
                </a:solidFill>
                <a:latin typeface="Arial" panose="020B0604020202020204" pitchFamily="34" charset="0"/>
                <a:cs typeface="Arial" panose="020B0604020202020204" pitchFamily="34" charset="0"/>
              </a:defRPr>
            </a:lvl3pPr>
            <a:lvl4pPr marL="1600200" indent="-228600" defTabSz="912813">
              <a:defRPr kumimoji="1" sz="2400">
                <a:solidFill>
                  <a:schemeClr val="tx1"/>
                </a:solidFill>
                <a:latin typeface="Arial" panose="020B0604020202020204" pitchFamily="34" charset="0"/>
                <a:cs typeface="Arial" panose="020B0604020202020204" pitchFamily="34" charset="0"/>
              </a:defRPr>
            </a:lvl4pPr>
            <a:lvl5pPr marL="2057400" indent="-228600" defTabSz="912813">
              <a:defRPr kumimoji="1" sz="2400">
                <a:solidFill>
                  <a:schemeClr val="tx1"/>
                </a:solidFill>
                <a:latin typeface="Arial" panose="020B0604020202020204" pitchFamily="34" charset="0"/>
                <a:cs typeface="Arial" panose="020B0604020202020204" pitchFamily="34" charset="0"/>
              </a:defRPr>
            </a:lvl5pPr>
            <a:lvl6pPr marL="2514600" indent="-228600" defTabSz="91281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defTabSz="91281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defTabSz="91281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defTabSz="91281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pPr algn="ctr"/>
            <a:r>
              <a:rPr kumimoji="0" lang="ru-RU" sz="2800" b="1">
                <a:latin typeface="Times New Roman" panose="02020603050405020304" pitchFamily="18" charset="0"/>
                <a:cs typeface="Times New Roman" panose="02020603050405020304" pitchFamily="18" charset="0"/>
              </a:rPr>
              <a:t>Заявка на участие в открытом аукционе в электронной форме ст. 66</a:t>
            </a:r>
            <a:endParaRPr kumimoji="0" lang="en-AU" sz="2800" b="1" i="1">
              <a:latin typeface="Times New Roman" panose="02020603050405020304" pitchFamily="18" charset="0"/>
              <a:cs typeface="Times New Roman" panose="02020603050405020304" pitchFamily="18" charset="0"/>
            </a:endParaRPr>
          </a:p>
        </p:txBody>
      </p:sp>
      <p:sp>
        <p:nvSpPr>
          <p:cNvPr id="176130" name="TextBox 3"/>
          <p:cNvSpPr txBox="1">
            <a:spLocks noChangeArrowheads="1"/>
          </p:cNvSpPr>
          <p:nvPr/>
        </p:nvSpPr>
        <p:spPr bwMode="auto">
          <a:xfrm>
            <a:off x="357188" y="1357313"/>
            <a:ext cx="842962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panose="020B0604020202020204" pitchFamily="34" charset="0"/>
                <a:cs typeface="Arial" panose="020B0604020202020204" pitchFamily="34" charset="0"/>
              </a:defRPr>
            </a:lvl1pPr>
            <a:lvl2pPr indent="35560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r>
              <a:rPr kumimoji="0" lang="ru-RU" sz="1800">
                <a:solidFill>
                  <a:srgbClr val="FF0000"/>
                </a:solidFill>
                <a:latin typeface="Times New Roman" panose="02020603050405020304" pitchFamily="18" charset="0"/>
                <a:cs typeface="Times New Roman" panose="02020603050405020304" pitchFamily="18" charset="0"/>
              </a:rPr>
              <a:t>1-я часть</a:t>
            </a:r>
          </a:p>
          <a:p>
            <a:pPr>
              <a:buFont typeface="Arial" panose="020B0604020202020204" pitchFamily="34" charset="0"/>
              <a:buChar char="•"/>
            </a:pPr>
            <a:r>
              <a:rPr kumimoji="0" lang="ru-RU" sz="1800">
                <a:latin typeface="Times New Roman" panose="02020603050405020304" pitchFamily="18" charset="0"/>
                <a:cs typeface="Times New Roman" panose="02020603050405020304" pitchFamily="18" charset="0"/>
              </a:rPr>
              <a:t>1) На поставку товара:</a:t>
            </a:r>
          </a:p>
          <a:p>
            <a:r>
              <a:rPr kumimoji="0" lang="ru-RU" sz="1800">
                <a:latin typeface="Times New Roman" panose="02020603050405020304" pitchFamily="18" charset="0"/>
                <a:cs typeface="Times New Roman" panose="02020603050405020304" pitchFamily="18" charset="0"/>
              </a:rPr>
              <a:t>А) Согласие участника размещения заказа на поставку товара в случае, если участник размещения заказа предлагает для поставки товар, </a:t>
            </a:r>
            <a:r>
              <a:rPr kumimoji="0" lang="ru-RU" sz="1800">
                <a:solidFill>
                  <a:srgbClr val="C00000"/>
                </a:solidFill>
                <a:latin typeface="Times New Roman" panose="02020603050405020304" pitchFamily="18" charset="0"/>
                <a:cs typeface="Times New Roman" panose="02020603050405020304" pitchFamily="18" charset="0"/>
              </a:rPr>
              <a:t>указание на товарный знак которого содержится в документации об ОАЭФ</a:t>
            </a:r>
            <a:r>
              <a:rPr kumimoji="0" lang="ru-RU" sz="1800">
                <a:latin typeface="Times New Roman" panose="02020603050405020304" pitchFamily="18" charset="0"/>
                <a:cs typeface="Times New Roman" panose="02020603050405020304" pitchFamily="18" charset="0"/>
              </a:rPr>
              <a:t>, или указание на товарный знак, предлагаемого для поставки товара и конкретные показатели этого товара, соответствующие значениям эквивалентности, установленным документацией об ОАЭФ, если участник размещения заказа предлагает для поставки товар, который является эквивалентным товару, указанному в документации об ЭА, при условии содержания в документации указания на товарный знак, а также требования о необходимости указания в заявке на участие в ЭА на товарный знак;</a:t>
            </a:r>
          </a:p>
          <a:p>
            <a:endParaRPr kumimoji="0" lang="ru-RU" sz="1800">
              <a:latin typeface="Times New Roman" panose="02020603050405020304" pitchFamily="18" charset="0"/>
              <a:cs typeface="Times New Roman" panose="02020603050405020304" pitchFamily="18" charset="0"/>
            </a:endParaRPr>
          </a:p>
          <a:p>
            <a:r>
              <a:rPr kumimoji="0" lang="ru-RU" sz="1800" i="1">
                <a:latin typeface="Times New Roman" panose="02020603050405020304" pitchFamily="18" charset="0"/>
                <a:cs typeface="Times New Roman" panose="02020603050405020304" pitchFamily="18" charset="0"/>
              </a:rPr>
              <a:t>Б) </a:t>
            </a:r>
            <a:r>
              <a:rPr kumimoji="0" lang="ru-RU" sz="1800">
                <a:solidFill>
                  <a:srgbClr val="C00000"/>
                </a:solidFill>
                <a:latin typeface="Times New Roman" panose="02020603050405020304" pitchFamily="18" charset="0"/>
                <a:cs typeface="Times New Roman" panose="02020603050405020304" pitchFamily="18" charset="0"/>
              </a:rPr>
              <a:t>конкретные показатели</a:t>
            </a:r>
            <a:r>
              <a:rPr kumimoji="0" lang="ru-RU" sz="1800">
                <a:latin typeface="Times New Roman" panose="02020603050405020304" pitchFamily="18" charset="0"/>
                <a:cs typeface="Times New Roman" panose="02020603050405020304" pitchFamily="18" charset="0"/>
              </a:rPr>
              <a:t>, соответствующие значениям, установленным документацией об открытом аукционе в электронной форме, и указание на товарный знак (его словесное обозначение) (при его наличии) предлагаемого для поставки товара при условии отсутствия в документации об открытом аукционе в электронной форме указания на товарный знак;</a:t>
            </a:r>
          </a:p>
          <a:p>
            <a:pPr lvl="1"/>
            <a:endParaRPr kumimoji="0" lang="ru-RU" sz="1800" i="1">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kumimoji="0" lang="ru-RU" sz="1800">
              <a:latin typeface="Times New Roman" panose="02020603050405020304" pitchFamily="18" charset="0"/>
              <a:cs typeface="Times New Roman" panose="02020603050405020304" pitchFamily="18" charset="0"/>
            </a:endParaRPr>
          </a:p>
          <a:p>
            <a:pPr lvl="1"/>
            <a:endParaRPr kumimoji="0" lang="ru-RU" sz="1800" i="1">
              <a:latin typeface="Times New Roman" panose="02020603050405020304" pitchFamily="18" charset="0"/>
              <a:cs typeface="Times New Roman" panose="02020603050405020304" pitchFamily="18" charset="0"/>
            </a:endParaRPr>
          </a:p>
        </p:txBody>
      </p:sp>
    </p:spTree>
  </p:cSld>
  <p:clrMapOvr>
    <a:masterClrMapping/>
  </p:clrMapOvr>
  <p:transition spd="slow"/>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Содержимое 1"/>
          <p:cNvSpPr>
            <a:spLocks noGrp="1"/>
          </p:cNvSpPr>
          <p:nvPr>
            <p:ph idx="1"/>
          </p:nvPr>
        </p:nvSpPr>
        <p:spPr/>
        <p:txBody>
          <a:bodyPr/>
          <a:lstStyle/>
          <a:p>
            <a:pPr eaLnBrk="1" hangingPunct="1">
              <a:lnSpc>
                <a:spcPct val="80000"/>
              </a:lnSpc>
              <a:buFont typeface="Wingdings 3" panose="05040102010807070707" pitchFamily="18" charset="2"/>
              <a:buNone/>
            </a:pPr>
            <a:r>
              <a:rPr kumimoji="0" lang="ru-RU" sz="1600" smtClean="0">
                <a:solidFill>
                  <a:srgbClr val="C00000"/>
                </a:solidFill>
                <a:latin typeface="Times New Roman" panose="02020603050405020304" pitchFamily="18" charset="0"/>
                <a:cs typeface="Times New Roman" panose="02020603050405020304" pitchFamily="18" charset="0"/>
              </a:rPr>
              <a:t>1-я часть</a:t>
            </a:r>
          </a:p>
          <a:p>
            <a:pPr eaLnBrk="1" hangingPunct="1">
              <a:lnSpc>
                <a:spcPct val="80000"/>
              </a:lnSpc>
              <a:buFont typeface="Wingdings 3" panose="05040102010807070707" pitchFamily="18" charset="2"/>
              <a:buNone/>
            </a:pPr>
            <a:r>
              <a:rPr kumimoji="0" lang="ru-RU" sz="1800" smtClean="0">
                <a:solidFill>
                  <a:srgbClr val="C00000"/>
                </a:solidFill>
                <a:latin typeface="Times New Roman" panose="02020603050405020304" pitchFamily="18" charset="0"/>
                <a:cs typeface="Times New Roman" panose="02020603050405020304" pitchFamily="18" charset="0"/>
              </a:rPr>
              <a:t>2) На выполнение работ, оказание услуг:</a:t>
            </a:r>
          </a:p>
          <a:p>
            <a:pPr eaLnBrk="1" hangingPunct="1">
              <a:lnSpc>
                <a:spcPct val="80000"/>
              </a:lnSpc>
              <a:buFont typeface="Wingdings 3" panose="05040102010807070707" pitchFamily="18" charset="2"/>
              <a:buNone/>
            </a:pPr>
            <a:r>
              <a:rPr kumimoji="0" lang="ru-RU" sz="1800" smtClean="0">
                <a:solidFill>
                  <a:srgbClr val="C00000"/>
                </a:solidFill>
                <a:latin typeface="Times New Roman" panose="02020603050405020304" pitchFamily="18" charset="0"/>
                <a:cs typeface="Times New Roman" panose="02020603050405020304" pitchFamily="18" charset="0"/>
              </a:rPr>
              <a:t>3) при размещении заказа на выполнение работ, оказание услуг, для выполнения, оказания которых используется товар:</a:t>
            </a:r>
          </a:p>
          <a:p>
            <a:pPr eaLnBrk="1" hangingPunct="1">
              <a:lnSpc>
                <a:spcPct val="80000"/>
              </a:lnSpc>
            </a:pPr>
            <a:r>
              <a:rPr kumimoji="0" lang="ru-RU" sz="1800" smtClean="0">
                <a:latin typeface="Times New Roman" panose="02020603050405020304" pitchFamily="18" charset="0"/>
                <a:cs typeface="Times New Roman" panose="02020603050405020304" pitchFamily="18" charset="0"/>
              </a:rPr>
              <a:t>а) согласие, в том числе означающее согласие на использование товара, указание на товарный знак которого содержится в документации об открытом аукционе, или согласие, предусмотренное указанием на товарный знак (его словесное обозначение) предлагаемого для использования товара и конкретные показатели этого товара, соответствующие значениям эквивалентности, установленным документацией об ОАЭФ, если участник размещения заказа предлагает для использования товар, который является эквивалентным товару, указанному в документации, при условии содержания в документации указания на товарный знак используемого товара, а также требования о необходимости указания в заявке на участие в открытом аукционе в электронной форме на товарный знак;</a:t>
            </a:r>
          </a:p>
          <a:p>
            <a:pPr eaLnBrk="1" hangingPunct="1">
              <a:lnSpc>
                <a:spcPct val="80000"/>
              </a:lnSpc>
              <a:buFont typeface="Wingdings 3" panose="05040102010807070707" pitchFamily="18" charset="2"/>
              <a:buNone/>
            </a:pPr>
            <a:endParaRPr kumimoji="0" lang="ru-RU" sz="1800" smtClean="0">
              <a:latin typeface="Times New Roman" panose="02020603050405020304" pitchFamily="18" charset="0"/>
              <a:cs typeface="Times New Roman" panose="02020603050405020304" pitchFamily="18" charset="0"/>
            </a:endParaRPr>
          </a:p>
          <a:p>
            <a:pPr eaLnBrk="1" hangingPunct="1">
              <a:lnSpc>
                <a:spcPct val="80000"/>
              </a:lnSpc>
            </a:pPr>
            <a:r>
              <a:rPr kumimoji="0" lang="ru-RU" sz="1800" smtClean="0">
                <a:latin typeface="Times New Roman" panose="02020603050405020304" pitchFamily="18" charset="0"/>
                <a:cs typeface="Times New Roman" panose="02020603050405020304" pitchFamily="18" charset="0"/>
              </a:rPr>
              <a:t>б) согласие, а также конкретные показатели используемого товара, соответствующие значениям, установленным документацией об ЭА, и указание на товарный знак (его словесное обозначение) (при его наличии) предлагаемого для использования товара при условии отсутствия в документации указания на товарный знак используемого товара.</a:t>
            </a:r>
          </a:p>
          <a:p>
            <a:pPr lvl="1" indent="355600" eaLnBrk="1" hangingPunct="1">
              <a:lnSpc>
                <a:spcPct val="80000"/>
              </a:lnSpc>
            </a:pPr>
            <a:endParaRPr kumimoji="0" lang="ru-RU" sz="1600" i="1" smtClean="0">
              <a:latin typeface="Times New Roman" panose="02020603050405020304" pitchFamily="18" charset="0"/>
              <a:cs typeface="Times New Roman" panose="02020603050405020304" pitchFamily="18" charset="0"/>
            </a:endParaRPr>
          </a:p>
          <a:p>
            <a:pPr lvl="1" indent="355600" eaLnBrk="1" hangingPunct="1">
              <a:lnSpc>
                <a:spcPct val="80000"/>
              </a:lnSpc>
            </a:pPr>
            <a:endParaRPr kumimoji="0" lang="ru-RU" sz="1600" smtClean="0">
              <a:latin typeface="Times New Roman" panose="02020603050405020304" pitchFamily="18" charset="0"/>
              <a:cs typeface="Times New Roman" panose="02020603050405020304" pitchFamily="18" charset="0"/>
            </a:endParaRPr>
          </a:p>
          <a:p>
            <a:pPr lvl="1" indent="355600" eaLnBrk="1" hangingPunct="1">
              <a:lnSpc>
                <a:spcPct val="80000"/>
              </a:lnSpc>
              <a:buFont typeface="Arial" panose="020B0604020202020204" pitchFamily="34" charset="0"/>
              <a:buChar char="•"/>
            </a:pPr>
            <a:endParaRPr kumimoji="0" lang="ru-RU" sz="600" smtClean="0">
              <a:latin typeface="Times New Roman" panose="02020603050405020304" pitchFamily="18" charset="0"/>
              <a:cs typeface="Times New Roman" panose="02020603050405020304" pitchFamily="18" charset="0"/>
            </a:endParaRPr>
          </a:p>
          <a:p>
            <a:pPr lvl="1" indent="355600" eaLnBrk="1" hangingPunct="1">
              <a:lnSpc>
                <a:spcPct val="80000"/>
              </a:lnSpc>
            </a:pPr>
            <a:endParaRPr kumimoji="0" lang="ru-RU" sz="600" i="1" smtClean="0">
              <a:latin typeface="Times New Roman" panose="02020603050405020304" pitchFamily="18" charset="0"/>
              <a:cs typeface="Times New Roman" panose="02020603050405020304" pitchFamily="18" charset="0"/>
            </a:endParaRPr>
          </a:p>
          <a:p>
            <a:pPr eaLnBrk="1" hangingPunct="1">
              <a:lnSpc>
                <a:spcPct val="80000"/>
              </a:lnSpc>
            </a:pPr>
            <a:endParaRPr kumimoji="0" lang="ru-RU" sz="700" smtClean="0">
              <a:cs typeface="Arial" panose="020B0604020202020204" pitchFamily="34" charset="0"/>
            </a:endParaRPr>
          </a:p>
        </p:txBody>
      </p:sp>
      <p:sp>
        <p:nvSpPr>
          <p:cNvPr id="3" name="Заголовок 2"/>
          <p:cNvSpPr>
            <a:spLocks noGrp="1"/>
          </p:cNvSpPr>
          <p:nvPr>
            <p:ph type="title"/>
          </p:nvPr>
        </p:nvSpPr>
        <p:spPr>
          <a:xfrm>
            <a:off x="395536" y="260648"/>
            <a:ext cx="8229600" cy="1143000"/>
          </a:xfrm>
        </p:spPr>
        <p:txBody>
          <a:bodyPr>
            <a:normAutofit fontScale="90000"/>
            <a:scene3d>
              <a:camera prst="orthographicFront"/>
              <a:lightRig rig="soft" dir="t"/>
            </a:scene3d>
          </a:bodyPr>
          <a:lstStyle/>
          <a:p>
            <a:pPr eaLnBrk="1" fontAlgn="auto" hangingPunct="1">
              <a:spcAft>
                <a:spcPts val="0"/>
              </a:spcAft>
              <a:defRPr/>
            </a:pPr>
            <a:r>
              <a:rPr lang="ru-RU" sz="3100" kern="0" dirty="0" smtClean="0">
                <a:solidFill>
                  <a:schemeClr val="tx1"/>
                </a:solidFill>
                <a:latin typeface="Times New Roman" pitchFamily="18" charset="0"/>
                <a:ea typeface="+mj-ea"/>
                <a:cs typeface="Times New Roman" pitchFamily="18" charset="0"/>
              </a:rPr>
              <a:t>Заявка на участие в открытом аукционе в электронной форме ст. 66</a:t>
            </a:r>
            <a:r>
              <a:rPr lang="en-AU" sz="4400" i="1" kern="0" dirty="0" smtClean="0">
                <a:solidFill>
                  <a:srgbClr val="FF0000"/>
                </a:solidFill>
                <a:latin typeface="Times New Roman" pitchFamily="18" charset="0"/>
                <a:ea typeface="+mj-ea"/>
                <a:cs typeface="Times New Roman" pitchFamily="18" charset="0"/>
              </a:rPr>
              <a:t/>
            </a:r>
            <a:br>
              <a:rPr lang="en-AU" sz="4400" i="1" kern="0" dirty="0" smtClean="0">
                <a:solidFill>
                  <a:srgbClr val="FF0000"/>
                </a:solidFill>
                <a:latin typeface="Times New Roman" pitchFamily="18" charset="0"/>
                <a:ea typeface="+mj-ea"/>
                <a:cs typeface="Times New Roman" pitchFamily="18" charset="0"/>
              </a:rPr>
            </a:br>
            <a:endParaRPr lang="ru-RU" dirty="0">
              <a:ea typeface="+mj-ea"/>
              <a:cs typeface="+mj-cs"/>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Содержимое 1"/>
          <p:cNvSpPr>
            <a:spLocks noGrp="1"/>
          </p:cNvSpPr>
          <p:nvPr>
            <p:ph idx="1"/>
          </p:nvPr>
        </p:nvSpPr>
        <p:spPr/>
        <p:txBody>
          <a:bodyPr/>
          <a:lstStyle/>
          <a:p>
            <a:pPr marL="0" lvl="1" eaLnBrk="1" hangingPunct="1">
              <a:lnSpc>
                <a:spcPct val="80000"/>
              </a:lnSpc>
              <a:buFont typeface="Verdana" panose="020B0604030504040204" pitchFamily="34" charset="0"/>
              <a:buNone/>
            </a:pPr>
            <a:r>
              <a:rPr kumimoji="0" lang="ru-RU" sz="2500" smtClean="0">
                <a:solidFill>
                  <a:srgbClr val="C00000"/>
                </a:solidFill>
                <a:latin typeface="Times New Roman" panose="02020603050405020304" pitchFamily="18" charset="0"/>
                <a:cs typeface="Times New Roman" panose="02020603050405020304" pitchFamily="18" charset="0"/>
              </a:rPr>
              <a:t>2-я часть</a:t>
            </a:r>
          </a:p>
          <a:p>
            <a:pPr marL="0" lvl="1" eaLnBrk="1" hangingPunct="1">
              <a:lnSpc>
                <a:spcPct val="80000"/>
              </a:lnSpc>
              <a:buFont typeface="Arial" panose="020B0604020202020204" pitchFamily="34" charset="0"/>
              <a:buChar char="•"/>
            </a:pPr>
            <a:r>
              <a:rPr kumimoji="0" lang="ru-RU" sz="2400" smtClean="0">
                <a:latin typeface="Times New Roman" panose="02020603050405020304" pitchFamily="18" charset="0"/>
                <a:cs typeface="Times New Roman" panose="02020603050405020304" pitchFamily="18" charset="0"/>
              </a:rPr>
              <a:t>Сведения об участнике</a:t>
            </a:r>
          </a:p>
          <a:p>
            <a:pPr marL="0" lvl="1" eaLnBrk="1" hangingPunct="1">
              <a:lnSpc>
                <a:spcPct val="80000"/>
              </a:lnSpc>
              <a:buFont typeface="Arial" panose="020B0604020202020204" pitchFamily="34" charset="0"/>
              <a:buChar char="•"/>
            </a:pPr>
            <a:r>
              <a:rPr kumimoji="0" lang="ru-RU" sz="2400" smtClean="0">
                <a:latin typeface="Times New Roman" panose="02020603050405020304" pitchFamily="18" charset="0"/>
                <a:cs typeface="Times New Roman" panose="02020603050405020304" pitchFamily="18" charset="0"/>
              </a:rPr>
              <a:t>Документы, подтверждающие соответствие участника  установленным требованиям документации</a:t>
            </a:r>
          </a:p>
          <a:p>
            <a:pPr marL="0" lvl="1" eaLnBrk="1" hangingPunct="1">
              <a:lnSpc>
                <a:spcPct val="80000"/>
              </a:lnSpc>
              <a:buFont typeface="Arial" panose="020B0604020202020204" pitchFamily="34" charset="0"/>
              <a:buChar char="•"/>
            </a:pPr>
            <a:endParaRPr kumimoji="0" lang="ru-RU" sz="2400" i="1" smtClean="0">
              <a:latin typeface="Times New Roman" panose="02020603050405020304" pitchFamily="18" charset="0"/>
              <a:cs typeface="Times New Roman" panose="02020603050405020304" pitchFamily="18" charset="0"/>
            </a:endParaRPr>
          </a:p>
          <a:p>
            <a:pPr marL="0" lvl="1" eaLnBrk="1" hangingPunct="1">
              <a:lnSpc>
                <a:spcPct val="80000"/>
              </a:lnSpc>
            </a:pPr>
            <a:endParaRPr kumimoji="0" lang="ru-RU" sz="2400" i="1" smtClean="0">
              <a:latin typeface="Times New Roman" panose="02020603050405020304" pitchFamily="18" charset="0"/>
              <a:cs typeface="Times New Roman" panose="02020603050405020304" pitchFamily="18" charset="0"/>
            </a:endParaRPr>
          </a:p>
          <a:p>
            <a:pPr marL="0" lvl="1" eaLnBrk="1" hangingPunct="1">
              <a:lnSpc>
                <a:spcPct val="80000"/>
              </a:lnSpc>
            </a:pPr>
            <a:r>
              <a:rPr kumimoji="0" lang="ru-RU" sz="2400" smtClean="0">
                <a:latin typeface="Times New Roman" panose="02020603050405020304" pitchFamily="18" charset="0"/>
                <a:cs typeface="Times New Roman" panose="02020603050405020304" pitchFamily="18" charset="0"/>
              </a:rPr>
              <a:t>Заявка не принимается</a:t>
            </a:r>
          </a:p>
          <a:p>
            <a:pPr marL="0" lvl="1" eaLnBrk="1" hangingPunct="1">
              <a:lnSpc>
                <a:spcPct val="80000"/>
              </a:lnSpc>
              <a:buFont typeface="Arial" panose="020B0604020202020204" pitchFamily="34" charset="0"/>
              <a:buChar char="•"/>
            </a:pPr>
            <a:r>
              <a:rPr kumimoji="0" lang="ru-RU" sz="2400" smtClean="0">
                <a:latin typeface="Times New Roman" panose="02020603050405020304" pitchFamily="18" charset="0"/>
                <a:cs typeface="Times New Roman" panose="02020603050405020304" pitchFamily="18" charset="0"/>
              </a:rPr>
              <a:t>Если нет денег</a:t>
            </a:r>
          </a:p>
          <a:p>
            <a:pPr marL="0" lvl="1" eaLnBrk="1" hangingPunct="1">
              <a:lnSpc>
                <a:spcPct val="80000"/>
              </a:lnSpc>
              <a:buFont typeface="Arial" panose="020B0604020202020204" pitchFamily="34" charset="0"/>
              <a:buChar char="•"/>
            </a:pPr>
            <a:r>
              <a:rPr kumimoji="0" lang="ru-RU" sz="2400" smtClean="0">
                <a:latin typeface="Times New Roman" panose="02020603050405020304" pitchFamily="18" charset="0"/>
                <a:cs typeface="Times New Roman" panose="02020603050405020304" pitchFamily="18" charset="0"/>
              </a:rPr>
              <a:t>Если через 3 или менее месяца заканчивается аккредитация</a:t>
            </a:r>
          </a:p>
          <a:p>
            <a:pPr marL="0" lvl="1" eaLnBrk="1" hangingPunct="1">
              <a:lnSpc>
                <a:spcPct val="80000"/>
              </a:lnSpc>
              <a:buFont typeface="Arial" panose="020B0604020202020204" pitchFamily="34" charset="0"/>
              <a:buChar char="•"/>
            </a:pPr>
            <a:r>
              <a:rPr kumimoji="0" lang="ru-RU" sz="2400" smtClean="0">
                <a:solidFill>
                  <a:srgbClr val="C00000"/>
                </a:solidFill>
                <a:latin typeface="Times New Roman" panose="02020603050405020304" pitchFamily="18" charset="0"/>
                <a:cs typeface="Times New Roman" panose="02020603050405020304" pitchFamily="18" charset="0"/>
              </a:rPr>
              <a:t>Если участник пытается подать две или более заявки на участие, ему возвращаются ВСЕ его заявки.</a:t>
            </a:r>
          </a:p>
          <a:p>
            <a:pPr eaLnBrk="1" hangingPunct="1">
              <a:lnSpc>
                <a:spcPct val="80000"/>
              </a:lnSpc>
            </a:pPr>
            <a:endParaRPr kumimoji="0" lang="ru-RU" sz="1100"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sz="3600" kern="0" dirty="0" smtClean="0">
                <a:solidFill>
                  <a:schemeClr val="tx1"/>
                </a:solidFill>
                <a:latin typeface="Times New Roman" pitchFamily="18" charset="0"/>
                <a:ea typeface="+mj-ea"/>
                <a:cs typeface="Times New Roman" pitchFamily="18" charset="0"/>
              </a:rPr>
              <a:t>Заявка на участие в открытом аукционе в электронной форме ст.66 </a:t>
            </a:r>
            <a:r>
              <a:rPr lang="en-AU" sz="4400" i="1" kern="0" dirty="0" smtClean="0">
                <a:solidFill>
                  <a:schemeClr val="tx1"/>
                </a:solidFill>
                <a:latin typeface="Times New Roman" pitchFamily="18" charset="0"/>
                <a:ea typeface="+mj-ea"/>
                <a:cs typeface="Times New Roman" pitchFamily="18" charset="0"/>
              </a:rPr>
              <a:t/>
            </a:r>
            <a:br>
              <a:rPr lang="en-AU" sz="4400" i="1" kern="0" dirty="0" smtClean="0">
                <a:solidFill>
                  <a:schemeClr val="tx1"/>
                </a:solidFill>
                <a:latin typeface="Times New Roman" pitchFamily="18" charset="0"/>
                <a:ea typeface="+mj-ea"/>
                <a:cs typeface="Times New Roman" pitchFamily="18" charset="0"/>
              </a:rPr>
            </a:br>
            <a:endParaRPr lang="ru-RU" dirty="0">
              <a:solidFill>
                <a:schemeClr val="tx1"/>
              </a:solidFill>
              <a:ea typeface="+mj-ea"/>
              <a:cs typeface="+mj-cs"/>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32"/>
          <p:cNvSpPr txBox="1">
            <a:spLocks noChangeArrowheads="1"/>
          </p:cNvSpPr>
          <p:nvPr/>
        </p:nvSpPr>
        <p:spPr bwMode="auto">
          <a:xfrm>
            <a:off x="285750" y="406400"/>
            <a:ext cx="8059738"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12813">
              <a:defRPr kumimoji="1" sz="2400">
                <a:solidFill>
                  <a:schemeClr val="tx1"/>
                </a:solidFill>
                <a:latin typeface="Arial" panose="020B0604020202020204" pitchFamily="34" charset="0"/>
                <a:cs typeface="Arial" panose="020B0604020202020204" pitchFamily="34" charset="0"/>
              </a:defRPr>
            </a:lvl1pPr>
            <a:lvl2pPr marL="742950" indent="-285750" defTabSz="912813">
              <a:defRPr kumimoji="1" sz="2400">
                <a:solidFill>
                  <a:schemeClr val="tx1"/>
                </a:solidFill>
                <a:latin typeface="Arial" panose="020B0604020202020204" pitchFamily="34" charset="0"/>
                <a:cs typeface="Arial" panose="020B0604020202020204" pitchFamily="34" charset="0"/>
              </a:defRPr>
            </a:lvl2pPr>
            <a:lvl3pPr marL="1143000" indent="-228600" defTabSz="912813">
              <a:defRPr kumimoji="1" sz="2400">
                <a:solidFill>
                  <a:schemeClr val="tx1"/>
                </a:solidFill>
                <a:latin typeface="Arial" panose="020B0604020202020204" pitchFamily="34" charset="0"/>
                <a:cs typeface="Arial" panose="020B0604020202020204" pitchFamily="34" charset="0"/>
              </a:defRPr>
            </a:lvl3pPr>
            <a:lvl4pPr marL="1600200" indent="-228600" defTabSz="912813">
              <a:defRPr kumimoji="1" sz="2400">
                <a:solidFill>
                  <a:schemeClr val="tx1"/>
                </a:solidFill>
                <a:latin typeface="Arial" panose="020B0604020202020204" pitchFamily="34" charset="0"/>
                <a:cs typeface="Arial" panose="020B0604020202020204" pitchFamily="34" charset="0"/>
              </a:defRPr>
            </a:lvl4pPr>
            <a:lvl5pPr marL="2057400" indent="-228600" defTabSz="912813">
              <a:defRPr kumimoji="1" sz="2400">
                <a:solidFill>
                  <a:schemeClr val="tx1"/>
                </a:solidFill>
                <a:latin typeface="Arial" panose="020B0604020202020204" pitchFamily="34" charset="0"/>
                <a:cs typeface="Arial" panose="020B0604020202020204" pitchFamily="34" charset="0"/>
              </a:defRPr>
            </a:lvl5pPr>
            <a:lvl6pPr marL="2514600" indent="-228600" defTabSz="91281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defTabSz="91281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defTabSz="91281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defTabSz="912813"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pPr algn="ctr"/>
            <a:r>
              <a:rPr kumimoji="0" lang="ru-RU" sz="2800" b="1">
                <a:latin typeface="Times New Roman" panose="02020603050405020304" pitchFamily="18" charset="0"/>
                <a:cs typeface="Times New Roman" panose="02020603050405020304" pitchFamily="18" charset="0"/>
              </a:rPr>
              <a:t>Протокол рассмотрения заявок на участие в ОАЭФ</a:t>
            </a:r>
            <a:endParaRPr kumimoji="0" lang="en-AU" sz="2800" b="1">
              <a:latin typeface="Times New Roman" panose="02020603050405020304" pitchFamily="18" charset="0"/>
              <a:cs typeface="Times New Roman" panose="02020603050405020304" pitchFamily="18" charset="0"/>
            </a:endParaRPr>
          </a:p>
        </p:txBody>
      </p:sp>
      <p:sp>
        <p:nvSpPr>
          <p:cNvPr id="182274" name="TextBox 3"/>
          <p:cNvSpPr txBox="1">
            <a:spLocks noChangeArrowheads="1"/>
          </p:cNvSpPr>
          <p:nvPr/>
        </p:nvSpPr>
        <p:spPr bwMode="auto">
          <a:xfrm>
            <a:off x="428625" y="1500188"/>
            <a:ext cx="8143875"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177800">
              <a:defRPr kumimoji="1" sz="2400">
                <a:solidFill>
                  <a:schemeClr val="tx1"/>
                </a:solidFill>
                <a:latin typeface="Arial" panose="020B0604020202020204" pitchFamily="34" charset="0"/>
                <a:cs typeface="Arial" panose="020B0604020202020204" pitchFamily="34" charset="0"/>
              </a:defRPr>
            </a:lvl1pPr>
            <a:lvl2pPr indent="177800">
              <a:defRPr kumimoji="1" sz="2400">
                <a:solidFill>
                  <a:schemeClr val="tx1"/>
                </a:solidFill>
                <a:latin typeface="Arial" panose="020B0604020202020204" pitchFamily="34" charset="0"/>
                <a:cs typeface="Arial" panose="020B0604020202020204" pitchFamily="34" charset="0"/>
              </a:defRPr>
            </a:lvl2pPr>
            <a:lvl3pPr indent="1778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pPr>
              <a:buFont typeface="Arial" panose="020B0604020202020204" pitchFamily="34" charset="0"/>
              <a:buChar char="•"/>
            </a:pPr>
            <a:r>
              <a:rPr kumimoji="0" lang="ru-RU" sz="2000">
                <a:latin typeface="Times New Roman" panose="02020603050405020304" pitchFamily="18" charset="0"/>
                <a:cs typeface="Times New Roman" panose="02020603050405020304" pitchFamily="18" charset="0"/>
              </a:rPr>
              <a:t>Все 1-е части заявок направляются Оператором Заказчику одним электронным документом</a:t>
            </a:r>
          </a:p>
          <a:p>
            <a:pPr>
              <a:buFont typeface="Arial" panose="020B0604020202020204" pitchFamily="34" charset="0"/>
              <a:buChar char="•"/>
            </a:pPr>
            <a:r>
              <a:rPr kumimoji="0" lang="ru-RU" sz="2000">
                <a:latin typeface="Times New Roman" panose="02020603050405020304" pitchFamily="18" charset="0"/>
                <a:cs typeface="Times New Roman" panose="02020603050405020304" pitchFamily="18" charset="0"/>
              </a:rPr>
              <a:t>Рассмотрение - </a:t>
            </a:r>
            <a:r>
              <a:rPr kumimoji="0" lang="ru-RU" sz="2000">
                <a:solidFill>
                  <a:srgbClr val="FF0000"/>
                </a:solidFill>
                <a:latin typeface="Times New Roman" panose="02020603050405020304" pitchFamily="18" charset="0"/>
                <a:cs typeface="Times New Roman" panose="02020603050405020304" pitchFamily="18" charset="0"/>
              </a:rPr>
              <a:t>не более 7 дней </a:t>
            </a:r>
            <a:r>
              <a:rPr kumimoji="0" lang="ru-RU" sz="2000">
                <a:latin typeface="Times New Roman" panose="02020603050405020304" pitchFamily="18" charset="0"/>
                <a:cs typeface="Times New Roman" panose="02020603050405020304" pitchFamily="18" charset="0"/>
              </a:rPr>
              <a:t>с даты окончания срока приема заявок на аукцион</a:t>
            </a:r>
          </a:p>
          <a:p>
            <a:pPr>
              <a:buFont typeface="Arial" panose="020B0604020202020204" pitchFamily="34" charset="0"/>
              <a:buChar char="•"/>
            </a:pPr>
            <a:r>
              <a:rPr kumimoji="0" lang="ru-RU" sz="2000">
                <a:latin typeface="Times New Roman" panose="02020603050405020304" pitchFamily="18" charset="0"/>
                <a:cs typeface="Times New Roman" panose="02020603050405020304" pitchFamily="18" charset="0"/>
              </a:rPr>
              <a:t>По каждой заявке:</a:t>
            </a:r>
          </a:p>
          <a:p>
            <a:pPr lvl="1">
              <a:buFont typeface="Arial" panose="020B0604020202020204" pitchFamily="34" charset="0"/>
              <a:buChar char="•"/>
            </a:pPr>
            <a:r>
              <a:rPr kumimoji="0" lang="ru-RU" sz="2000">
                <a:latin typeface="Times New Roman" panose="02020603050405020304" pitchFamily="18" charset="0"/>
                <a:cs typeface="Times New Roman" panose="02020603050405020304" pitchFamily="18" charset="0"/>
              </a:rPr>
              <a:t>Допуск/недопуск, с указанием причин и ссылкой на статью Закона, по которой было отклонение</a:t>
            </a:r>
          </a:p>
          <a:p>
            <a:pPr lvl="2">
              <a:buFont typeface="Arial" panose="020B0604020202020204" pitchFamily="34" charset="0"/>
              <a:buChar char="•"/>
            </a:pPr>
            <a:r>
              <a:rPr kumimoji="0" lang="ru-RU" sz="2000">
                <a:latin typeface="Times New Roman" panose="02020603050405020304" pitchFamily="18" charset="0"/>
                <a:cs typeface="Times New Roman" panose="02020603050405020304" pitchFamily="18" charset="0"/>
              </a:rPr>
              <a:t>Непредоставление сведений или предоставление недостоверных сведений</a:t>
            </a:r>
          </a:p>
          <a:p>
            <a:pPr lvl="2">
              <a:buFont typeface="Arial" panose="020B0604020202020204" pitchFamily="34" charset="0"/>
              <a:buChar char="•"/>
            </a:pPr>
            <a:r>
              <a:rPr kumimoji="0" lang="ru-RU" sz="2000">
                <a:latin typeface="Times New Roman" panose="02020603050405020304" pitchFamily="18" charset="0"/>
                <a:cs typeface="Times New Roman" panose="02020603050405020304" pitchFamily="18" charset="0"/>
              </a:rPr>
              <a:t>Несоответствие сведений о товаре требованиям аукционной документации</a:t>
            </a:r>
          </a:p>
          <a:p>
            <a:pPr lvl="2"/>
            <a:endParaRPr kumimoji="0" lang="ru-RU" sz="2000" i="1">
              <a:latin typeface="Times New Roman" panose="02020603050405020304" pitchFamily="18" charset="0"/>
              <a:cs typeface="Times New Roman" panose="02020603050405020304" pitchFamily="18" charset="0"/>
            </a:endParaRPr>
          </a:p>
        </p:txBody>
      </p:sp>
      <p:sp>
        <p:nvSpPr>
          <p:cNvPr id="182275" name="TextBox 4"/>
          <p:cNvSpPr txBox="1">
            <a:spLocks noChangeArrowheads="1"/>
          </p:cNvSpPr>
          <p:nvPr/>
        </p:nvSpPr>
        <p:spPr bwMode="auto">
          <a:xfrm>
            <a:off x="500063" y="3714750"/>
            <a:ext cx="8072437" cy="273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endParaRPr kumimoji="0" lang="ru-RU" sz="1800">
              <a:latin typeface="Lucida Sans Unicode" panose="020B0602030504020204" pitchFamily="34" charset="0"/>
            </a:endParaRPr>
          </a:p>
          <a:p>
            <a:endParaRPr kumimoji="0" lang="ru-RU" sz="1800">
              <a:latin typeface="Lucida Sans Unicode" panose="020B0602030504020204" pitchFamily="34" charset="0"/>
            </a:endParaRPr>
          </a:p>
          <a:p>
            <a:endParaRPr kumimoji="0" lang="ru-RU" sz="1800">
              <a:latin typeface="Lucida Sans Unicode" panose="020B0602030504020204" pitchFamily="34" charset="0"/>
            </a:endParaRPr>
          </a:p>
          <a:p>
            <a:endParaRPr kumimoji="0" lang="ru-RU" sz="1800">
              <a:latin typeface="Lucida Sans Unicode" panose="020B0602030504020204" pitchFamily="34" charset="0"/>
            </a:endParaRPr>
          </a:p>
          <a:p>
            <a:r>
              <a:rPr kumimoji="0" lang="ru-RU" sz="2000">
                <a:latin typeface="Times New Roman" panose="02020603050405020304" pitchFamily="18" charset="0"/>
                <a:cs typeface="Times New Roman" panose="02020603050405020304" pitchFamily="18" charset="0"/>
              </a:rPr>
              <a:t>Информация о рассмотрении направляется Оператору </a:t>
            </a:r>
          </a:p>
          <a:p>
            <a:endParaRPr kumimoji="0" lang="ru-RU" sz="2000">
              <a:latin typeface="Times New Roman" panose="02020603050405020304" pitchFamily="18" charset="0"/>
              <a:cs typeface="Times New Roman" panose="02020603050405020304" pitchFamily="18" charset="0"/>
            </a:endParaRPr>
          </a:p>
          <a:p>
            <a:endParaRPr kumimoji="0" lang="ru-RU" sz="2000">
              <a:latin typeface="Times New Roman" panose="02020603050405020304" pitchFamily="18" charset="0"/>
              <a:cs typeface="Times New Roman" panose="02020603050405020304" pitchFamily="18" charset="0"/>
            </a:endParaRPr>
          </a:p>
          <a:p>
            <a:r>
              <a:rPr kumimoji="0" lang="ru-RU" sz="2000">
                <a:latin typeface="Times New Roman" panose="02020603050405020304" pitchFamily="18" charset="0"/>
                <a:cs typeface="Times New Roman" panose="02020603050405020304" pitchFamily="18" charset="0"/>
              </a:rPr>
              <a:t>Протокол рассмотрения размещается в ЕИС</a:t>
            </a:r>
          </a:p>
          <a:p>
            <a:endParaRPr kumimoji="0" lang="ru-RU" sz="2000">
              <a:latin typeface="Times New Roman" panose="02020603050405020304" pitchFamily="18" charset="0"/>
              <a:cs typeface="Times New Roman" panose="02020603050405020304" pitchFamily="18" charset="0"/>
            </a:endParaRPr>
          </a:p>
        </p:txBody>
      </p:sp>
    </p:spTree>
  </p:cSld>
  <p:clrMapOvr>
    <a:masterClrMapping/>
  </p:clrMapOvr>
  <p:transition spd="slow"/>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Содержимое 2"/>
          <p:cNvSpPr>
            <a:spLocks noGrp="1"/>
          </p:cNvSpPr>
          <p:nvPr>
            <p:ph idx="1"/>
          </p:nvPr>
        </p:nvSpPr>
        <p:spPr/>
        <p:txBody>
          <a:bodyPr/>
          <a:lstStyle/>
          <a:p>
            <a:pPr eaLnBrk="1" hangingPunct="1"/>
            <a:r>
              <a:rPr kumimoji="0" lang="ru-RU" smtClean="0">
                <a:solidFill>
                  <a:srgbClr val="FF0000"/>
                </a:solidFill>
                <a:latin typeface="Times New Roman" panose="02020603050405020304" pitchFamily="18" charset="0"/>
                <a:cs typeface="Times New Roman" panose="02020603050405020304" pitchFamily="18" charset="0"/>
              </a:rPr>
              <a:t>Основные правила:</a:t>
            </a:r>
          </a:p>
          <a:p>
            <a:pPr eaLnBrk="1" hangingPunct="1"/>
            <a:endParaRPr kumimoji="0" lang="ru-RU" smtClean="0">
              <a:cs typeface="Arial" panose="020B0604020202020204" pitchFamily="34" charset="0"/>
            </a:endParaRPr>
          </a:p>
          <a:p>
            <a:pPr algn="just" eaLnBrk="1" hangingPunct="1"/>
            <a:r>
              <a:rPr kumimoji="0" lang="ru-RU" smtClean="0">
                <a:latin typeface="Times New Roman" panose="02020603050405020304" pitchFamily="18" charset="0"/>
                <a:cs typeface="Times New Roman" panose="02020603050405020304" pitchFamily="18" charset="0"/>
              </a:rPr>
              <a:t>Шаг аукциона (от 0,5 до 5 % от НМЦК)</a:t>
            </a:r>
          </a:p>
          <a:p>
            <a:pPr algn="just" eaLnBrk="1" hangingPunct="1"/>
            <a:r>
              <a:rPr kumimoji="0" lang="ru-RU" smtClean="0">
                <a:latin typeface="Times New Roman" panose="02020603050405020304" pitchFamily="18" charset="0"/>
                <a:cs typeface="Times New Roman" panose="02020603050405020304" pitchFamily="18" charset="0"/>
              </a:rPr>
              <a:t>Время аукциона </a:t>
            </a:r>
          </a:p>
          <a:p>
            <a:pPr algn="just" eaLnBrk="1" hangingPunct="1"/>
            <a:r>
              <a:rPr kumimoji="0" lang="ru-RU" smtClean="0">
                <a:latin typeface="Times New Roman" panose="02020603050405020304" pitchFamily="18" charset="0"/>
                <a:cs typeface="Times New Roman" panose="02020603050405020304" pitchFamily="18" charset="0"/>
              </a:rPr>
              <a:t>Требования к ценовым предложениям</a:t>
            </a:r>
          </a:p>
          <a:p>
            <a:pPr algn="just" eaLnBrk="1" hangingPunct="1"/>
            <a:r>
              <a:rPr kumimoji="0" lang="ru-RU" smtClean="0">
                <a:latin typeface="Times New Roman" panose="02020603050405020304" pitchFamily="18" charset="0"/>
                <a:cs typeface="Times New Roman" panose="02020603050405020304" pitchFamily="18" charset="0"/>
              </a:rPr>
              <a:t>Способы подачи ценовых предложений</a:t>
            </a:r>
          </a:p>
          <a:p>
            <a:pPr eaLnBrk="1" hangingPunct="1"/>
            <a:endParaRPr kumimoji="0" lang="ru-RU" smtClean="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p:txBody>
          <a:bodyPr>
            <a:scene3d>
              <a:camera prst="orthographicFront"/>
              <a:lightRig rig="soft" dir="t"/>
            </a:scene3d>
          </a:bodyPr>
          <a:lstStyle/>
          <a:p>
            <a:pPr algn="ctr" eaLnBrk="1" fontAlgn="auto" hangingPunct="1">
              <a:spcAft>
                <a:spcPts val="0"/>
              </a:spcAft>
              <a:defRPr/>
            </a:pPr>
            <a:r>
              <a:rPr lang="ru-RU" dirty="0" smtClean="0">
                <a:solidFill>
                  <a:schemeClr val="tx1"/>
                </a:solidFill>
                <a:latin typeface="Times New Roman" pitchFamily="18" charset="0"/>
                <a:ea typeface="+mj-ea"/>
                <a:cs typeface="Times New Roman" pitchFamily="18" charset="0"/>
              </a:rPr>
              <a:t>Проведение аукциона</a:t>
            </a:r>
            <a:endParaRPr lang="ru-RU" dirty="0">
              <a:solidFill>
                <a:schemeClr val="tx1"/>
              </a:solidFill>
              <a:latin typeface="Times New Roman" pitchFamily="18" charset="0"/>
              <a:ea typeface="+mj-ea"/>
              <a:cs typeface="Times New Roman" pitchFamily="18"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Содержимое 2"/>
          <p:cNvSpPr>
            <a:spLocks noGrp="1"/>
          </p:cNvSpPr>
          <p:nvPr>
            <p:ph idx="1"/>
          </p:nvPr>
        </p:nvSpPr>
        <p:spPr/>
        <p:txBody>
          <a:bodyPr/>
          <a:lstStyle/>
          <a:p>
            <a:pPr algn="ctr" eaLnBrk="1" hangingPunct="1">
              <a:buFont typeface="Wingdings" panose="05000000000000000000" pitchFamily="2" charset="2"/>
              <a:buNone/>
            </a:pPr>
            <a:r>
              <a:rPr kumimoji="0" lang="ru-RU" b="1" smtClean="0">
                <a:latin typeface="Times New Roman" panose="02020603050405020304" pitchFamily="18" charset="0"/>
                <a:cs typeface="Times New Roman" panose="02020603050405020304" pitchFamily="18" charset="0"/>
              </a:rPr>
              <a:t>Составляет </a:t>
            </a:r>
            <a:r>
              <a:rPr kumimoji="0" lang="ru-RU" b="1" smtClean="0">
                <a:solidFill>
                  <a:srgbClr val="FF0000"/>
                </a:solidFill>
                <a:latin typeface="Times New Roman" panose="02020603050405020304" pitchFamily="18" charset="0"/>
                <a:cs typeface="Times New Roman" panose="02020603050405020304" pitchFamily="18" charset="0"/>
              </a:rPr>
              <a:t>0,5-5% </a:t>
            </a:r>
          </a:p>
          <a:p>
            <a:pPr algn="ctr" eaLnBrk="1" hangingPunct="1">
              <a:buFont typeface="Wingdings" panose="05000000000000000000" pitchFamily="2" charset="2"/>
              <a:buNone/>
            </a:pPr>
            <a:r>
              <a:rPr kumimoji="0" lang="ru-RU" b="1" smtClean="0">
                <a:latin typeface="Times New Roman" panose="02020603050405020304" pitchFamily="18" charset="0"/>
                <a:cs typeface="Times New Roman" panose="02020603050405020304" pitchFamily="18" charset="0"/>
              </a:rPr>
              <a:t> </a:t>
            </a:r>
            <a:r>
              <a:rPr kumimoji="0" lang="ru-RU" sz="2400" b="1" smtClean="0">
                <a:latin typeface="Times New Roman" panose="02020603050405020304" pitchFamily="18" charset="0"/>
                <a:cs typeface="Times New Roman" panose="02020603050405020304" pitchFamily="18" charset="0"/>
              </a:rPr>
              <a:t>начальной максимальной цены контракта</a:t>
            </a:r>
          </a:p>
          <a:p>
            <a:pPr algn="just" eaLnBrk="1" hangingPunct="1">
              <a:buFont typeface="Wingdings" panose="05000000000000000000" pitchFamily="2" charset="2"/>
              <a:buNone/>
            </a:pPr>
            <a:r>
              <a:rPr kumimoji="0" lang="ru-RU" b="1" smtClean="0">
                <a:solidFill>
                  <a:srgbClr val="FF0000"/>
                </a:solidFill>
                <a:latin typeface="Times New Roman" panose="02020603050405020304" pitchFamily="18" charset="0"/>
                <a:cs typeface="Times New Roman" panose="02020603050405020304" pitchFamily="18" charset="0"/>
              </a:rPr>
              <a:t>Пример:</a:t>
            </a:r>
            <a:r>
              <a:rPr kumimoji="0" lang="ru-RU" b="1" smtClean="0">
                <a:latin typeface="Times New Roman" panose="02020603050405020304" pitchFamily="18" charset="0"/>
                <a:cs typeface="Times New Roman" panose="02020603050405020304" pitchFamily="18" charset="0"/>
              </a:rPr>
              <a:t> </a:t>
            </a:r>
            <a:r>
              <a:rPr kumimoji="0" lang="ru-RU" smtClean="0">
                <a:latin typeface="Times New Roman" panose="02020603050405020304" pitchFamily="18" charset="0"/>
                <a:cs typeface="Times New Roman" panose="02020603050405020304" pitchFamily="18" charset="0"/>
              </a:rPr>
              <a:t>НМЦК = 1000 рублей</a:t>
            </a:r>
          </a:p>
          <a:p>
            <a:pPr algn="just" eaLnBrk="1" hangingPunct="1">
              <a:buFont typeface="Wingdings" panose="05000000000000000000" pitchFamily="2" charset="2"/>
              <a:buNone/>
            </a:pPr>
            <a:r>
              <a:rPr kumimoji="0" lang="ru-RU" smtClean="0">
                <a:latin typeface="Times New Roman" panose="02020603050405020304" pitchFamily="18" charset="0"/>
                <a:cs typeface="Times New Roman" panose="02020603050405020304" pitchFamily="18" charset="0"/>
              </a:rPr>
              <a:t>Минимальный шаг  = 5 рублей</a:t>
            </a:r>
          </a:p>
          <a:p>
            <a:pPr algn="just" eaLnBrk="1" hangingPunct="1">
              <a:buFont typeface="Wingdings" panose="05000000000000000000" pitchFamily="2" charset="2"/>
              <a:buNone/>
            </a:pPr>
            <a:r>
              <a:rPr kumimoji="0" lang="ru-RU" smtClean="0">
                <a:latin typeface="Times New Roman" panose="02020603050405020304" pitchFamily="18" charset="0"/>
                <a:cs typeface="Times New Roman" panose="02020603050405020304" pitchFamily="18" charset="0"/>
              </a:rPr>
              <a:t>Максимальный шаг = 50 рублей</a:t>
            </a:r>
          </a:p>
          <a:p>
            <a:pPr algn="just" eaLnBrk="1" hangingPunct="1">
              <a:buFont typeface="Wingdings" panose="05000000000000000000" pitchFamily="2" charset="2"/>
              <a:buNone/>
            </a:pPr>
            <a:r>
              <a:rPr kumimoji="0" lang="ru-RU" smtClean="0">
                <a:solidFill>
                  <a:srgbClr val="FF0000"/>
                </a:solidFill>
                <a:latin typeface="Times New Roman" panose="02020603050405020304" pitchFamily="18" charset="0"/>
                <a:cs typeface="Times New Roman" panose="02020603050405020304" pitchFamily="18" charset="0"/>
              </a:rPr>
              <a:t>НО!</a:t>
            </a:r>
            <a:r>
              <a:rPr kumimoji="0" lang="ru-RU" smtClean="0">
                <a:latin typeface="Times New Roman" panose="02020603050405020304" pitchFamily="18" charset="0"/>
                <a:cs typeface="Times New Roman" panose="02020603050405020304" pitchFamily="18" charset="0"/>
              </a:rPr>
              <a:t> Может быть = 10 рублей 35 копеек</a:t>
            </a:r>
          </a:p>
          <a:p>
            <a:pPr algn="ctr" eaLnBrk="1" hangingPunct="1">
              <a:buFont typeface="Wingdings" panose="05000000000000000000" pitchFamily="2" charset="2"/>
              <a:buNone/>
            </a:pPr>
            <a:endParaRPr kumimoji="0" lang="ru-RU" b="1" smtClean="0">
              <a:cs typeface="Arial" panose="020B0604020202020204" pitchFamily="34" charset="0"/>
            </a:endParaRPr>
          </a:p>
        </p:txBody>
      </p:sp>
      <p:sp>
        <p:nvSpPr>
          <p:cNvPr id="86019" name="Нижний колонтитул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endParaRPr lang="ru-RU" smtClean="0">
              <a:latin typeface="Arial" charset="0"/>
            </a:endParaRPr>
          </a:p>
          <a:p>
            <a:pPr fontAlgn="base">
              <a:spcBef>
                <a:spcPct val="0"/>
              </a:spcBef>
              <a:spcAft>
                <a:spcPct val="0"/>
              </a:spcAft>
              <a:defRPr/>
            </a:pPr>
            <a:endParaRPr lang="ru-RU" smtClean="0">
              <a:latin typeface="Arial" charset="0"/>
            </a:endParaRPr>
          </a:p>
        </p:txBody>
      </p:sp>
      <p:sp>
        <p:nvSpPr>
          <p:cNvPr id="2" name="Заголовок 1"/>
          <p:cNvSpPr>
            <a:spLocks noGrp="1"/>
          </p:cNvSpPr>
          <p:nvPr>
            <p:ph type="title"/>
          </p:nvPr>
        </p:nvSpPr>
        <p:spPr/>
        <p:txBody>
          <a:bodyPr>
            <a:scene3d>
              <a:camera prst="orthographicFront"/>
              <a:lightRig rig="soft" dir="t"/>
            </a:scene3d>
          </a:bodyPr>
          <a:lstStyle/>
          <a:p>
            <a:pPr algn="ctr" eaLnBrk="1" fontAlgn="auto" hangingPunct="1">
              <a:spcAft>
                <a:spcPts val="0"/>
              </a:spcAft>
              <a:defRPr/>
            </a:pPr>
            <a:r>
              <a:rPr lang="ru-RU" dirty="0" smtClean="0">
                <a:solidFill>
                  <a:schemeClr val="tx1"/>
                </a:solidFill>
                <a:latin typeface="Times New Roman" pitchFamily="18" charset="0"/>
                <a:ea typeface="+mj-ea"/>
                <a:cs typeface="Times New Roman" pitchFamily="18" charset="0"/>
              </a:rPr>
              <a:t>Шаг аукциона</a:t>
            </a:r>
            <a:endParaRPr lang="ru-RU" dirty="0">
              <a:solidFill>
                <a:schemeClr val="tx1"/>
              </a:solidFill>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Содержимое 2"/>
          <p:cNvSpPr>
            <a:spLocks noGrp="1"/>
          </p:cNvSpPr>
          <p:nvPr>
            <p:ph idx="1"/>
          </p:nvPr>
        </p:nvSpPr>
        <p:spPr/>
        <p:txBody>
          <a:bodyPr/>
          <a:lstStyle/>
          <a:p>
            <a:pPr algn="just" eaLnBrk="1" hangingPunct="1">
              <a:buFont typeface="Wingdings 3" panose="05040102010807070707" pitchFamily="18" charset="2"/>
              <a:buNone/>
            </a:pPr>
            <a:r>
              <a:rPr kumimoji="0" lang="ru-RU" smtClean="0">
                <a:latin typeface="Times New Roman" panose="02020603050405020304" pitchFamily="18" charset="0"/>
                <a:cs typeface="Times New Roman" panose="02020603050405020304" pitchFamily="18" charset="0"/>
              </a:rPr>
              <a:t>Время подачи ценовых предложений составляет 10 минут</a:t>
            </a:r>
          </a:p>
          <a:p>
            <a:pPr algn="just" eaLnBrk="1" hangingPunct="1">
              <a:buFont typeface="Wingdings" panose="05000000000000000000" pitchFamily="2" charset="2"/>
              <a:buNone/>
            </a:pPr>
            <a:r>
              <a:rPr kumimoji="0" lang="ru-RU" b="1" smtClean="0">
                <a:solidFill>
                  <a:srgbClr val="FF0000"/>
                </a:solidFill>
                <a:latin typeface="Times New Roman" panose="02020603050405020304" pitchFamily="18" charset="0"/>
                <a:cs typeface="Times New Roman" panose="02020603050405020304" pitchFamily="18" charset="0"/>
              </a:rPr>
              <a:t>Пример:</a:t>
            </a:r>
            <a:r>
              <a:rPr kumimoji="0" lang="ru-RU" b="1" smtClean="0">
                <a:latin typeface="Times New Roman" panose="02020603050405020304" pitchFamily="18" charset="0"/>
                <a:cs typeface="Times New Roman" panose="02020603050405020304" pitchFamily="18" charset="0"/>
              </a:rPr>
              <a:t> </a:t>
            </a:r>
            <a:r>
              <a:rPr kumimoji="0" lang="ru-RU" smtClean="0">
                <a:latin typeface="Times New Roman" panose="02020603050405020304" pitchFamily="18" charset="0"/>
                <a:cs typeface="Times New Roman" panose="02020603050405020304" pitchFamily="18" charset="0"/>
              </a:rPr>
              <a:t>начало аукциона 09.00</a:t>
            </a:r>
          </a:p>
          <a:p>
            <a:pPr algn="just" eaLnBrk="1" hangingPunct="1">
              <a:buFont typeface="Wingdings" panose="05000000000000000000" pitchFamily="2" charset="2"/>
              <a:buNone/>
            </a:pPr>
            <a:r>
              <a:rPr kumimoji="0" lang="ru-RU" smtClean="0">
                <a:latin typeface="Times New Roman" panose="02020603050405020304" pitchFamily="18" charset="0"/>
                <a:cs typeface="Times New Roman" panose="02020603050405020304" pitchFamily="18" charset="0"/>
              </a:rPr>
              <a:t>1 участник: 09.05 	время: </a:t>
            </a:r>
            <a:r>
              <a:rPr kumimoji="0" lang="ru-RU" smtClean="0">
                <a:solidFill>
                  <a:srgbClr val="455D00"/>
                </a:solidFill>
                <a:latin typeface="Times New Roman" panose="02020603050405020304" pitchFamily="18" charset="0"/>
                <a:cs typeface="Times New Roman" panose="02020603050405020304" pitchFamily="18" charset="0"/>
              </a:rPr>
              <a:t>09.05-09.15.</a:t>
            </a:r>
          </a:p>
          <a:p>
            <a:pPr algn="just" eaLnBrk="1" hangingPunct="1">
              <a:buFont typeface="Wingdings" panose="05000000000000000000" pitchFamily="2" charset="2"/>
              <a:buNone/>
            </a:pPr>
            <a:r>
              <a:rPr kumimoji="0" lang="ru-RU" smtClean="0">
                <a:latin typeface="Times New Roman" panose="02020603050405020304" pitchFamily="18" charset="0"/>
                <a:cs typeface="Times New Roman" panose="02020603050405020304" pitchFamily="18" charset="0"/>
              </a:rPr>
              <a:t>2 участник: 09.14	 время: </a:t>
            </a:r>
            <a:r>
              <a:rPr kumimoji="0" lang="ru-RU" smtClean="0">
                <a:solidFill>
                  <a:srgbClr val="455D00"/>
                </a:solidFill>
                <a:latin typeface="Times New Roman" panose="02020603050405020304" pitchFamily="18" charset="0"/>
                <a:cs typeface="Times New Roman" panose="02020603050405020304" pitchFamily="18" charset="0"/>
              </a:rPr>
              <a:t>09.14-09.24.</a:t>
            </a:r>
          </a:p>
          <a:p>
            <a:pPr algn="just" eaLnBrk="1" hangingPunct="1">
              <a:buFont typeface="Wingdings" panose="05000000000000000000" pitchFamily="2" charset="2"/>
              <a:buNone/>
            </a:pPr>
            <a:r>
              <a:rPr kumimoji="0" lang="ru-RU" smtClean="0">
                <a:solidFill>
                  <a:srgbClr val="455D00"/>
                </a:solidFill>
                <a:latin typeface="Times New Roman" panose="02020603050405020304" pitchFamily="18" charset="0"/>
                <a:cs typeface="Times New Roman" panose="02020603050405020304" pitchFamily="18" charset="0"/>
              </a:rPr>
              <a:t>…..</a:t>
            </a:r>
          </a:p>
          <a:p>
            <a:pPr algn="just" eaLnBrk="1" hangingPunct="1">
              <a:buFont typeface="Wingdings" panose="05000000000000000000" pitchFamily="2" charset="2"/>
              <a:buNone/>
            </a:pPr>
            <a:r>
              <a:rPr kumimoji="0" lang="ru-RU" smtClean="0">
                <a:latin typeface="Times New Roman" panose="02020603050405020304" pitchFamily="18" charset="0"/>
                <a:cs typeface="Times New Roman" panose="02020603050405020304" pitchFamily="18" charset="0"/>
              </a:rPr>
              <a:t>2 участник: 09.45 </a:t>
            </a:r>
            <a:r>
              <a:rPr kumimoji="0" lang="ru-RU" smtClean="0">
                <a:solidFill>
                  <a:srgbClr val="455D00"/>
                </a:solidFill>
                <a:latin typeface="Times New Roman" panose="02020603050405020304" pitchFamily="18" charset="0"/>
                <a:cs typeface="Times New Roman" panose="02020603050405020304" pitchFamily="18" charset="0"/>
              </a:rPr>
              <a:t>	</a:t>
            </a:r>
            <a:r>
              <a:rPr kumimoji="0" lang="ru-RU" smtClean="0">
                <a:latin typeface="Times New Roman" panose="02020603050405020304" pitchFamily="18" charset="0"/>
                <a:cs typeface="Times New Roman" panose="02020603050405020304" pitchFamily="18" charset="0"/>
              </a:rPr>
              <a:t> время: </a:t>
            </a:r>
            <a:r>
              <a:rPr kumimoji="0" lang="ru-RU" smtClean="0">
                <a:solidFill>
                  <a:srgbClr val="455D00"/>
                </a:solidFill>
                <a:latin typeface="Times New Roman" panose="02020603050405020304" pitchFamily="18" charset="0"/>
                <a:cs typeface="Times New Roman" panose="02020603050405020304" pitchFamily="18" charset="0"/>
              </a:rPr>
              <a:t>09.45-09.55</a:t>
            </a:r>
          </a:p>
          <a:p>
            <a:pPr algn="just" eaLnBrk="1" hangingPunct="1">
              <a:buFont typeface="Wingdings" panose="05000000000000000000" pitchFamily="2" charset="2"/>
              <a:buNone/>
            </a:pPr>
            <a:r>
              <a:rPr kumimoji="0" lang="ru-RU" smtClean="0">
                <a:latin typeface="Times New Roman" panose="02020603050405020304" pitchFamily="18" charset="0"/>
                <a:cs typeface="Times New Roman" panose="02020603050405020304" pitchFamily="18" charset="0"/>
              </a:rPr>
              <a:t>Основное время заканчивается в </a:t>
            </a:r>
            <a:r>
              <a:rPr kumimoji="0" lang="ru-RU" smtClean="0">
                <a:solidFill>
                  <a:srgbClr val="455D00"/>
                </a:solidFill>
                <a:latin typeface="Times New Roman" panose="02020603050405020304" pitchFamily="18" charset="0"/>
                <a:cs typeface="Times New Roman" panose="02020603050405020304" pitchFamily="18" charset="0"/>
              </a:rPr>
              <a:t>09.55</a:t>
            </a:r>
          </a:p>
          <a:p>
            <a:pPr algn="just" eaLnBrk="1" hangingPunct="1">
              <a:buFont typeface="Wingdings" panose="05000000000000000000" pitchFamily="2" charset="2"/>
              <a:buNone/>
            </a:pPr>
            <a:r>
              <a:rPr kumimoji="0" lang="ru-RU" smtClean="0">
                <a:latin typeface="Times New Roman" panose="02020603050405020304" pitchFamily="18" charset="0"/>
                <a:cs typeface="Times New Roman" panose="02020603050405020304" pitchFamily="18" charset="0"/>
              </a:rPr>
              <a:t>Дополнительное время </a:t>
            </a:r>
            <a:r>
              <a:rPr kumimoji="0" lang="ru-RU" smtClean="0">
                <a:solidFill>
                  <a:srgbClr val="455D00"/>
                </a:solidFill>
                <a:latin typeface="Times New Roman" panose="02020603050405020304" pitchFamily="18" charset="0"/>
                <a:cs typeface="Times New Roman" panose="02020603050405020304" pitchFamily="18" charset="0"/>
              </a:rPr>
              <a:t>09.55-10.05</a:t>
            </a:r>
            <a:endParaRPr kumimoji="0" lang="ru-RU" smtClean="0">
              <a:latin typeface="Times New Roman" panose="02020603050405020304" pitchFamily="18" charset="0"/>
              <a:cs typeface="Times New Roman" panose="02020603050405020304" pitchFamily="18" charset="0"/>
            </a:endParaRPr>
          </a:p>
        </p:txBody>
      </p:sp>
      <p:sp>
        <p:nvSpPr>
          <p:cNvPr id="87043" name="Нижний колонтитул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endParaRPr lang="ru-RU" smtClean="0">
              <a:latin typeface="Arial" charset="0"/>
            </a:endParaRPr>
          </a:p>
          <a:p>
            <a:pPr fontAlgn="base">
              <a:spcBef>
                <a:spcPct val="0"/>
              </a:spcBef>
              <a:spcAft>
                <a:spcPct val="0"/>
              </a:spcAft>
              <a:defRPr/>
            </a:pPr>
            <a:endParaRPr lang="ru-RU" smtClean="0">
              <a:latin typeface="Arial" charset="0"/>
            </a:endParaRPr>
          </a:p>
        </p:txBody>
      </p:sp>
      <p:sp>
        <p:nvSpPr>
          <p:cNvPr id="2" name="Заголовок 1"/>
          <p:cNvSpPr>
            <a:spLocks noGrp="1"/>
          </p:cNvSpPr>
          <p:nvPr>
            <p:ph type="title"/>
          </p:nvPr>
        </p:nvSpPr>
        <p:spPr/>
        <p:txBody>
          <a:bodyPr>
            <a:scene3d>
              <a:camera prst="orthographicFront"/>
              <a:lightRig rig="soft" dir="t"/>
            </a:scene3d>
          </a:bodyPr>
          <a:lstStyle/>
          <a:p>
            <a:pPr algn="ctr" eaLnBrk="1" fontAlgn="auto" hangingPunct="1">
              <a:spcAft>
                <a:spcPts val="0"/>
              </a:spcAft>
              <a:defRPr/>
            </a:pPr>
            <a:r>
              <a:rPr lang="ru-RU" dirty="0" smtClean="0">
                <a:solidFill>
                  <a:schemeClr val="tx1"/>
                </a:solidFill>
                <a:latin typeface="Times New Roman" pitchFamily="18" charset="0"/>
                <a:ea typeface="+mj-ea"/>
                <a:cs typeface="Times New Roman" pitchFamily="18" charset="0"/>
              </a:rPr>
              <a:t>Время аукциона</a:t>
            </a:r>
            <a:endParaRPr lang="ru-RU" dirty="0">
              <a:solidFill>
                <a:schemeClr val="tx1"/>
              </a:solidFill>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Rectangle 3"/>
          <p:cNvSpPr>
            <a:spLocks noGrp="1" noChangeArrowheads="1"/>
          </p:cNvSpPr>
          <p:nvPr>
            <p:ph idx="1"/>
          </p:nvPr>
        </p:nvSpPr>
        <p:spPr>
          <a:xfrm>
            <a:off x="468313" y="1268413"/>
            <a:ext cx="8229600" cy="5000625"/>
          </a:xfrm>
        </p:spPr>
        <p:txBody>
          <a:bodyPr/>
          <a:lstStyle/>
          <a:p>
            <a:pPr eaLnBrk="1" hangingPunct="1"/>
            <a:r>
              <a:rPr kumimoji="0" lang="ru-RU" sz="2400" smtClean="0">
                <a:latin typeface="Times New Roman" panose="02020603050405020304" pitchFamily="18" charset="0"/>
                <a:cs typeface="Times New Roman" panose="02020603050405020304" pitchFamily="18" charset="0"/>
              </a:rPr>
              <a:t>Аукционная комиссия рассматривает вторые части заявок на соответствие требованиям документации;</a:t>
            </a:r>
          </a:p>
          <a:p>
            <a:pPr eaLnBrk="1" hangingPunct="1"/>
            <a:r>
              <a:rPr kumimoji="0" lang="ru-RU" sz="2400" smtClean="0">
                <a:latin typeface="Times New Roman" panose="02020603050405020304" pitchFamily="18" charset="0"/>
                <a:cs typeface="Times New Roman" panose="02020603050405020304" pitchFamily="18" charset="0"/>
              </a:rPr>
              <a:t>Для принятия решения комиссия учитывает сведения реестра аккредитованных участников на ЭТП;</a:t>
            </a:r>
          </a:p>
          <a:p>
            <a:pPr eaLnBrk="1" hangingPunct="1"/>
            <a:r>
              <a:rPr kumimoji="0" lang="ru-RU" sz="2400" smtClean="0">
                <a:latin typeface="Times New Roman" panose="02020603050405020304" pitchFamily="18" charset="0"/>
                <a:cs typeface="Times New Roman" panose="02020603050405020304" pitchFamily="18" charset="0"/>
              </a:rPr>
              <a:t>Процедура рассмотрения продолжается до принятия решения о соответствии </a:t>
            </a:r>
            <a:r>
              <a:rPr kumimoji="0" lang="ru-RU" sz="2400" smtClean="0">
                <a:solidFill>
                  <a:srgbClr val="C00000"/>
                </a:solidFill>
                <a:latin typeface="Times New Roman" panose="02020603050405020304" pitchFamily="18" charset="0"/>
                <a:cs typeface="Times New Roman" panose="02020603050405020304" pitchFamily="18" charset="0"/>
              </a:rPr>
              <a:t>пяти</a:t>
            </a:r>
            <a:r>
              <a:rPr kumimoji="0" lang="ru-RU" sz="2400" smtClean="0">
                <a:latin typeface="Times New Roman" panose="02020603050405020304" pitchFamily="18" charset="0"/>
                <a:cs typeface="Times New Roman" panose="02020603050405020304" pitchFamily="18" charset="0"/>
              </a:rPr>
              <a:t> заявок требованиям документации (или рассматривается выборка, или рассматриваются все заявки) начиная с заявки участника, предложившего наименьшую цену и далее в порядке ранжирования;</a:t>
            </a:r>
          </a:p>
          <a:p>
            <a:pPr eaLnBrk="1" hangingPunct="1"/>
            <a:r>
              <a:rPr kumimoji="0" lang="ru-RU" sz="2400" smtClean="0">
                <a:latin typeface="Times New Roman" panose="02020603050405020304" pitchFamily="18" charset="0"/>
                <a:cs typeface="Times New Roman" panose="02020603050405020304" pitchFamily="18" charset="0"/>
              </a:rPr>
              <a:t>Если  из вторых частей заявок 10 участников соответствуют требованиям меньше 5 – рассматриваются все остальные вторые части.</a:t>
            </a:r>
          </a:p>
          <a:p>
            <a:pPr eaLnBrk="1" hangingPunct="1"/>
            <a:endParaRPr kumimoji="0" lang="ru-RU" sz="2400" smtClean="0">
              <a:latin typeface="Times New Roman" panose="02020603050405020304" pitchFamily="18" charset="0"/>
              <a:cs typeface="Times New Roman" panose="02020603050405020304" pitchFamily="18" charset="0"/>
            </a:endParaRPr>
          </a:p>
        </p:txBody>
      </p:sp>
      <p:sp>
        <p:nvSpPr>
          <p:cNvPr id="275458" name="Rectangle 2"/>
          <p:cNvSpPr>
            <a:spLocks noGrp="1" noChangeArrowheads="1"/>
          </p:cNvSpPr>
          <p:nvPr>
            <p:ph type="title"/>
          </p:nvPr>
        </p:nvSpPr>
        <p:spPr>
          <a:xfrm>
            <a:off x="457200" y="274638"/>
            <a:ext cx="8229600" cy="706437"/>
          </a:xfrm>
        </p:spPr>
        <p:txBody>
          <a:bodyPr>
            <a:noAutofit/>
            <a:scene3d>
              <a:camera prst="orthographicFront"/>
              <a:lightRig rig="soft" dir="t"/>
            </a:scene3d>
          </a:bodyPr>
          <a:lstStyle/>
          <a:p>
            <a:pPr algn="ctr" eaLnBrk="1" fontAlgn="auto" hangingPunct="1">
              <a:spcAft>
                <a:spcPts val="0"/>
              </a:spcAft>
              <a:defRPr/>
            </a:pPr>
            <a:r>
              <a:rPr lang="ru-RU" sz="3200" dirty="0">
                <a:solidFill>
                  <a:schemeClr val="tx1"/>
                </a:solidFill>
                <a:latin typeface="Times New Roman" pitchFamily="18" charset="0"/>
                <a:ea typeface="+mj-ea"/>
                <a:cs typeface="Times New Roman" pitchFamily="18" charset="0"/>
              </a:rPr>
              <a:t>Рассмотрение вторых частей заявок.    </a:t>
            </a:r>
            <a:r>
              <a:rPr lang="ru-RU" sz="3200" dirty="0" smtClean="0">
                <a:solidFill>
                  <a:schemeClr val="tx1"/>
                </a:solidFill>
                <a:latin typeface="Times New Roman" pitchFamily="18" charset="0"/>
                <a:ea typeface="+mj-ea"/>
                <a:cs typeface="Times New Roman" pitchFamily="18" charset="0"/>
              </a:rPr>
              <a:t/>
            </a:r>
            <a:br>
              <a:rPr lang="ru-RU" sz="3200" dirty="0" smtClean="0">
                <a:solidFill>
                  <a:schemeClr val="tx1"/>
                </a:solidFill>
                <a:latin typeface="Times New Roman" pitchFamily="18" charset="0"/>
                <a:ea typeface="+mj-ea"/>
                <a:cs typeface="Times New Roman" pitchFamily="18" charset="0"/>
              </a:rPr>
            </a:br>
            <a:r>
              <a:rPr lang="ru-RU" sz="3200" dirty="0" smtClean="0">
                <a:solidFill>
                  <a:schemeClr val="tx1"/>
                </a:solidFill>
                <a:latin typeface="Times New Roman" pitchFamily="18" charset="0"/>
                <a:ea typeface="+mj-ea"/>
                <a:cs typeface="Times New Roman" pitchFamily="18" charset="0"/>
              </a:rPr>
              <a:t>            </a:t>
            </a:r>
            <a:r>
              <a:rPr lang="ru-RU" sz="3200" dirty="0">
                <a:solidFill>
                  <a:schemeClr val="tx1"/>
                </a:solidFill>
                <a:latin typeface="Times New Roman" pitchFamily="18" charset="0"/>
                <a:ea typeface="+mj-ea"/>
                <a:cs typeface="Times New Roman" pitchFamily="18" charset="0"/>
              </a:rPr>
              <a:t>Общие принципы.</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Содержимое 1"/>
          <p:cNvSpPr>
            <a:spLocks noGrp="1"/>
          </p:cNvSpPr>
          <p:nvPr>
            <p:ph idx="1"/>
          </p:nvPr>
        </p:nvSpPr>
        <p:spPr/>
        <p:txBody>
          <a:bodyPr/>
          <a:lstStyle/>
          <a:p>
            <a:pPr marL="566738" indent="-457200" eaLnBrk="1" hangingPunct="1">
              <a:buFont typeface="Wingdings 3" panose="05040102010807070707" pitchFamily="18" charset="2"/>
              <a:buNone/>
            </a:pPr>
            <a:r>
              <a:rPr kumimoji="0" lang="ru-RU" sz="2400" smtClean="0">
                <a:solidFill>
                  <a:srgbClr val="C00000"/>
                </a:solidFill>
                <a:latin typeface="Times New Roman" panose="02020603050405020304" pitchFamily="18" charset="0"/>
                <a:cs typeface="Times New Roman" panose="02020603050405020304" pitchFamily="18" charset="0"/>
              </a:rPr>
              <a:t>1) Согласование  в контролирующем органе:</a:t>
            </a:r>
            <a:r>
              <a:rPr kumimoji="0" lang="ru-RU" sz="2400" smtClean="0">
                <a:latin typeface="Times New Roman" panose="02020603050405020304" pitchFamily="18" charset="0"/>
                <a:cs typeface="Times New Roman" panose="02020603050405020304" pitchFamily="18" charset="0"/>
              </a:rPr>
              <a:t/>
            </a:r>
            <a:br>
              <a:rPr kumimoji="0" lang="ru-RU" sz="2400" smtClean="0">
                <a:latin typeface="Times New Roman" panose="02020603050405020304" pitchFamily="18" charset="0"/>
                <a:cs typeface="Times New Roman" panose="02020603050405020304" pitchFamily="18" charset="0"/>
              </a:rPr>
            </a:br>
            <a:r>
              <a:rPr kumimoji="0" lang="ru-RU" sz="2400" smtClean="0">
                <a:latin typeface="Times New Roman" panose="02020603050405020304" pitchFamily="18" charset="0"/>
                <a:cs typeface="Times New Roman" panose="02020603050405020304" pitchFamily="18" charset="0"/>
              </a:rPr>
              <a:t>- подана 1 заявка (ч.1 с.71);</a:t>
            </a:r>
            <a:br>
              <a:rPr kumimoji="0" lang="ru-RU" sz="2400" smtClean="0">
                <a:latin typeface="Times New Roman" panose="02020603050405020304" pitchFamily="18" charset="0"/>
                <a:cs typeface="Times New Roman" panose="02020603050405020304" pitchFamily="18" charset="0"/>
              </a:rPr>
            </a:br>
            <a:r>
              <a:rPr kumimoji="0" lang="ru-RU" sz="2400" smtClean="0">
                <a:latin typeface="Times New Roman" panose="02020603050405020304" pitchFamily="18" charset="0"/>
                <a:cs typeface="Times New Roman" panose="02020603050405020304" pitchFamily="18" charset="0"/>
              </a:rPr>
              <a:t>- допущена 1 заявка по рассмотрению 1 частей заявок </a:t>
            </a:r>
          </a:p>
          <a:p>
            <a:pPr marL="566738" indent="-457200" eaLnBrk="1" hangingPunct="1">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(ч.2 ст.71);</a:t>
            </a:r>
            <a:br>
              <a:rPr kumimoji="0" lang="ru-RU" sz="2400" smtClean="0">
                <a:latin typeface="Times New Roman" panose="02020603050405020304" pitchFamily="18" charset="0"/>
                <a:cs typeface="Times New Roman" panose="02020603050405020304" pitchFamily="18" charset="0"/>
              </a:rPr>
            </a:br>
            <a:r>
              <a:rPr kumimoji="0" lang="ru-RU" sz="2400" smtClean="0">
                <a:latin typeface="Times New Roman" panose="02020603050405020304" pitchFamily="18" charset="0"/>
                <a:cs typeface="Times New Roman" panose="02020603050405020304" pitchFamily="18" charset="0"/>
              </a:rPr>
              <a:t>- никто не подал ценовое предложение. Согласовываем с первой соответствующей заявкой (ч.3 ст.71).</a:t>
            </a:r>
            <a:br>
              <a:rPr kumimoji="0" lang="ru-RU" sz="2400" smtClean="0">
                <a:latin typeface="Times New Roman" panose="02020603050405020304" pitchFamily="18" charset="0"/>
                <a:cs typeface="Times New Roman" panose="02020603050405020304" pitchFamily="18" charset="0"/>
              </a:rPr>
            </a:br>
            <a:r>
              <a:rPr kumimoji="0" lang="ru-RU" sz="2400" smtClean="0">
                <a:latin typeface="Times New Roman" panose="02020603050405020304" pitchFamily="18" charset="0"/>
                <a:cs typeface="Times New Roman" panose="02020603050405020304" pitchFamily="18" charset="0"/>
              </a:rPr>
              <a:t/>
            </a:r>
            <a:br>
              <a:rPr kumimoji="0" lang="ru-RU" sz="2400" smtClean="0">
                <a:latin typeface="Times New Roman" panose="02020603050405020304" pitchFamily="18" charset="0"/>
                <a:cs typeface="Times New Roman" panose="02020603050405020304" pitchFamily="18" charset="0"/>
              </a:rPr>
            </a:br>
            <a:r>
              <a:rPr kumimoji="0" lang="ru-RU" sz="2400" smtClean="0">
                <a:solidFill>
                  <a:srgbClr val="C00000"/>
                </a:solidFill>
                <a:latin typeface="Times New Roman" panose="02020603050405020304" pitchFamily="18" charset="0"/>
                <a:cs typeface="Times New Roman" panose="02020603050405020304" pitchFamily="18" charset="0"/>
              </a:rPr>
              <a:t>2)  Заказчик вправе провести запрос предложений (или иной способ в соотв. с 44-ФЗ):</a:t>
            </a:r>
            <a:r>
              <a:rPr kumimoji="0" lang="ru-RU" sz="2400" smtClean="0">
                <a:latin typeface="Times New Roman" panose="02020603050405020304" pitchFamily="18" charset="0"/>
                <a:cs typeface="Times New Roman" panose="02020603050405020304" pitchFamily="18" charset="0"/>
              </a:rPr>
              <a:t/>
            </a:r>
            <a:br>
              <a:rPr kumimoji="0" lang="ru-RU" sz="2400" smtClean="0">
                <a:latin typeface="Times New Roman" panose="02020603050405020304" pitchFamily="18" charset="0"/>
                <a:cs typeface="Times New Roman" panose="02020603050405020304" pitchFamily="18" charset="0"/>
              </a:rPr>
            </a:br>
            <a:r>
              <a:rPr kumimoji="0" lang="ru-RU" sz="2400" smtClean="0">
                <a:latin typeface="Times New Roman" panose="02020603050405020304" pitchFamily="18" charset="0"/>
                <a:cs typeface="Times New Roman" panose="02020603050405020304" pitchFamily="18" charset="0"/>
              </a:rPr>
              <a:t>- не подано ни одной заявки (ч.4 ст.71);</a:t>
            </a:r>
            <a:br>
              <a:rPr kumimoji="0" lang="ru-RU" sz="2400" smtClean="0">
                <a:latin typeface="Times New Roman" panose="02020603050405020304" pitchFamily="18" charset="0"/>
                <a:cs typeface="Times New Roman" panose="02020603050405020304" pitchFamily="18" charset="0"/>
              </a:rPr>
            </a:br>
            <a:r>
              <a:rPr kumimoji="0" lang="ru-RU" sz="2400" smtClean="0">
                <a:latin typeface="Times New Roman" panose="02020603050405020304" pitchFamily="18" charset="0"/>
                <a:cs typeface="Times New Roman" panose="02020603050405020304" pitchFamily="18" charset="0"/>
              </a:rPr>
              <a:t>- отклонены все заявки на этапе рассмотрения 1 частей заявок (ч.4 ст.71).</a:t>
            </a:r>
            <a:br>
              <a:rPr kumimoji="0" lang="ru-RU" sz="2400" smtClean="0">
                <a:latin typeface="Times New Roman" panose="02020603050405020304" pitchFamily="18" charset="0"/>
                <a:cs typeface="Times New Roman" panose="02020603050405020304" pitchFamily="18" charset="0"/>
              </a:rPr>
            </a:br>
            <a:r>
              <a:rPr kumimoji="0" lang="ru-RU" sz="2400" smtClean="0">
                <a:latin typeface="Times New Roman" panose="02020603050405020304" pitchFamily="18" charset="0"/>
                <a:cs typeface="Times New Roman" panose="02020603050405020304" pitchFamily="18" charset="0"/>
              </a:rPr>
              <a:t/>
            </a:r>
            <a:br>
              <a:rPr kumimoji="0" lang="ru-RU" sz="2400" smtClean="0">
                <a:latin typeface="Times New Roman" panose="02020603050405020304" pitchFamily="18" charset="0"/>
                <a:cs typeface="Times New Roman" panose="02020603050405020304" pitchFamily="18" charset="0"/>
              </a:rPr>
            </a:br>
            <a:endParaRPr kumimoji="0" lang="ru-RU" sz="2400" smtClean="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solidFill>
                  <a:schemeClr val="tx1"/>
                </a:solidFill>
                <a:latin typeface="Times New Roman" pitchFamily="18" charset="0"/>
                <a:ea typeface="+mj-ea"/>
                <a:cs typeface="Times New Roman" pitchFamily="18" charset="0"/>
              </a:rPr>
              <a:t>Если ОАЭФ признан несостоявшимся:</a:t>
            </a:r>
            <a:endParaRPr lang="ru-RU" dirty="0">
              <a:solidFill>
                <a:schemeClr val="tx1"/>
              </a:solidFill>
              <a:latin typeface="Times New Roman" pitchFamily="18" charset="0"/>
              <a:ea typeface="+mj-ea"/>
              <a:cs typeface="Times New Roman" pitchFamily="18"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Содержимое 1"/>
          <p:cNvSpPr>
            <a:spLocks noGrp="1"/>
          </p:cNvSpPr>
          <p:nvPr>
            <p:ph idx="1"/>
          </p:nvPr>
        </p:nvSpPr>
        <p:spPr/>
        <p:txBody>
          <a:bodyPr/>
          <a:lstStyle/>
          <a:p>
            <a:pPr eaLnBrk="1" hangingPunct="1">
              <a:buFont typeface="Wingdings 3" panose="05040102010807070707" pitchFamily="18" charset="2"/>
              <a:buNone/>
            </a:pPr>
            <a:r>
              <a:rPr kumimoji="0" lang="ru-RU" sz="2800" smtClean="0">
                <a:solidFill>
                  <a:srgbClr val="C00000"/>
                </a:solidFill>
                <a:latin typeface="Times New Roman" panose="02020603050405020304" pitchFamily="18" charset="0"/>
                <a:cs typeface="Times New Roman" panose="02020603050405020304" pitchFamily="18" charset="0"/>
              </a:rPr>
              <a:t>3)Нужно проводить новые торги:</a:t>
            </a:r>
            <a:r>
              <a:rPr kumimoji="0" lang="ru-RU" sz="2800" smtClean="0">
                <a:latin typeface="Times New Roman" panose="02020603050405020304" pitchFamily="18" charset="0"/>
                <a:cs typeface="Times New Roman" panose="02020603050405020304" pitchFamily="18" charset="0"/>
              </a:rPr>
              <a:t/>
            </a:r>
            <a:br>
              <a:rPr kumimoji="0" lang="ru-RU" sz="2800" smtClean="0">
                <a:latin typeface="Times New Roman" panose="02020603050405020304" pitchFamily="18" charset="0"/>
                <a:cs typeface="Times New Roman" panose="02020603050405020304" pitchFamily="18" charset="0"/>
              </a:rPr>
            </a:br>
            <a:r>
              <a:rPr kumimoji="0" lang="ru-RU" sz="2800" smtClean="0">
                <a:latin typeface="Times New Roman" panose="02020603050405020304" pitchFamily="18" charset="0"/>
                <a:cs typeface="Times New Roman" panose="02020603050405020304" pitchFamily="18" charset="0"/>
              </a:rPr>
              <a:t>- отклонили все заявки на этапе рассмотрения 2 частей заявок.</a:t>
            </a:r>
            <a:br>
              <a:rPr kumimoji="0" lang="ru-RU" sz="2800" smtClean="0">
                <a:latin typeface="Times New Roman" panose="02020603050405020304" pitchFamily="18" charset="0"/>
                <a:cs typeface="Times New Roman" panose="02020603050405020304" pitchFamily="18" charset="0"/>
              </a:rPr>
            </a:br>
            <a:r>
              <a:rPr kumimoji="0" lang="ru-RU" sz="2800" smtClean="0">
                <a:latin typeface="Times New Roman" panose="02020603050405020304" pitchFamily="18" charset="0"/>
                <a:cs typeface="Times New Roman" panose="02020603050405020304" pitchFamily="18" charset="0"/>
              </a:rPr>
              <a:t/>
            </a:r>
            <a:br>
              <a:rPr kumimoji="0" lang="ru-RU" sz="2800" smtClean="0">
                <a:latin typeface="Times New Roman" panose="02020603050405020304" pitchFamily="18" charset="0"/>
                <a:cs typeface="Times New Roman" panose="02020603050405020304" pitchFamily="18" charset="0"/>
              </a:rPr>
            </a:br>
            <a:r>
              <a:rPr kumimoji="0" lang="ru-RU" sz="2800" smtClean="0">
                <a:solidFill>
                  <a:srgbClr val="C00000"/>
                </a:solidFill>
                <a:latin typeface="Times New Roman" panose="02020603050405020304" pitchFamily="18" charset="0"/>
                <a:cs typeface="Times New Roman" panose="02020603050405020304" pitchFamily="18" charset="0"/>
              </a:rPr>
              <a:t>4) Заключаем контракт с победителем без согласования с контролирующим органом:</a:t>
            </a:r>
            <a:r>
              <a:rPr kumimoji="0" lang="ru-RU" sz="2800" smtClean="0">
                <a:latin typeface="Times New Roman" panose="02020603050405020304" pitchFamily="18" charset="0"/>
                <a:cs typeface="Times New Roman" panose="02020603050405020304" pitchFamily="18" charset="0"/>
              </a:rPr>
              <a:t/>
            </a:r>
            <a:br>
              <a:rPr kumimoji="0" lang="ru-RU" sz="2800" smtClean="0">
                <a:latin typeface="Times New Roman" panose="02020603050405020304" pitchFamily="18" charset="0"/>
                <a:cs typeface="Times New Roman" panose="02020603050405020304" pitchFamily="18" charset="0"/>
              </a:rPr>
            </a:br>
            <a:r>
              <a:rPr kumimoji="0" lang="ru-RU" sz="2800" smtClean="0">
                <a:latin typeface="Times New Roman" panose="02020603050405020304" pitchFamily="18" charset="0"/>
                <a:cs typeface="Times New Roman" panose="02020603050405020304" pitchFamily="18" charset="0"/>
              </a:rPr>
              <a:t>-участвовал 1 участник и его вторая часть заявки соответствует установленным требованиям;</a:t>
            </a:r>
            <a:br>
              <a:rPr kumimoji="0" lang="ru-RU" sz="2800" smtClean="0">
                <a:latin typeface="Times New Roman" panose="02020603050405020304" pitchFamily="18" charset="0"/>
                <a:cs typeface="Times New Roman" panose="02020603050405020304" pitchFamily="18" charset="0"/>
              </a:rPr>
            </a:br>
            <a:r>
              <a:rPr kumimoji="0" lang="ru-RU" sz="2800" smtClean="0">
                <a:latin typeface="Times New Roman" panose="02020603050405020304" pitchFamily="18" charset="0"/>
                <a:cs typeface="Times New Roman" panose="02020603050405020304" pitchFamily="18" charset="0"/>
              </a:rPr>
              <a:t>-участвовало более 1 участника, но только один из них соответствует установленным требованиям.</a:t>
            </a:r>
            <a:endParaRPr kumimoji="0" lang="ru-RU"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solidFill>
                  <a:schemeClr val="tx1"/>
                </a:solidFill>
                <a:latin typeface="Times New Roman" pitchFamily="18" charset="0"/>
                <a:ea typeface="+mj-ea"/>
                <a:cs typeface="Times New Roman" pitchFamily="18" charset="0"/>
              </a:rPr>
              <a:t>Если ОАЭФ признан несостоявшимся:</a:t>
            </a:r>
            <a:endParaRPr lang="ru-RU" dirty="0">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Содержимое 1"/>
          <p:cNvSpPr>
            <a:spLocks noGrp="1"/>
          </p:cNvSpPr>
          <p:nvPr>
            <p:ph idx="1"/>
          </p:nvPr>
        </p:nvSpPr>
        <p:spPr/>
        <p:txBody>
          <a:bodyPr/>
          <a:lstStyle/>
          <a:p>
            <a:pPr eaLnBrk="1" hangingPunct="1"/>
            <a:endParaRPr kumimoji="0" lang="ru-RU" smtClean="0">
              <a:cs typeface="Arial" panose="020B0604020202020204" pitchFamily="34" charset="0"/>
            </a:endParaRPr>
          </a:p>
          <a:p>
            <a:pPr eaLnBrk="1" hangingPunct="1"/>
            <a:endParaRPr kumimoji="0" lang="ru-RU" sz="3200" smtClean="0">
              <a:latin typeface="Times New Roman" panose="02020603050405020304" pitchFamily="18" charset="0"/>
              <a:cs typeface="Times New Roman" panose="02020603050405020304" pitchFamily="18" charset="0"/>
            </a:endParaRPr>
          </a:p>
          <a:p>
            <a:pPr eaLnBrk="1" hangingPunct="1"/>
            <a:endParaRPr kumimoji="0" lang="ru-RU" smtClean="0">
              <a:cs typeface="Arial" panose="020B0604020202020204" pitchFamily="34" charset="0"/>
            </a:endParaRPr>
          </a:p>
        </p:txBody>
      </p:sp>
      <p:sp>
        <p:nvSpPr>
          <p:cNvPr id="3" name="Заголовок 2"/>
          <p:cNvSpPr>
            <a:spLocks noGrp="1"/>
          </p:cNvSpPr>
          <p:nvPr>
            <p:ph type="title"/>
          </p:nvPr>
        </p:nvSpPr>
        <p:spPr>
          <a:xfrm>
            <a:off x="395536" y="332656"/>
            <a:ext cx="8229600" cy="1224136"/>
          </a:xfrm>
        </p:spPr>
        <p:txBody>
          <a:bodyPr>
            <a:normAutofit fontScale="90000"/>
            <a:scene3d>
              <a:camera prst="orthographicFront"/>
              <a:lightRig rig="soft" dir="t"/>
            </a:scene3d>
          </a:bodyPr>
          <a:lstStyle/>
          <a:p>
            <a:pPr eaLnBrk="1" fontAlgn="auto" hangingPunct="1">
              <a:spcAft>
                <a:spcPts val="0"/>
              </a:spcAft>
              <a:defRPr/>
            </a:pPr>
            <a:r>
              <a:rPr lang="ru-RU" sz="2200" dirty="0" smtClean="0">
                <a:latin typeface="Times New Roman" pitchFamily="18" charset="0"/>
                <a:ea typeface="+mj-ea"/>
                <a:cs typeface="Times New Roman" pitchFamily="18" charset="0"/>
              </a:rPr>
              <a:t> </a:t>
            </a:r>
            <a:r>
              <a:rPr lang="ru-RU" sz="2700" dirty="0" smtClean="0">
                <a:latin typeface="Times New Roman" pitchFamily="18" charset="0"/>
                <a:ea typeface="+mj-ea"/>
                <a:cs typeface="Times New Roman" pitchFamily="18" charset="0"/>
              </a:rPr>
              <a:t>Особенности закупок, осуществляемых бюджетным, автономным учреждениями, государственным, муниципальным унитарными предприятиями и иными юридическими лицами (ст.15)</a:t>
            </a:r>
            <a:br>
              <a:rPr lang="ru-RU" sz="2700" dirty="0" smtClean="0">
                <a:latin typeface="Times New Roman" pitchFamily="18" charset="0"/>
                <a:ea typeface="+mj-ea"/>
                <a:cs typeface="Times New Roman" pitchFamily="18" charset="0"/>
              </a:rPr>
            </a:br>
            <a:endParaRPr lang="ru-RU" sz="2700" dirty="0">
              <a:latin typeface="Times New Roman" pitchFamily="18" charset="0"/>
              <a:ea typeface="+mj-ea"/>
              <a:cs typeface="Times New Roman" pitchFamily="18" charset="0"/>
            </a:endParaRPr>
          </a:p>
        </p:txBody>
      </p:sp>
      <p:sp>
        <p:nvSpPr>
          <p:cNvPr id="30723" name="Прямоугольник 3"/>
          <p:cNvSpPr>
            <a:spLocks noChangeArrowheads="1"/>
          </p:cNvSpPr>
          <p:nvPr/>
        </p:nvSpPr>
        <p:spPr bwMode="auto">
          <a:xfrm>
            <a:off x="468313" y="1773238"/>
            <a:ext cx="8351837" cy="443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endParaRPr kumimoji="0" lang="ru-RU" sz="1800">
              <a:latin typeface="Lucida Sans Unicode" panose="020B0602030504020204" pitchFamily="34" charset="0"/>
            </a:endParaRPr>
          </a:p>
          <a:p>
            <a:r>
              <a:rPr kumimoji="0" lang="ru-RU">
                <a:latin typeface="Times New Roman" panose="02020603050405020304" pitchFamily="18" charset="0"/>
                <a:cs typeface="Times New Roman" panose="02020603050405020304" pitchFamily="18" charset="0"/>
              </a:rPr>
              <a:t>Закупки бюджетных учреждений:   </a:t>
            </a:r>
          </a:p>
          <a:p>
            <a:pPr>
              <a:buFont typeface="Arial" panose="020B0604020202020204" pitchFamily="34" charset="0"/>
              <a:buChar char="•"/>
            </a:pPr>
            <a:r>
              <a:rPr kumimoji="0" lang="ru-RU">
                <a:latin typeface="Times New Roman" panose="02020603050405020304" pitchFamily="18" charset="0"/>
                <a:cs typeface="Times New Roman" panose="02020603050405020304" pitchFamily="18" charset="0"/>
              </a:rPr>
              <a:t> за счет субсидий </a:t>
            </a:r>
            <a:r>
              <a:rPr kumimoji="0" lang="ru-RU">
                <a:solidFill>
                  <a:srgbClr val="C00000"/>
                </a:solidFill>
                <a:latin typeface="Times New Roman" panose="02020603050405020304" pitchFamily="18" charset="0"/>
                <a:cs typeface="Times New Roman" panose="02020603050405020304" pitchFamily="18" charset="0"/>
              </a:rPr>
              <a:t>– Закон №44-ФЗ, </a:t>
            </a:r>
          </a:p>
          <a:p>
            <a:pPr>
              <a:buFont typeface="Arial" panose="020B0604020202020204" pitchFamily="34" charset="0"/>
              <a:buChar char="•"/>
            </a:pPr>
            <a:r>
              <a:rPr kumimoji="0" lang="ru-RU">
                <a:latin typeface="Times New Roman" panose="02020603050405020304" pitchFamily="18" charset="0"/>
                <a:cs typeface="Times New Roman" panose="02020603050405020304" pitchFamily="18" charset="0"/>
              </a:rPr>
              <a:t> за счет «заработанных» средств (кроме средств ОМС), грантов – </a:t>
            </a:r>
            <a:r>
              <a:rPr kumimoji="0" lang="ru-RU">
                <a:solidFill>
                  <a:srgbClr val="C00000"/>
                </a:solidFill>
                <a:latin typeface="Times New Roman" panose="02020603050405020304" pitchFamily="18" charset="0"/>
                <a:cs typeface="Times New Roman" panose="02020603050405020304" pitchFamily="18" charset="0"/>
              </a:rPr>
              <a:t>Закон № 223-ФЗ </a:t>
            </a:r>
            <a:r>
              <a:rPr kumimoji="0" lang="ru-RU">
                <a:latin typeface="Times New Roman" panose="02020603050405020304" pitchFamily="18" charset="0"/>
                <a:cs typeface="Times New Roman" panose="02020603050405020304" pitchFamily="18" charset="0"/>
              </a:rPr>
              <a:t>(в случае, если у  БУ есть соответствующее положение о закупке);</a:t>
            </a:r>
          </a:p>
          <a:p>
            <a:endParaRPr kumimoji="0" lang="ru-RU">
              <a:solidFill>
                <a:srgbClr val="C00000"/>
              </a:solidFill>
              <a:latin typeface="Times New Roman" panose="02020603050405020304" pitchFamily="18" charset="0"/>
              <a:cs typeface="Times New Roman" panose="02020603050405020304" pitchFamily="18" charset="0"/>
            </a:endParaRPr>
          </a:p>
          <a:p>
            <a:r>
              <a:rPr kumimoji="0" lang="ru-RU">
                <a:solidFill>
                  <a:srgbClr val="C00000"/>
                </a:solidFill>
                <a:latin typeface="Times New Roman" panose="02020603050405020304" pitchFamily="18" charset="0"/>
                <a:cs typeface="Times New Roman" panose="02020603050405020304" pitchFamily="18" charset="0"/>
              </a:rPr>
              <a:t>До 1 апреля 2014 г</a:t>
            </a:r>
            <a:r>
              <a:rPr kumimoji="0" lang="ru-RU">
                <a:latin typeface="Times New Roman" panose="02020603050405020304" pitchFamily="18" charset="0"/>
                <a:cs typeface="Times New Roman" panose="02020603050405020304" pitchFamily="18" charset="0"/>
              </a:rPr>
              <a:t>. бюджетные учреждения вправе принять правовой акт в отношении закупок (ст.112 ч.25)</a:t>
            </a:r>
          </a:p>
          <a:p>
            <a:r>
              <a:rPr kumimoji="0" lang="ru-RU">
                <a:latin typeface="Times New Roman" panose="02020603050405020304" pitchFamily="18" charset="0"/>
                <a:cs typeface="Times New Roman" panose="02020603050405020304" pitchFamily="18" charset="0"/>
              </a:rPr>
              <a:t>Принятое  бюджетным учреждением об осуществлении закупок решение, в порядке, установленном Законом №44-ФЗ не может быть изменено в текущем году (ст.15 ч.3).  </a:t>
            </a:r>
            <a:r>
              <a:rPr kumimoji="0" lang="ru-RU" sz="1800">
                <a:latin typeface="Lucida Sans Unicode" panose="020B0602030504020204" pitchFamily="34" charset="0"/>
              </a:rPr>
              <a:t>	</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Содержимое 1"/>
          <p:cNvSpPr>
            <a:spLocks noGrp="1"/>
          </p:cNvSpPr>
          <p:nvPr>
            <p:ph idx="1"/>
          </p:nvPr>
        </p:nvSpPr>
        <p:spPr/>
        <p:txBody>
          <a:bodyPr/>
          <a:lstStyle/>
          <a:p>
            <a:pPr eaLnBrk="1" hangingPunct="1">
              <a:buFont typeface="Wingdings 3" panose="05040102010807070707" pitchFamily="18" charset="2"/>
              <a:buNone/>
            </a:pPr>
            <a:r>
              <a:rPr kumimoji="0" lang="ru-RU" smtClean="0">
                <a:latin typeface="Times New Roman" panose="02020603050405020304" pitchFamily="18" charset="0"/>
                <a:cs typeface="Times New Roman" panose="02020603050405020304" pitchFamily="18" charset="0"/>
              </a:rPr>
              <a:t>Обязательные условия:</a:t>
            </a:r>
          </a:p>
          <a:p>
            <a:pPr eaLnBrk="1" hangingPunct="1"/>
            <a:r>
              <a:rPr kumimoji="0" lang="ru-RU" smtClean="0">
                <a:latin typeface="Times New Roman" panose="02020603050405020304" pitchFamily="18" charset="0"/>
                <a:cs typeface="Times New Roman" panose="02020603050405020304" pitchFamily="18" charset="0"/>
              </a:rPr>
              <a:t>НМЦК не превышает 500 тыс. руб.</a:t>
            </a:r>
          </a:p>
          <a:p>
            <a:pPr eaLnBrk="1" hangingPunct="1"/>
            <a:r>
              <a:rPr kumimoji="0" lang="ru-RU" smtClean="0">
                <a:latin typeface="Times New Roman" panose="02020603050405020304" pitchFamily="18" charset="0"/>
                <a:cs typeface="Times New Roman" panose="02020603050405020304" pitchFamily="18" charset="0"/>
              </a:rPr>
              <a:t>При этом совокупный годовой объем закупок, осуществляемых путем проведения запроса котировок, </a:t>
            </a:r>
            <a:r>
              <a:rPr kumimoji="0" lang="ru-RU" smtClean="0">
                <a:solidFill>
                  <a:srgbClr val="C00000"/>
                </a:solidFill>
                <a:latin typeface="Times New Roman" panose="02020603050405020304" pitchFamily="18" charset="0"/>
                <a:cs typeface="Times New Roman" panose="02020603050405020304" pitchFamily="18" charset="0"/>
              </a:rPr>
              <a:t>не должен превышать десять процентов </a:t>
            </a:r>
            <a:r>
              <a:rPr kumimoji="0" lang="ru-RU" smtClean="0">
                <a:latin typeface="Times New Roman" panose="02020603050405020304" pitchFamily="18" charset="0"/>
                <a:cs typeface="Times New Roman" panose="02020603050405020304" pitchFamily="18" charset="0"/>
              </a:rPr>
              <a:t>объема средств, предусмотренных на все закупки заказчика в соответствии с планом-графиком, </a:t>
            </a:r>
            <a:r>
              <a:rPr kumimoji="0" lang="ru-RU" smtClean="0">
                <a:solidFill>
                  <a:srgbClr val="C00000"/>
                </a:solidFill>
                <a:latin typeface="Times New Roman" panose="02020603050405020304" pitchFamily="18" charset="0"/>
                <a:cs typeface="Times New Roman" panose="02020603050405020304" pitchFamily="18" charset="0"/>
              </a:rPr>
              <a:t>но не должен составлять более чем сто миллионов рублей в год.</a:t>
            </a:r>
          </a:p>
          <a:p>
            <a:pPr eaLnBrk="1" hangingPunct="1"/>
            <a:endParaRPr kumimoji="0" lang="ru-RU" smtClean="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scene3d>
              <a:camera prst="orthographicFront"/>
              <a:lightRig rig="soft" dir="t"/>
            </a:scene3d>
          </a:bodyPr>
          <a:lstStyle/>
          <a:p>
            <a:pPr eaLnBrk="1" fontAlgn="auto" hangingPunct="1">
              <a:spcAft>
                <a:spcPts val="0"/>
              </a:spcAft>
              <a:defRPr/>
            </a:pPr>
            <a:r>
              <a:rPr lang="ru-RU" dirty="0" smtClean="0">
                <a:solidFill>
                  <a:srgbClr val="C00000"/>
                </a:solidFill>
                <a:latin typeface="Times New Roman" pitchFamily="18" charset="0"/>
                <a:ea typeface="+mj-ea"/>
                <a:cs typeface="Times New Roman" pitchFamily="18" charset="0"/>
              </a:rPr>
              <a:t>Запрос котировок (ст. 72-79)</a:t>
            </a:r>
            <a:endParaRPr lang="ru-RU" dirty="0">
              <a:solidFill>
                <a:srgbClr val="C00000"/>
              </a:solidFill>
              <a:latin typeface="Times New Roman" pitchFamily="18" charset="0"/>
              <a:ea typeface="+mj-ea"/>
              <a:cs typeface="Times New Roman" pitchFamily="18"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Text Box 5"/>
          <p:cNvSpPr txBox="1">
            <a:spLocks noChangeArrowheads="1"/>
          </p:cNvSpPr>
          <p:nvPr/>
        </p:nvSpPr>
        <p:spPr bwMode="auto">
          <a:xfrm>
            <a:off x="0" y="260350"/>
            <a:ext cx="91440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6000" tIns="36000" rIns="180000" bIns="36000" anchor="ct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endParaRPr kumimoji="0" lang="ru-RU" sz="3200" b="1">
              <a:solidFill>
                <a:srgbClr val="990033"/>
              </a:solidFill>
              <a:latin typeface="Corbel" panose="020B0503020204020204" pitchFamily="34" charset="0"/>
            </a:endParaRPr>
          </a:p>
        </p:txBody>
      </p:sp>
      <p:graphicFrame>
        <p:nvGraphicFramePr>
          <p:cNvPr id="45353" name="Group 297"/>
          <p:cNvGraphicFramePr>
            <a:graphicFrameLocks noGrp="1"/>
          </p:cNvGraphicFramePr>
          <p:nvPr/>
        </p:nvGraphicFramePr>
        <p:xfrm>
          <a:off x="468313" y="1484313"/>
          <a:ext cx="8353425" cy="4500562"/>
        </p:xfrm>
        <a:graphic>
          <a:graphicData uri="http://schemas.openxmlformats.org/drawingml/2006/table">
            <a:tbl>
              <a:tblPr/>
              <a:tblGrid>
                <a:gridCol w="4664075"/>
                <a:gridCol w="1836737"/>
                <a:gridCol w="1852613"/>
              </a:tblGrid>
              <a:tr h="901700">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Процедура</a:t>
                      </a: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A4A7"/>
                    </a:solid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НМЦК</a:t>
                      </a:r>
                      <a:r>
                        <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&lt; </a:t>
                      </a: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250 тыс.</a:t>
                      </a:r>
                      <a:r>
                        <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р</a:t>
                      </a:r>
                      <a:r>
                        <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уб</a:t>
                      </a:r>
                      <a:r>
                        <a:rPr kumimoji="0" lang="en-US" sz="20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A4A7"/>
                    </a:solid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НМЦК</a:t>
                      </a:r>
                      <a:r>
                        <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&lt;</a:t>
                      </a:r>
                      <a:r>
                        <a:rPr kumimoji="0" lang="ru-RU"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500 тыс. </a:t>
                      </a:r>
                      <a:r>
                        <a:rPr kumimoji="0" 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руб.</a:t>
                      </a: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A4A7"/>
                    </a:solidFill>
                  </a:tcPr>
                </a:tc>
              </a:tr>
              <a:tr h="100647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Размещение извещения</a:t>
                      </a:r>
                      <a:r>
                        <a:rPr kumimoji="0" lang="ru-RU"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и проекта контракта</a:t>
                      </a:r>
                      <a:endPar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Не менее 4 рабочих дней</a:t>
                      </a: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(ч.1 ст.74)</a:t>
                      </a: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Не менее 7 рабочих дней</a:t>
                      </a: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(ч.1 ст.74)</a:t>
                      </a: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82700">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Рассмотрение </a:t>
                      </a:r>
                      <a:r>
                        <a:rPr kumimoji="0" lang="ru-RU"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и оценка заявок</a:t>
                      </a:r>
                      <a:endPar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 день</a:t>
                      </a: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(ч.1 ст.78)</a:t>
                      </a: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endParaRPr kumimoji="0" lang="ru-RU" sz="2000" b="0" i="0" u="none" strike="noStrike" cap="none" normalizeH="0" baseline="0" smtClean="0">
                        <a:ln>
                          <a:noFill/>
                        </a:ln>
                        <a:solidFill>
                          <a:schemeClr val="tx1"/>
                        </a:solidFill>
                        <a:effectLst/>
                        <a:latin typeface="Arial Cyr" panose="020B0604020202020204" pitchFamily="34" charset="0"/>
                        <a:cs typeface="Arial" panose="020B0604020202020204" pitchFamily="34"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 день</a:t>
                      </a: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(ч.1 ст.78)</a:t>
                      </a: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Corbel" panose="020B0503020204020204" pitchFamily="34" charset="0"/>
                        <a:cs typeface="Arial" panose="020B0604020202020204" pitchFamily="34"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r>
              <a:tr h="1311275">
                <a:tc>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Заключение контракта</a:t>
                      </a:r>
                      <a:endPar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eaLnBrk="0" hangingPunct="0">
                        <a:spcBef>
                          <a:spcPts val="400"/>
                        </a:spcBef>
                        <a:buClr>
                          <a:schemeClr val="accent1"/>
                        </a:buClr>
                        <a:buSzPct val="68000"/>
                        <a:buFont typeface="Wingdings 3" panose="05040102010807070707" pitchFamily="18" charset="2"/>
                        <a:defRPr kumimoji="1" sz="2300">
                          <a:solidFill>
                            <a:schemeClr val="tx1"/>
                          </a:solidFill>
                          <a:latin typeface="Lucida Sans Unicode" panose="020B0602030504020204" pitchFamily="34" charset="0"/>
                          <a:cs typeface="Arial" panose="020B0604020202020204" pitchFamily="34" charset="0"/>
                        </a:defRPr>
                      </a:lvl1pPr>
                      <a:lvl2pPr marL="742950" indent="-285750" eaLnBrk="0" hangingPunct="0">
                        <a:spcBef>
                          <a:spcPts val="325"/>
                        </a:spcBef>
                        <a:buClr>
                          <a:schemeClr val="accent1"/>
                        </a:buClr>
                        <a:buFont typeface="Verdana" panose="020B0604030504040204" pitchFamily="34" charset="0"/>
                        <a:defRPr kumimoji="1" sz="2100">
                          <a:solidFill>
                            <a:schemeClr val="tx1"/>
                          </a:solidFill>
                          <a:latin typeface="Lucida Sans Unicode" panose="020B0602030504020204" pitchFamily="34" charset="0"/>
                          <a:cs typeface="Arial" panose="020B0604020202020204" pitchFamily="34" charset="0"/>
                        </a:defRPr>
                      </a:lvl2pPr>
                      <a:lvl3pPr marL="1143000" indent="-228600" eaLnBrk="0" hangingPunct="0">
                        <a:spcBef>
                          <a:spcPts val="350"/>
                        </a:spcBef>
                        <a:buClr>
                          <a:schemeClr val="accent2"/>
                        </a:buClr>
                        <a:buSzPct val="100000"/>
                        <a:buFont typeface="Wingdings 2" panose="05020102010507070707" pitchFamily="18" charset="2"/>
                        <a:defRPr kumimoji="1" sz="1900">
                          <a:solidFill>
                            <a:schemeClr val="tx1"/>
                          </a:solidFill>
                          <a:latin typeface="Lucida Sans Unicode" panose="020B0602030504020204" pitchFamily="34" charset="0"/>
                          <a:cs typeface="Arial" panose="020B0604020202020204" pitchFamily="34" charset="0"/>
                        </a:defRPr>
                      </a:lvl3pPr>
                      <a:lvl4pPr marL="1600200" indent="-228600" eaLnBrk="0" hangingPunct="0">
                        <a:spcBef>
                          <a:spcPts val="350"/>
                        </a:spcBef>
                        <a:buClr>
                          <a:schemeClr val="accent2"/>
                        </a:buClr>
                        <a:buFont typeface="Wingdings 2" panose="05020102010507070707" pitchFamily="18" charset="2"/>
                        <a:defRPr kumimoji="1" sz="1700">
                          <a:solidFill>
                            <a:schemeClr val="tx1"/>
                          </a:solidFill>
                          <a:latin typeface="Lucida Sans Unicode" panose="020B0602030504020204" pitchFamily="34" charset="0"/>
                          <a:cs typeface="Arial" panose="020B0604020202020204" pitchFamily="34" charset="0"/>
                        </a:defRPr>
                      </a:lvl4pPr>
                      <a:lvl5pPr marL="2057400" indent="-228600" eaLnBrk="0" hangingPunct="0">
                        <a:spcBef>
                          <a:spcPts val="350"/>
                        </a:spcBef>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defRPr kumimoji="1" sz="1600">
                          <a:solidFill>
                            <a:schemeClr val="tx1"/>
                          </a:solidFill>
                          <a:latin typeface="Lucida Sans Unicode" panose="020B0602030504020204" pitchFamily="34" charset="0"/>
                          <a:cs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Не ранее чем через 7 дней и не позднее 20 дней со дня подписания итогового протокола (ч.13 ст.78)</a:t>
                      </a:r>
                      <a:endParaRPr kumimoji="0" 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bl>
          </a:graphicData>
        </a:graphic>
      </p:graphicFrame>
      <p:sp>
        <p:nvSpPr>
          <p:cNvPr id="198679" name="Прямоугольник 4"/>
          <p:cNvSpPr>
            <a:spLocks noChangeArrowheads="1"/>
          </p:cNvSpPr>
          <p:nvPr/>
        </p:nvSpPr>
        <p:spPr bwMode="auto">
          <a:xfrm>
            <a:off x="179388" y="188913"/>
            <a:ext cx="8785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panose="020B0604020202020204" pitchFamily="34" charset="0"/>
                <a:cs typeface="Arial" panose="020B0604020202020204" pitchFamily="34" charset="0"/>
              </a:defRPr>
            </a:lvl1pPr>
            <a:lvl2pPr marL="742950" indent="-285750">
              <a:defRPr kumimoji="1" sz="2400">
                <a:solidFill>
                  <a:schemeClr val="tx1"/>
                </a:solidFill>
                <a:latin typeface="Arial" panose="020B0604020202020204" pitchFamily="34" charset="0"/>
                <a:cs typeface="Arial" panose="020B0604020202020204" pitchFamily="34" charset="0"/>
              </a:defRPr>
            </a:lvl2pPr>
            <a:lvl3pPr marL="1143000" indent="-228600">
              <a:defRPr kumimoji="1" sz="2400">
                <a:solidFill>
                  <a:schemeClr val="tx1"/>
                </a:solidFill>
                <a:latin typeface="Arial" panose="020B0604020202020204" pitchFamily="34" charset="0"/>
                <a:cs typeface="Arial" panose="020B0604020202020204" pitchFamily="34" charset="0"/>
              </a:defRPr>
            </a:lvl3pPr>
            <a:lvl4pPr marL="1600200" indent="-228600">
              <a:defRPr kumimoji="1" sz="2400">
                <a:solidFill>
                  <a:schemeClr val="tx1"/>
                </a:solidFill>
                <a:latin typeface="Arial" panose="020B0604020202020204" pitchFamily="34" charset="0"/>
                <a:cs typeface="Arial" panose="020B0604020202020204" pitchFamily="34" charset="0"/>
              </a:defRPr>
            </a:lvl4pPr>
            <a:lvl5pPr marL="2057400" indent="-228600">
              <a:defRPr kumimoji="1" sz="2400">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pPr algn="ctr"/>
            <a:r>
              <a:rPr kumimoji="0" lang="ru-RU" sz="3200" b="1">
                <a:solidFill>
                  <a:srgbClr val="0070C0"/>
                </a:solidFill>
                <a:latin typeface="Times New Roman" panose="02020603050405020304" pitchFamily="18" charset="0"/>
                <a:cs typeface="Times New Roman" panose="02020603050405020304" pitchFamily="18" charset="0"/>
              </a:rPr>
              <a:t>Алгоритм проведения запроса котировок</a:t>
            </a: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Содержимое 1"/>
          <p:cNvSpPr>
            <a:spLocks noGrp="1"/>
          </p:cNvSpPr>
          <p:nvPr>
            <p:ph idx="1"/>
          </p:nvPr>
        </p:nvSpPr>
        <p:spPr/>
        <p:txBody>
          <a:bodyPr/>
          <a:lstStyle/>
          <a:p>
            <a:pPr eaLnBrk="1" hangingPunct="1">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1) наименование, место нахождения, почтовый адрес, адрес электронной почты, номер контактного телефона, ответственное должностное лицо заказчика, специализированной организации;</a:t>
            </a:r>
          </a:p>
          <a:p>
            <a:pPr eaLnBrk="1" hangingPunct="1">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2) краткое изложение условий контракта, содержащее наименование и описание объекта закупки </a:t>
            </a:r>
          </a:p>
          <a:p>
            <a:pPr eaLnBrk="1" hangingPunct="1">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3) идентификационный код закупки;</a:t>
            </a:r>
          </a:p>
          <a:p>
            <a:pPr eaLnBrk="1" hangingPunct="1">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4) ограничение участия в определении поставщика (подрядчика, исполнителя), установленное в соответствии с настоящим Федеральным законом;</a:t>
            </a:r>
          </a:p>
          <a:p>
            <a:pPr eaLnBrk="1" hangingPunct="1">
              <a:buFont typeface="Wingdings 3" panose="05040102010807070707" pitchFamily="18" charset="2"/>
              <a:buNone/>
            </a:pPr>
            <a:r>
              <a:rPr kumimoji="0" lang="ru-RU" sz="2400" smtClean="0">
                <a:latin typeface="Times New Roman" panose="02020603050405020304" pitchFamily="18" charset="0"/>
                <a:cs typeface="Times New Roman" panose="02020603050405020304" pitchFamily="18" charset="0"/>
              </a:rPr>
              <a:t>5) обоснование начальной (максимальной) цены контракта), </a:t>
            </a:r>
          </a:p>
          <a:p>
            <a:pPr eaLnBrk="1" hangingPunct="1">
              <a:buFont typeface="Wingdings 3" panose="05040102010807070707" pitchFamily="18" charset="2"/>
              <a:buNone/>
            </a:pPr>
            <a:endParaRPr kumimoji="0" lang="ru-RU" sz="2000" smtClean="0">
              <a:latin typeface="Times New Roman" panose="02020603050405020304" pitchFamily="18" charset="0"/>
              <a:cs typeface="Times New Roman" panose="02020603050405020304" pitchFamily="18" charset="0"/>
            </a:endParaRPr>
          </a:p>
          <a:p>
            <a:pPr eaLnBrk="1" hangingPunct="1"/>
            <a:endParaRPr kumimoji="0" lang="ru-RU" sz="2000" smtClean="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Извещение (ст.73)</a:t>
            </a:r>
            <a:endParaRPr lang="ru-RU" dirty="0">
              <a:latin typeface="Times New Roman" pitchFamily="18" charset="0"/>
              <a:ea typeface="+mj-ea"/>
              <a:cs typeface="Times New Roman" pitchFamily="18"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Содержимое 1"/>
          <p:cNvSpPr>
            <a:spLocks noGrp="1"/>
          </p:cNvSpPr>
          <p:nvPr>
            <p:ph idx="1"/>
          </p:nvPr>
        </p:nvSpPr>
        <p:spPr/>
        <p:txBody>
          <a:bodyPr/>
          <a:lstStyle/>
          <a:p>
            <a:pPr eaLnBrk="1" hangingPunct="1">
              <a:lnSpc>
                <a:spcPct val="80000"/>
              </a:lnSpc>
              <a:buFont typeface="Wingdings 3" panose="05040102010807070707" pitchFamily="18" charset="2"/>
              <a:buNone/>
            </a:pPr>
            <a:r>
              <a:rPr kumimoji="0" lang="ru-RU" sz="1900" smtClean="0">
                <a:latin typeface="Times New Roman" panose="02020603050405020304" pitchFamily="18" charset="0"/>
                <a:cs typeface="Times New Roman" panose="02020603050405020304" pitchFamily="18" charset="0"/>
              </a:rPr>
              <a:t>6) форма заявки на участие в запросе котировок;</a:t>
            </a:r>
          </a:p>
          <a:p>
            <a:pPr eaLnBrk="1" hangingPunct="1">
              <a:lnSpc>
                <a:spcPct val="80000"/>
              </a:lnSpc>
              <a:buFont typeface="Wingdings 3" panose="05040102010807070707" pitchFamily="18" charset="2"/>
              <a:buNone/>
            </a:pPr>
            <a:r>
              <a:rPr kumimoji="0" lang="ru-RU" sz="1900" smtClean="0">
                <a:latin typeface="Times New Roman" panose="02020603050405020304" pitchFamily="18" charset="0"/>
                <a:cs typeface="Times New Roman" panose="02020603050405020304" pitchFamily="18" charset="0"/>
              </a:rPr>
              <a:t>7</a:t>
            </a:r>
            <a:r>
              <a:rPr kumimoji="0" lang="ru-RU" sz="1900" smtClean="0">
                <a:solidFill>
                  <a:srgbClr val="C00000"/>
                </a:solidFill>
                <a:latin typeface="Times New Roman" panose="02020603050405020304" pitchFamily="18" charset="0"/>
                <a:cs typeface="Times New Roman" panose="02020603050405020304" pitchFamily="18" charset="0"/>
              </a:rPr>
              <a:t>) место, дата и время вскрытия конвертов с заявками на участие в запросе </a:t>
            </a:r>
            <a:r>
              <a:rPr kumimoji="0" lang="ru-RU" sz="1900" smtClean="0">
                <a:latin typeface="Times New Roman" panose="02020603050405020304" pitchFamily="18" charset="0"/>
                <a:cs typeface="Times New Roman" panose="02020603050405020304" pitchFamily="18" charset="0"/>
              </a:rPr>
              <a:t>котировок и (или) открытия доступа к поданным в форме электронных документов заявкам на участие в запросе котировок;</a:t>
            </a:r>
          </a:p>
          <a:p>
            <a:pPr eaLnBrk="1" hangingPunct="1">
              <a:lnSpc>
                <a:spcPct val="80000"/>
              </a:lnSpc>
              <a:buFont typeface="Wingdings 3" panose="05040102010807070707" pitchFamily="18" charset="2"/>
              <a:buNone/>
            </a:pPr>
            <a:r>
              <a:rPr kumimoji="0" lang="ru-RU" sz="1900" smtClean="0">
                <a:latin typeface="Times New Roman" panose="02020603050405020304" pitchFamily="18" charset="0"/>
                <a:cs typeface="Times New Roman" panose="02020603050405020304" pitchFamily="18" charset="0"/>
              </a:rPr>
              <a:t>8</a:t>
            </a:r>
            <a:r>
              <a:rPr kumimoji="0" lang="ru-RU" sz="1900" smtClean="0">
                <a:solidFill>
                  <a:srgbClr val="C00000"/>
                </a:solidFill>
                <a:latin typeface="Times New Roman" panose="02020603050405020304" pitchFamily="18" charset="0"/>
                <a:cs typeface="Times New Roman" panose="02020603050405020304" pitchFamily="18" charset="0"/>
              </a:rPr>
              <a:t>) информация о контрактной службе,</a:t>
            </a:r>
            <a:r>
              <a:rPr kumimoji="0" lang="ru-RU" sz="1900" smtClean="0">
                <a:latin typeface="Times New Roman" panose="02020603050405020304" pitchFamily="18" charset="0"/>
                <a:cs typeface="Times New Roman" panose="02020603050405020304" pitchFamily="18" charset="0"/>
              </a:rPr>
              <a:t> контрактном управляющем, ответственных за заключение контракта, срок, в течение которого победитель запроса котировок или иной участник запроса котировок, с которым заключается контракт при уклонении победителя запроса котировок от заключения контракта, должен подписать контракт, условия признания победителя запроса котировок или иного участника запроса котировок уклонившимися от заключения контракта;</a:t>
            </a:r>
          </a:p>
          <a:p>
            <a:pPr eaLnBrk="1" hangingPunct="1">
              <a:lnSpc>
                <a:spcPct val="80000"/>
              </a:lnSpc>
              <a:buFont typeface="Wingdings 3" panose="05040102010807070707" pitchFamily="18" charset="2"/>
              <a:buNone/>
            </a:pPr>
            <a:r>
              <a:rPr kumimoji="0" lang="ru-RU" sz="1900" smtClean="0">
                <a:solidFill>
                  <a:srgbClr val="C00000"/>
                </a:solidFill>
                <a:latin typeface="Times New Roman" panose="02020603050405020304" pitchFamily="18" charset="0"/>
                <a:cs typeface="Times New Roman" panose="02020603050405020304" pitchFamily="18" charset="0"/>
              </a:rPr>
              <a:t>9) информация о возможности одностороннего отказа от исполнения контракта в соответствии с положениями частей 8-26 статьи 95 настоящего Федерального закона;</a:t>
            </a:r>
          </a:p>
          <a:p>
            <a:pPr eaLnBrk="1" hangingPunct="1">
              <a:lnSpc>
                <a:spcPct val="80000"/>
              </a:lnSpc>
              <a:buFont typeface="Wingdings 3" panose="05040102010807070707" pitchFamily="18" charset="2"/>
              <a:buNone/>
            </a:pPr>
            <a:r>
              <a:rPr kumimoji="0" lang="ru-RU" sz="1900" smtClean="0">
                <a:latin typeface="Times New Roman" panose="02020603050405020304" pitchFamily="18" charset="0"/>
                <a:cs typeface="Times New Roman" panose="02020603050405020304" pitchFamily="18" charset="0"/>
              </a:rPr>
              <a:t>10) преимущества, предоставляемые заказчиком в соответствии со статьями 28-30 настоящего Федерального закона.</a:t>
            </a:r>
          </a:p>
          <a:p>
            <a:pPr eaLnBrk="1" hangingPunct="1">
              <a:lnSpc>
                <a:spcPct val="80000"/>
              </a:lnSpc>
            </a:pPr>
            <a:endParaRPr kumimoji="0" lang="ru-RU" sz="1900" smtClean="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Извещение (ст.73) </a:t>
            </a:r>
            <a:endParaRPr lang="ru-RU" dirty="0">
              <a:ea typeface="+mj-ea"/>
              <a:cs typeface="+mj-cs"/>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Содержимое 1"/>
          <p:cNvSpPr>
            <a:spLocks noGrp="1"/>
          </p:cNvSpPr>
          <p:nvPr>
            <p:ph idx="1"/>
          </p:nvPr>
        </p:nvSpPr>
        <p:spPr/>
        <p:txBody>
          <a:bodyPr/>
          <a:lstStyle/>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Заказчик одновременно с размещением в ЕИС  извещения о проведении запроса котировок вправе направить запрос о предоставлении котировок </a:t>
            </a:r>
            <a:r>
              <a:rPr kumimoji="0" lang="ru-RU" sz="2000" smtClean="0">
                <a:solidFill>
                  <a:srgbClr val="C00000"/>
                </a:solidFill>
                <a:latin typeface="Times New Roman" panose="02020603050405020304" pitchFamily="18" charset="0"/>
                <a:cs typeface="Times New Roman" panose="02020603050405020304" pitchFamily="18" charset="0"/>
              </a:rPr>
              <a:t>не менее чем трем лицам</a:t>
            </a:r>
            <a:r>
              <a:rPr kumimoji="0" lang="ru-RU" sz="2000" smtClean="0">
                <a:latin typeface="Times New Roman" panose="02020603050405020304" pitchFamily="18" charset="0"/>
                <a:cs typeface="Times New Roman" panose="02020603050405020304" pitchFamily="18" charset="0"/>
              </a:rPr>
              <a:t>, осуществляющим поставки товаров, выполнение работ, оказание услуг, предусмотренных извещением.</a:t>
            </a:r>
          </a:p>
          <a:p>
            <a:pPr eaLnBrk="1" hangingPunct="1">
              <a:buFont typeface="Wingdings 3" panose="05040102010807070707" pitchFamily="18" charset="2"/>
              <a:buNone/>
            </a:pPr>
            <a:r>
              <a:rPr kumimoji="0" lang="ru-RU" sz="2000" smtClean="0">
                <a:solidFill>
                  <a:srgbClr val="C00000"/>
                </a:solidFill>
                <a:latin typeface="Times New Roman" panose="02020603050405020304" pitchFamily="18" charset="0"/>
                <a:cs typeface="Times New Roman" panose="02020603050405020304" pitchFamily="18" charset="0"/>
              </a:rPr>
              <a:t>Заказчик вправе принять решение о внесении изменений в извещение  не позднее чем за 2 рабочих дня до окончания срока подачи заявок.</a:t>
            </a:r>
            <a:r>
              <a:rPr kumimoji="0" lang="ru-RU" sz="2000" smtClean="0">
                <a:latin typeface="Times New Roman" panose="02020603050405020304" pitchFamily="18" charset="0"/>
                <a:cs typeface="Times New Roman" panose="02020603050405020304" pitchFamily="18" charset="0"/>
              </a:rPr>
              <a:t> </a:t>
            </a: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Изменение объекта закупки не допускается.</a:t>
            </a:r>
          </a:p>
          <a:p>
            <a:pPr eaLnBrk="1" hangingPunct="1">
              <a:buFont typeface="Wingdings 3" panose="05040102010807070707" pitchFamily="18" charset="2"/>
              <a:buNone/>
            </a:pPr>
            <a:endParaRPr kumimoji="0" lang="ru-RU" sz="2000" smtClean="0">
              <a:latin typeface="Times New Roman" panose="02020603050405020304" pitchFamily="18" charset="0"/>
              <a:cs typeface="Times New Roman" panose="02020603050405020304" pitchFamily="18" charset="0"/>
            </a:endParaRPr>
          </a:p>
          <a:p>
            <a:pPr eaLnBrk="1" hangingPunct="1">
              <a:buFont typeface="Wingdings 3" panose="05040102010807070707" pitchFamily="18" charset="2"/>
              <a:buNone/>
            </a:pPr>
            <a:r>
              <a:rPr kumimoji="0" lang="ru-RU" sz="2000" smtClean="0">
                <a:latin typeface="Times New Roman" panose="02020603050405020304" pitchFamily="18" charset="0"/>
                <a:cs typeface="Times New Roman" panose="02020603050405020304" pitchFamily="18" charset="0"/>
              </a:rPr>
              <a:t>При этом срок подачи заявок должен быть продлен и должен составлять: </a:t>
            </a:r>
          </a:p>
          <a:p>
            <a:pPr eaLnBrk="1" hangingPunct="1"/>
            <a:r>
              <a:rPr kumimoji="0" lang="ru-RU" sz="2000" smtClean="0">
                <a:latin typeface="Times New Roman" panose="02020603050405020304" pitchFamily="18" charset="0"/>
                <a:cs typeface="Times New Roman" panose="02020603050405020304" pitchFamily="18" charset="0"/>
              </a:rPr>
              <a:t>не менее 7 рабочих  дней, если НМЦК не превышает 500 тыс. руб.</a:t>
            </a:r>
          </a:p>
          <a:p>
            <a:pPr eaLnBrk="1" hangingPunct="1"/>
            <a:r>
              <a:rPr kumimoji="0" lang="ru-RU" sz="2000" smtClean="0">
                <a:latin typeface="Times New Roman" panose="02020603050405020304" pitchFamily="18" charset="0"/>
                <a:cs typeface="Times New Roman" panose="02020603050405020304" pitchFamily="18" charset="0"/>
              </a:rPr>
              <a:t>не менее 4 рабочих дней, если НМЦК не превышает 250 тыс. руб. (ч.6 ст.74). </a:t>
            </a:r>
          </a:p>
          <a:p>
            <a:pPr eaLnBrk="1" hangingPunct="1"/>
            <a:endParaRPr kumimoji="0" lang="ru-RU" sz="2000" smtClean="0">
              <a:latin typeface="Times New Roman" panose="02020603050405020304" pitchFamily="18" charset="0"/>
              <a:cs typeface="Times New Roman" panose="02020603050405020304" pitchFamily="18" charset="0"/>
            </a:endParaRPr>
          </a:p>
          <a:p>
            <a:pPr eaLnBrk="1" hangingPunct="1"/>
            <a:r>
              <a:rPr kumimoji="0" lang="ru-RU" sz="2000" smtClean="0">
                <a:latin typeface="Times New Roman" panose="02020603050405020304" pitchFamily="18" charset="0"/>
                <a:cs typeface="Times New Roman" panose="02020603050405020304" pitchFamily="18" charset="0"/>
              </a:rPr>
              <a:t> </a:t>
            </a:r>
            <a:endParaRPr kumimoji="0" lang="ru-RU" sz="2000"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solidFill>
                  <a:schemeClr val="tx1"/>
                </a:solidFill>
                <a:latin typeface="Times New Roman" pitchFamily="18" charset="0"/>
                <a:ea typeface="+mj-ea"/>
                <a:cs typeface="Times New Roman" pitchFamily="18" charset="0"/>
              </a:rPr>
              <a:t>Порядок проведения запроса котировок (ст. 74)</a:t>
            </a:r>
            <a:endParaRPr lang="ru-RU" dirty="0">
              <a:solidFill>
                <a:schemeClr val="tx1"/>
              </a:solidFill>
              <a:ea typeface="+mj-ea"/>
              <a:cs typeface="+mj-cs"/>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Содержимое 1"/>
          <p:cNvSpPr>
            <a:spLocks noGrp="1"/>
          </p:cNvSpPr>
          <p:nvPr>
            <p:ph idx="1"/>
          </p:nvPr>
        </p:nvSpPr>
        <p:spPr/>
        <p:txBody>
          <a:bodyPr/>
          <a:lstStyle/>
          <a:p>
            <a:pPr eaLnBrk="1" hangingPunct="1"/>
            <a:r>
              <a:rPr kumimoji="0" lang="ru-RU" smtClean="0">
                <a:latin typeface="Times New Roman" panose="02020603050405020304" pitchFamily="18" charset="0"/>
                <a:cs typeface="Times New Roman" panose="02020603050405020304" pitchFamily="18" charset="0"/>
              </a:rPr>
              <a:t>Заказчик вправе отменить определение поставщика (подрядчика, исполнителя) </a:t>
            </a:r>
            <a:r>
              <a:rPr kumimoji="0" lang="ru-RU" smtClean="0">
                <a:solidFill>
                  <a:srgbClr val="C00000"/>
                </a:solidFill>
                <a:latin typeface="Times New Roman" panose="02020603050405020304" pitchFamily="18" charset="0"/>
                <a:cs typeface="Times New Roman" panose="02020603050405020304" pitchFamily="18" charset="0"/>
              </a:rPr>
              <a:t>не позднее чем за два дня</a:t>
            </a:r>
            <a:r>
              <a:rPr kumimoji="0" lang="ru-RU" smtClean="0">
                <a:latin typeface="Times New Roman" panose="02020603050405020304" pitchFamily="18" charset="0"/>
                <a:cs typeface="Times New Roman" panose="02020603050405020304" pitchFamily="18" charset="0"/>
              </a:rPr>
              <a:t> до даты окончания срока подачи заявок на участие в запросе котировок.</a:t>
            </a:r>
          </a:p>
        </p:txBody>
      </p:sp>
      <p:sp>
        <p:nvSpPr>
          <p:cNvPr id="3" name="Заголовок 2"/>
          <p:cNvSpPr>
            <a:spLocks noGrp="1"/>
          </p:cNvSpPr>
          <p:nvPr>
            <p:ph type="title"/>
          </p:nvPr>
        </p:nvSpPr>
        <p:spPr/>
        <p:txBody>
          <a:bodyPr>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Отмена определения поставщика</a:t>
            </a:r>
            <a:endParaRPr lang="ru-RU" dirty="0">
              <a:latin typeface="Times New Roman" pitchFamily="18" charset="0"/>
              <a:ea typeface="+mj-ea"/>
              <a:cs typeface="Times New Roman" pitchFamily="18" charset="0"/>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Содержимое 1"/>
          <p:cNvSpPr>
            <a:spLocks noGrp="1"/>
          </p:cNvSpPr>
          <p:nvPr>
            <p:ph idx="1"/>
          </p:nvPr>
        </p:nvSpPr>
        <p:spPr/>
        <p:txBody>
          <a:bodyPr/>
          <a:lstStyle/>
          <a:p>
            <a:pPr eaLnBrk="1" hangingPunct="1"/>
            <a:endParaRPr kumimoji="0" lang="ru-RU" b="1" smtClean="0">
              <a:cs typeface="Arial" panose="020B0604020202020204" pitchFamily="34" charset="0"/>
            </a:endParaRPr>
          </a:p>
          <a:p>
            <a:pPr eaLnBrk="1" hangingPunct="1">
              <a:buFont typeface="Wingdings 3" panose="05040102010807070707" pitchFamily="18" charset="2"/>
              <a:buNone/>
            </a:pPr>
            <a:r>
              <a:rPr kumimoji="0" lang="ru-RU" smtClean="0">
                <a:latin typeface="Times New Roman" panose="02020603050405020304" pitchFamily="18" charset="0"/>
                <a:cs typeface="Times New Roman" panose="02020603050405020304" pitchFamily="18" charset="0"/>
              </a:rPr>
              <a:t>Участник запроса котировок, участник запроса предложений вправе изменить или отозвать свою заявку до истечения срока подачи заявок с учетом положений настоящего Федерального закона. Изменение заявки или уведомление о ее отзыве является действительным, если изменение осуществлено или уведомление получено заказчиком до истечения срока подачи заявок.</a:t>
            </a:r>
          </a:p>
          <a:p>
            <a:pPr eaLnBrk="1" hangingPunct="1"/>
            <a:endParaRPr kumimoji="0" lang="ru-RU" smtClean="0">
              <a:cs typeface="Arial" panose="020B0604020202020204" pitchFamily="34" charset="0"/>
            </a:endParaRPr>
          </a:p>
        </p:txBody>
      </p:sp>
      <p:sp>
        <p:nvSpPr>
          <p:cNvPr id="3" name="Заголовок 2"/>
          <p:cNvSpPr>
            <a:spLocks noGrp="1"/>
          </p:cNvSpPr>
          <p:nvPr>
            <p:ph type="title"/>
          </p:nvPr>
        </p:nvSpPr>
        <p:spPr/>
        <p:txBody>
          <a:bodyPr>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Изменение и отзыв заявок (ст.43)</a:t>
            </a:r>
            <a:endParaRPr lang="ru-RU" dirty="0">
              <a:latin typeface="Times New Roman" pitchFamily="18" charset="0"/>
              <a:ea typeface="+mj-ea"/>
              <a:cs typeface="Times New Roman" pitchFamily="18" charset="0"/>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Содержимое 1"/>
          <p:cNvSpPr>
            <a:spLocks noGrp="1"/>
          </p:cNvSpPr>
          <p:nvPr>
            <p:ph idx="1"/>
          </p:nvPr>
        </p:nvSpPr>
        <p:spPr/>
        <p:txBody>
          <a:bodyPr/>
          <a:lstStyle/>
          <a:p>
            <a:pPr eaLnBrk="1" hangingPunct="1"/>
            <a:r>
              <a:rPr kumimoji="0" lang="ru-RU" smtClean="0">
                <a:latin typeface="Times New Roman" panose="02020603050405020304" pitchFamily="18" charset="0"/>
                <a:cs typeface="Times New Roman" panose="02020603050405020304" pitchFamily="18" charset="0"/>
              </a:rPr>
              <a:t>Любой участник закупки, в том числе участник, которому не направлялся запрос о предоставлении котировок, </a:t>
            </a:r>
            <a:r>
              <a:rPr kumimoji="0" lang="ru-RU" smtClean="0">
                <a:solidFill>
                  <a:srgbClr val="C00000"/>
                </a:solidFill>
                <a:latin typeface="Times New Roman" panose="02020603050405020304" pitchFamily="18" charset="0"/>
                <a:cs typeface="Times New Roman" panose="02020603050405020304" pitchFamily="18" charset="0"/>
              </a:rPr>
              <a:t>вправе подать только одну заявку </a:t>
            </a:r>
            <a:r>
              <a:rPr kumimoji="0" lang="ru-RU" smtClean="0">
                <a:latin typeface="Times New Roman" panose="02020603050405020304" pitchFamily="18" charset="0"/>
                <a:cs typeface="Times New Roman" panose="02020603050405020304" pitchFamily="18" charset="0"/>
              </a:rPr>
              <a:t>на участие в запросе котировок. В случае, если заказчиком были внесены изменения в извещение о проведении запроса котировок, </a:t>
            </a:r>
            <a:r>
              <a:rPr kumimoji="0" lang="ru-RU" smtClean="0">
                <a:solidFill>
                  <a:srgbClr val="C00000"/>
                </a:solidFill>
                <a:latin typeface="Times New Roman" panose="02020603050405020304" pitchFamily="18" charset="0"/>
                <a:cs typeface="Times New Roman" panose="02020603050405020304" pitchFamily="18" charset="0"/>
              </a:rPr>
              <a:t>участник закупки вправе изменить или отозвать свою заявку </a:t>
            </a:r>
            <a:r>
              <a:rPr kumimoji="0" lang="ru-RU" smtClean="0">
                <a:latin typeface="Times New Roman" panose="02020603050405020304" pitchFamily="18" charset="0"/>
                <a:cs typeface="Times New Roman" panose="02020603050405020304" pitchFamily="18" charset="0"/>
              </a:rPr>
              <a:t>на участие в запросе котировок до истечения срока подачи заявок на участие в запросе котировок.</a:t>
            </a:r>
          </a:p>
          <a:p>
            <a:pPr eaLnBrk="1" hangingPunct="1"/>
            <a:endParaRPr kumimoji="0" lang="ru-RU"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Порядок подачи заявки на участие в запросе котировок (ст.74)</a:t>
            </a:r>
            <a:r>
              <a:rPr lang="ru-RU" dirty="0" smtClean="0">
                <a:ea typeface="+mj-ea"/>
                <a:cs typeface="+mj-cs"/>
              </a:rPr>
              <a:t/>
            </a:r>
            <a:br>
              <a:rPr lang="ru-RU" dirty="0" smtClean="0">
                <a:ea typeface="+mj-ea"/>
                <a:cs typeface="+mj-cs"/>
              </a:rPr>
            </a:br>
            <a:endParaRPr lang="ru-RU" dirty="0">
              <a:ea typeface="+mj-ea"/>
              <a:cs typeface="+mj-cs"/>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3" name="Содержимое 1"/>
          <p:cNvSpPr>
            <a:spLocks noGrp="1"/>
          </p:cNvSpPr>
          <p:nvPr>
            <p:ph idx="1"/>
          </p:nvPr>
        </p:nvSpPr>
        <p:spPr/>
        <p:txBody>
          <a:bodyPr/>
          <a:lstStyle/>
          <a:p>
            <a:pPr eaLnBrk="1" hangingPunct="1">
              <a:lnSpc>
                <a:spcPct val="90000"/>
              </a:lnSpc>
              <a:buFont typeface="Wingdings 3" panose="05040102010807070707" pitchFamily="18" charset="2"/>
              <a:buNone/>
            </a:pPr>
            <a:r>
              <a:rPr kumimoji="0" lang="ru-RU" sz="2300" smtClean="0">
                <a:latin typeface="Times New Roman" panose="02020603050405020304" pitchFamily="18" charset="0"/>
                <a:cs typeface="Times New Roman" panose="02020603050405020304" pitchFamily="18" charset="0"/>
              </a:rPr>
              <a:t>В течение одного рабочего дня, следующего после </a:t>
            </a:r>
            <a:r>
              <a:rPr kumimoji="0" lang="ru-RU" sz="2300" smtClean="0">
                <a:solidFill>
                  <a:srgbClr val="C00000"/>
                </a:solidFill>
                <a:latin typeface="Times New Roman" panose="02020603050405020304" pitchFamily="18" charset="0"/>
                <a:cs typeface="Times New Roman" panose="02020603050405020304" pitchFamily="18" charset="0"/>
              </a:rPr>
              <a:t>даты окончания срока подачи заявок </a:t>
            </a:r>
            <a:r>
              <a:rPr kumimoji="0" lang="ru-RU" sz="2300" smtClean="0">
                <a:latin typeface="Times New Roman" panose="02020603050405020304" pitchFamily="18" charset="0"/>
                <a:cs typeface="Times New Roman" panose="02020603050405020304" pitchFamily="18" charset="0"/>
              </a:rPr>
              <a:t>на участие в запросе котировок, котировочная комиссия вскрывает конверты с такими заявками и (или) открывает доступ к поданным в форме электронных документов заявкам на участие в запросе котировок, рассматривает такие заявки в части соответствия их требованиям, установленным в извещении о проведении запроса котировок, и оценивает такие заявки. </a:t>
            </a:r>
            <a:r>
              <a:rPr kumimoji="0" lang="ru-RU" sz="2300" smtClean="0">
                <a:solidFill>
                  <a:srgbClr val="C00000"/>
                </a:solidFill>
                <a:latin typeface="Times New Roman" panose="02020603050405020304" pitchFamily="18" charset="0"/>
                <a:cs typeface="Times New Roman" panose="02020603050405020304" pitchFamily="18" charset="0"/>
              </a:rPr>
              <a:t>Конверты с такими заявками вскрываются публично во время и в месте, которые указаны в извещении о проведении запроса котировок.</a:t>
            </a:r>
            <a:r>
              <a:rPr kumimoji="0" lang="ru-RU" sz="2300" smtClean="0">
                <a:latin typeface="Times New Roman" panose="02020603050405020304" pitchFamily="18" charset="0"/>
                <a:cs typeface="Times New Roman" panose="02020603050405020304" pitchFamily="18" charset="0"/>
              </a:rPr>
              <a:t> Вскрытие всех поступивших конвертов с такими заявками и открытие доступа к поданным в форме электронных документов таким заявкам осуществляются в один день. </a:t>
            </a: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Рассмотрение и оценка заявки на участие в запросе котировок (ст.78)</a:t>
            </a:r>
            <a:endParaRPr lang="ru-RU" dirty="0">
              <a:latin typeface="Times New Roman" pitchFamily="18" charset="0"/>
              <a:ea typeface="+mj-ea"/>
              <a:cs typeface="Times New Roman" pitchFamily="18" charset="0"/>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1" name="Содержимое 1"/>
          <p:cNvSpPr>
            <a:spLocks noGrp="1"/>
          </p:cNvSpPr>
          <p:nvPr>
            <p:ph idx="1"/>
          </p:nvPr>
        </p:nvSpPr>
        <p:spPr/>
        <p:txBody>
          <a:bodyPr/>
          <a:lstStyle/>
          <a:p>
            <a:pPr eaLnBrk="1" hangingPunct="1">
              <a:buFont typeface="Wingdings 3" panose="05040102010807070707" pitchFamily="18" charset="2"/>
              <a:buNone/>
            </a:pPr>
            <a:r>
              <a:rPr kumimoji="0" lang="ru-RU" sz="2500" smtClean="0">
                <a:latin typeface="Times New Roman" panose="02020603050405020304" pitchFamily="18" charset="0"/>
                <a:cs typeface="Times New Roman" panose="02020603050405020304" pitchFamily="18" charset="0"/>
              </a:rPr>
              <a:t>В случае установления факта подачи одним участником запроса котировок </a:t>
            </a:r>
            <a:r>
              <a:rPr kumimoji="0" lang="ru-RU" sz="2500" smtClean="0">
                <a:solidFill>
                  <a:srgbClr val="C00000"/>
                </a:solidFill>
                <a:latin typeface="Times New Roman" panose="02020603050405020304" pitchFamily="18" charset="0"/>
                <a:cs typeface="Times New Roman" panose="02020603050405020304" pitchFamily="18" charset="0"/>
              </a:rPr>
              <a:t>двух и более заявок на участие в запросе котировок </a:t>
            </a:r>
            <a:r>
              <a:rPr kumimoji="0" lang="ru-RU" sz="2500" smtClean="0">
                <a:latin typeface="Times New Roman" panose="02020603050405020304" pitchFamily="18" charset="0"/>
                <a:cs typeface="Times New Roman" panose="02020603050405020304" pitchFamily="18" charset="0"/>
              </a:rPr>
              <a:t>при условии, что поданные ранее такие заявки этим участником не отозваны, все заявки на участие в запросе котировок, поданные этим участником, не рассматриваются и возвращаются ему.</a:t>
            </a:r>
          </a:p>
          <a:p>
            <a:pPr eaLnBrk="1" hangingPunct="1">
              <a:buFont typeface="Wingdings 3" panose="05040102010807070707" pitchFamily="18" charset="2"/>
              <a:buNone/>
            </a:pPr>
            <a:r>
              <a:rPr kumimoji="0" lang="ru-RU" sz="2500" smtClean="0">
                <a:latin typeface="Times New Roman" panose="02020603050405020304" pitchFamily="18" charset="0"/>
                <a:cs typeface="Times New Roman" panose="02020603050405020304" pitchFamily="18" charset="0"/>
              </a:rPr>
              <a:t> Заказчик обязан обеспечить </a:t>
            </a:r>
            <a:r>
              <a:rPr kumimoji="0" lang="ru-RU" sz="2500" smtClean="0">
                <a:solidFill>
                  <a:srgbClr val="C00000"/>
                </a:solidFill>
                <a:latin typeface="Times New Roman" panose="02020603050405020304" pitchFamily="18" charset="0"/>
                <a:cs typeface="Times New Roman" panose="02020603050405020304" pitchFamily="18" charset="0"/>
              </a:rPr>
              <a:t>осуществление аудиозаписи </a:t>
            </a:r>
            <a:r>
              <a:rPr kumimoji="0" lang="ru-RU" sz="2500" smtClean="0">
                <a:latin typeface="Times New Roman" panose="02020603050405020304" pitchFamily="18" charset="0"/>
                <a:cs typeface="Times New Roman" panose="02020603050405020304" pitchFamily="18" charset="0"/>
              </a:rPr>
              <a:t>вскрытия конвертов с заявками на участие в запросе котировок и (или) открытия доступа к поданным в форме электронных документов таким заявкам. </a:t>
            </a:r>
          </a:p>
          <a:p>
            <a:pPr eaLnBrk="1" hangingPunct="1"/>
            <a:endParaRPr kumimoji="0" lang="ru-RU" sz="2500" smtClean="0">
              <a:cs typeface="Arial" panose="020B0604020202020204" pitchFamily="34" charset="0"/>
            </a:endParaRPr>
          </a:p>
        </p:txBody>
      </p:sp>
      <p:sp>
        <p:nvSpPr>
          <p:cNvPr id="3" name="Заголовок 2"/>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ru-RU" dirty="0" smtClean="0">
                <a:latin typeface="Times New Roman" pitchFamily="18" charset="0"/>
                <a:ea typeface="+mj-ea"/>
                <a:cs typeface="Times New Roman" pitchFamily="18" charset="0"/>
              </a:rPr>
              <a:t>Рассмотрение и оценка заявки на участие в запросе котировок (ст.78)</a:t>
            </a:r>
            <a:endParaRPr lang="ru-RU" dirty="0">
              <a:ea typeface="+mj-ea"/>
              <a:cs typeface="+mj-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5515</TotalTime>
  <Words>12321</Words>
  <Application>Microsoft Office PowerPoint</Application>
  <PresentationFormat>Экран (4:3)</PresentationFormat>
  <Paragraphs>1242</Paragraphs>
  <Slides>165</Slides>
  <Notes>165</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165</vt:i4>
      </vt:variant>
    </vt:vector>
  </HeadingPairs>
  <TitlesOfParts>
    <vt:vector size="176" baseType="lpstr">
      <vt:lpstr>Arial</vt:lpstr>
      <vt:lpstr>Lucida Sans Unicode</vt:lpstr>
      <vt:lpstr>Wingdings 3</vt:lpstr>
      <vt:lpstr>Verdana</vt:lpstr>
      <vt:lpstr>Wingdings 2</vt:lpstr>
      <vt:lpstr>Calibri</vt:lpstr>
      <vt:lpstr>Times New Roman</vt:lpstr>
      <vt:lpstr>Wingdings</vt:lpstr>
      <vt:lpstr>Corbel</vt:lpstr>
      <vt:lpstr>Arial Cyr</vt:lpstr>
      <vt:lpstr>Открытая</vt:lpstr>
      <vt:lpstr>О контрактной системе в сфере закупок товаров, работ, услуг для обеспечения государственных и муниципальных нужд" </vt:lpstr>
      <vt:lpstr>Сфера применения настоящего закона (Ст.1)</vt:lpstr>
      <vt:lpstr>Типы заказчиков </vt:lpstr>
      <vt:lpstr>Закон не применяется  к отношениям, связанным с:</vt:lpstr>
      <vt:lpstr>Закон не применяется  к отношениям, связанным с:</vt:lpstr>
      <vt:lpstr>Презентация PowerPoint</vt:lpstr>
      <vt:lpstr>Электронный документооборот (ст.5)</vt:lpstr>
      <vt:lpstr>Принципы контрактной системы в сфере закупок (ст.6)</vt:lpstr>
      <vt:lpstr> Особенности закупок, осуществляемых бюджетным, автономным учреждениями, государственным, муниципальным унитарными предприятиями и иными юридическими лицами (ст.15) </vt:lpstr>
      <vt:lpstr>Централизованные закупки (ст. 26)</vt:lpstr>
      <vt:lpstr>Контрактная служба (ст.38)</vt:lpstr>
      <vt:lpstr>Контрактная служба </vt:lpstr>
      <vt:lpstr>Контрактная служба  (Приказ МЭРТ №631) </vt:lpstr>
      <vt:lpstr>Функции и полномочия контрактной службы (Ст.38)</vt:lpstr>
      <vt:lpstr>Комиссия по осуществлению закупок (Ст.39)</vt:lpstr>
      <vt:lpstr>В состав комиссии не могут быть включены:</vt:lpstr>
      <vt:lpstr>Планы закупок (ст.17)</vt:lpstr>
      <vt:lpstr>Планы закупок (ст.17)</vt:lpstr>
      <vt:lpstr>Планы-графики (ст.21)</vt:lpstr>
      <vt:lpstr>Планы-графики (ст.21)</vt:lpstr>
      <vt:lpstr>Обоснование закупок (ст.18)</vt:lpstr>
      <vt:lpstr>Нормирование в сфере закупок (ст.19)</vt:lpstr>
      <vt:lpstr>Обязательное обсуждение закупок (ст.20, вступает в силу с 2016 г.)</vt:lpstr>
      <vt:lpstr>НМЦК, цена контракта, заключаемого с единственным поставщиком (ст.22)</vt:lpstr>
      <vt:lpstr>НМЦК (ст.22) Метод сопоставимых рыночных цен</vt:lpstr>
      <vt:lpstr>НМЦК (ст.22) Метод сопоставимых рыночных цен</vt:lpstr>
      <vt:lpstr>НМЦК (ст.22)  Метод сопоставимых рыночных цен</vt:lpstr>
      <vt:lpstr>Презентация PowerPoint</vt:lpstr>
      <vt:lpstr>НМЦК (ст.22)  Тарифный метод</vt:lpstr>
      <vt:lpstr>НМЦК (ст.22)  Проектно-сметный метод</vt:lpstr>
      <vt:lpstr>НМЦК (ст.22)  Затратный метод</vt:lpstr>
      <vt:lpstr>НМЦК контракта (ст.22)</vt:lpstr>
      <vt:lpstr>Преимущества участникам закупки </vt:lpstr>
      <vt:lpstr>Преимущества участникам закупки (ст.27-30)</vt:lpstr>
      <vt:lpstr>Требования к участникам закупки (ст.31)</vt:lpstr>
      <vt:lpstr>Требования к участникам закупки (ст.31)</vt:lpstr>
      <vt:lpstr>Требования к участникам закупки (ст.31)</vt:lpstr>
      <vt:lpstr>Требования к участникам закупки (ст.31)</vt:lpstr>
      <vt:lpstr> Правила описания объекта закупки (Ст.33)  </vt:lpstr>
      <vt:lpstr>Правила описания объекта закупки (Ст.33) </vt:lpstr>
      <vt:lpstr>Правила описания объекта закупки (Ст.33)</vt:lpstr>
      <vt:lpstr>Правила описания объекта закупки (Ст.33)</vt:lpstr>
      <vt:lpstr>Антидемпинговые меры при проведении конкурса и аукциона (ст.37)</vt:lpstr>
      <vt:lpstr>Антидемпинговые меры при проведении конкурса и аукциона (ст.37)</vt:lpstr>
      <vt:lpstr>Способы определения поставщиков  (подрядчиков, исполнителей) </vt:lpstr>
      <vt:lpstr>Способы определения поставщиков (ст.24)</vt:lpstr>
      <vt:lpstr>Открытый конкурс (ст.48-55)</vt:lpstr>
      <vt:lpstr>Презентация PowerPoint</vt:lpstr>
      <vt:lpstr>Отмена определения поставщика  (ст. 36)</vt:lpstr>
      <vt:lpstr>Внесение изменений в извещение (ст.49 ч.4)  </vt:lpstr>
      <vt:lpstr>Внесение изменений в конкурсную документацию (ст. 50 ч. 6)</vt:lpstr>
      <vt:lpstr>Порядок подачи заявок на участие в открытом конкурсе (ст.51) </vt:lpstr>
      <vt:lpstr>Оценка заявок, окончательных предложений участников закупки и критерии этой оценки (ст.32)</vt:lpstr>
      <vt:lpstr>Оценка заявок, окончательных предложений участников закупки и критерии этой оценки (ст.32)</vt:lpstr>
      <vt:lpstr>Оценка заявок, окончательных предложений участников закупки и критерии этой оценки </vt:lpstr>
      <vt:lpstr>Стоимостные критерии оценки  (ПП №1085) </vt:lpstr>
      <vt:lpstr>Нестоимостные критерии оценки (ПП №1085) </vt:lpstr>
      <vt:lpstr>Критерий «квалификация участников закупки»</vt:lpstr>
      <vt:lpstr>Презентация PowerPoint</vt:lpstr>
      <vt:lpstr>Заключение контракта по результатам конкурса (ст. 54) </vt:lpstr>
      <vt:lpstr>Заключение контракта с участником №2 (ст. 54 ч. 5-7)</vt:lpstr>
      <vt:lpstr>Последствия признания конкурса несостоявшимся (ст.55) </vt:lpstr>
      <vt:lpstr>Случаи проведения повторного конкурса (ст.55 ч.2)</vt:lpstr>
      <vt:lpstr>Проведение повторного конкурса (ст.55 ч.3)</vt:lpstr>
      <vt:lpstr>Конкурс с ограниченным участием (ст.56)</vt:lpstr>
      <vt:lpstr>Конкурс с ограниченным участием </vt:lpstr>
      <vt:lpstr>Презентация PowerPoint</vt:lpstr>
      <vt:lpstr>Двухэтапный конкурс (ст.57) </vt:lpstr>
      <vt:lpstr>Презентация PowerPoint</vt:lpstr>
      <vt:lpstr>Двухэтапный конкурс (ст.57 ч.4) </vt:lpstr>
      <vt:lpstr>Результаты первого этапа двухэтапного конкурса (ст. 57 ч.9)</vt:lpstr>
      <vt:lpstr>Результаты второго этапа двухэтапного конкурса (ст.57 ч.12-13) </vt:lpstr>
      <vt:lpstr>Аукцион в электронной форме  (ст.59-71) </vt:lpstr>
      <vt:lpstr>Аккредитация участников электронного аукциона на электронной площадке</vt:lpstr>
      <vt:lpstr>Обязательно финансовое обеспечение заявки на участие в ОАЭФ</vt:lpstr>
      <vt:lpstr>Разблокировка денежных средств</vt:lpstr>
      <vt:lpstr>Презентация PowerPoint</vt:lpstr>
      <vt:lpstr>Внесение изменений в извещение (ст.63 ч. 6) </vt:lpstr>
      <vt:lpstr>Внесение изменений в аукционную документацию (ст.65 ч.6)</vt:lpstr>
      <vt:lpstr>Презентация PowerPoint</vt:lpstr>
      <vt:lpstr>Заявка на участие в открытом аукционе в электронной форме ст. 66 </vt:lpstr>
      <vt:lpstr>Заявка на участие в открытом аукционе в электронной форме ст.66  </vt:lpstr>
      <vt:lpstr>Презентация PowerPoint</vt:lpstr>
      <vt:lpstr>Проведение аукциона</vt:lpstr>
      <vt:lpstr>Шаг аукциона</vt:lpstr>
      <vt:lpstr>Время аукциона</vt:lpstr>
      <vt:lpstr>Рассмотрение вторых частей заявок.                 Общие принципы.</vt:lpstr>
      <vt:lpstr>Если ОАЭФ признан несостоявшимся:</vt:lpstr>
      <vt:lpstr>Если ОАЭФ признан несостоявшимся:</vt:lpstr>
      <vt:lpstr>Запрос котировок (ст. 72-79)</vt:lpstr>
      <vt:lpstr>Презентация PowerPoint</vt:lpstr>
      <vt:lpstr>Извещение (ст.73)</vt:lpstr>
      <vt:lpstr>Извещение (ст.73) </vt:lpstr>
      <vt:lpstr>Порядок проведения запроса котировок (ст. 74)</vt:lpstr>
      <vt:lpstr>Отмена определения поставщика</vt:lpstr>
      <vt:lpstr>Изменение и отзыв заявок (ст.43)</vt:lpstr>
      <vt:lpstr>Порядок подачи заявки на участие в запросе котировок (ст.74) </vt:lpstr>
      <vt:lpstr>Рассмотрение и оценка заявки на участие в запросе котировок (ст.78)</vt:lpstr>
      <vt:lpstr>Рассмотрение и оценка заявки на участие в запросе котировок (ст.78)</vt:lpstr>
      <vt:lpstr>Рассмотрение и оценка заявки на участие в запросе котировок (ст.78)</vt:lpstr>
      <vt:lpstr>Если запрос котировок не состоялся (ст.79)</vt:lpstr>
      <vt:lpstr>Если запрос котировок не состоялся (ст.79)</vt:lpstr>
      <vt:lpstr>Если запрос котировок не состоялся (ст.79)</vt:lpstr>
      <vt:lpstr>Запрос предложений (ст.83)</vt:lpstr>
      <vt:lpstr>Запрос предложений (ст.83)</vt:lpstr>
      <vt:lpstr>Запрос предложений (ст.83)</vt:lpstr>
      <vt:lpstr>Запрос предложений (ст.83)</vt:lpstr>
      <vt:lpstr>Презентация PowerPoint</vt:lpstr>
      <vt:lpstr>Запрос предложений (ст.83)</vt:lpstr>
      <vt:lpstr>Запрос предложений (ст.83)</vt:lpstr>
      <vt:lpstr>Ст.93 Закупка у единственного поставщика (подрядчика, исполнителя)</vt:lpstr>
      <vt:lpstr>Презентация PowerPoint</vt:lpstr>
      <vt:lpstr>Субъекты естественных монополий (№147-ФЗ) </vt:lpstr>
      <vt:lpstr>Естественные монополии (№147-ФЗ) </vt:lpstr>
      <vt:lpstr>Перечень общедоступной связи </vt:lpstr>
      <vt:lpstr>Презентация PowerPoint</vt:lpstr>
      <vt:lpstr>Презентация PowerPoint</vt:lpstr>
      <vt:lpstr>Презентация PowerPoint</vt:lpstr>
      <vt:lpstr>Презентация PowerPoint</vt:lpstr>
      <vt:lpstr>Расчет 5%, 50% по п.4, п.5 ст.93 (ст.112 ч.2,3). </vt:lpstr>
      <vt:lpstr>Презентация PowerPoint</vt:lpstr>
      <vt:lpstr>Презентация PowerPoint</vt:lpstr>
      <vt:lpstr>Презентация PowerPoint</vt:lpstr>
      <vt:lpstr>Презентация PowerPoint</vt:lpstr>
      <vt:lpstr>Непреодолимая сила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Закупка лекарственных препаратов</vt:lpstr>
      <vt:lpstr>Презентация PowerPoint</vt:lpstr>
      <vt:lpstr>Презентация PowerPoint</vt:lpstr>
      <vt:lpstr>Презентация PowerPoint</vt:lpstr>
      <vt:lpstr>Презентация PowerPoint</vt:lpstr>
      <vt:lpstr>Презентация PowerPoint</vt:lpstr>
      <vt:lpstr>Исполнение контракта (ст.94)</vt:lpstr>
      <vt:lpstr>Содержание отчета (ч.9 ст.94)</vt:lpstr>
      <vt:lpstr> Изменение, расторжение контракта (ст.95)</vt:lpstr>
      <vt:lpstr> Изменение, расторжение контракта (ст.95)</vt:lpstr>
      <vt:lpstr>Изменение, расторжение контракта (ст.95)</vt:lpstr>
      <vt:lpstr>Изменение, расторжение контракта (ст.95 ч.1)</vt:lpstr>
      <vt:lpstr>Изменение, расторжение контракта (ст.95 ч.1)</vt:lpstr>
      <vt:lpstr>Изменение, расторжение контракта (ст.95)</vt:lpstr>
      <vt:lpstr>Изменение, расторжение контракта (ст.95)</vt:lpstr>
      <vt:lpstr>Изменение, расторжение контракта (ст.95)</vt:lpstr>
      <vt:lpstr>Обеспечение исполнения контракта (ст.96) </vt:lpstr>
      <vt:lpstr>Обеспечение исполнения контракта (ст.96)</vt:lpstr>
      <vt:lpstr>Мониторинг закупок (ст.97) </vt:lpstr>
      <vt:lpstr>Реестр контрактов, заключенных заказчиками (ст.103)</vt:lpstr>
      <vt:lpstr>Реестр недобросовестных поставщиков (подрядчиков, исполнителей) (ст.104) </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размещении заказов на поставки товаров, выполнение работ, оказание услуг для государственных и муниципальных нужд</dc:title>
  <dc:creator>Автор</dc:creator>
  <cp:lastModifiedBy>asuseee</cp:lastModifiedBy>
  <cp:revision>723</cp:revision>
  <dcterms:created xsi:type="dcterms:W3CDTF">2012-09-08T11:22:20Z</dcterms:created>
  <dcterms:modified xsi:type="dcterms:W3CDTF">2014-01-19T16:15:49Z</dcterms:modified>
</cp:coreProperties>
</file>