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500" autoAdjust="0"/>
  </p:normalViewPr>
  <p:slideViewPr>
    <p:cSldViewPr>
      <p:cViewPr>
        <p:scale>
          <a:sx n="105" d="100"/>
          <a:sy n="105" d="100"/>
        </p:scale>
        <p:origin x="-1158" y="-60"/>
      </p:cViewPr>
      <p:guideLst>
        <p:guide orient="horz" pos="2160"/>
        <p:guide pos="2880"/>
      </p:guideLst>
    </p:cSldViewPr>
  </p:slideViewPr>
  <p:notesTextViewPr>
    <p:cViewPr>
      <p:scale>
        <a:sx n="100" d="100"/>
        <a:sy n="100" d="100"/>
      </p:scale>
      <p:origin x="0" y="0"/>
    </p:cViewPr>
  </p:notesTextViewPr>
  <p:gridSpacing cx="72008" cy="72008"/>
</p:viewPr>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28F7B4-7879-4579-88DC-D3A6FED2D1FC}">
      <dsp:nvSpPr>
        <dsp:cNvPr id="0" name=""/>
        <dsp:cNvSpPr/>
      </dsp:nvSpPr>
      <dsp:spPr>
        <a:xfrm rot="5400000">
          <a:off x="-139004" y="136870"/>
          <a:ext cx="981875" cy="720420"/>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min </a:t>
          </a:r>
          <a:r>
            <a:rPr lang="ru-RU" sz="1400" kern="1200" dirty="0" smtClean="0"/>
            <a:t>2</a:t>
          </a:r>
          <a:r>
            <a:rPr lang="en-US" sz="1400" kern="1200" dirty="0" smtClean="0"/>
            <a:t>0 </a:t>
          </a:r>
          <a:r>
            <a:rPr lang="ru-RU" sz="1400" kern="1200" dirty="0"/>
            <a:t>дней</a:t>
          </a:r>
        </a:p>
      </dsp:txBody>
      <dsp:txXfrm rot="-5400000">
        <a:off x="-8276" y="366352"/>
        <a:ext cx="720420" cy="261455"/>
      </dsp:txXfrm>
    </dsp:sp>
    <dsp:sp modelId="{DD2D479F-A810-40B6-92F4-B30694BE3C31}">
      <dsp:nvSpPr>
        <dsp:cNvPr id="0" name=""/>
        <dsp:cNvSpPr/>
      </dsp:nvSpPr>
      <dsp:spPr>
        <a:xfrm rot="5400000">
          <a:off x="3370955" y="-2669222"/>
          <a:ext cx="638554"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a:t>Публикация и размещение извещения на сайте (</a:t>
          </a:r>
          <a:r>
            <a:rPr lang="ru-RU" sz="1600" b="1" kern="1200" dirty="0" smtClean="0"/>
            <a:t>ст.49)</a:t>
          </a:r>
          <a:endParaRPr lang="ru-RU" sz="1600" b="1" kern="1200" dirty="0"/>
        </a:p>
        <a:p>
          <a:pPr marL="171450" lvl="1" indent="-171450" algn="l" defTabSz="711200">
            <a:lnSpc>
              <a:spcPct val="90000"/>
            </a:lnSpc>
            <a:spcBef>
              <a:spcPct val="0"/>
            </a:spcBef>
            <a:spcAft>
              <a:spcPct val="15000"/>
            </a:spcAft>
            <a:buChar char="••"/>
          </a:pPr>
          <a:r>
            <a:rPr lang="ru-RU" sz="1600" b="1" kern="1200" dirty="0"/>
            <a:t>Подготовка и прием заявок</a:t>
          </a:r>
        </a:p>
      </dsp:txBody>
      <dsp:txXfrm rot="-5400000">
        <a:off x="695589" y="37316"/>
        <a:ext cx="5958114" cy="576210"/>
      </dsp:txXfrm>
    </dsp:sp>
    <dsp:sp modelId="{95819667-3BC5-4E4F-A75D-27761EB60D14}">
      <dsp:nvSpPr>
        <dsp:cNvPr id="0" name=""/>
        <dsp:cNvSpPr/>
      </dsp:nvSpPr>
      <dsp:spPr>
        <a:xfrm rot="5400000">
          <a:off x="-155558" y="1038224"/>
          <a:ext cx="981875" cy="68731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t> </a:t>
          </a:r>
          <a:endParaRPr lang="ru-RU" sz="1400" kern="1200" dirty="0"/>
        </a:p>
      </dsp:txBody>
      <dsp:txXfrm rot="-5400000">
        <a:off x="-8276" y="1234598"/>
        <a:ext cx="687312" cy="294563"/>
      </dsp:txXfrm>
    </dsp:sp>
    <dsp:sp modelId="{239AD9D2-F039-4CE9-9970-2E8363BC5E09}">
      <dsp:nvSpPr>
        <dsp:cNvPr id="0" name=""/>
        <dsp:cNvSpPr/>
      </dsp:nvSpPr>
      <dsp:spPr>
        <a:xfrm rot="5400000">
          <a:off x="3354569" y="-1784590"/>
          <a:ext cx="638219"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a:t>Вскрытие конвертов (</a:t>
          </a:r>
          <a:r>
            <a:rPr lang="ru-RU" sz="1600" b="1" kern="1200" dirty="0" smtClean="0"/>
            <a:t>ст.52)</a:t>
          </a:r>
          <a:endParaRPr lang="ru-RU" sz="1600" b="1" kern="1200" dirty="0"/>
        </a:p>
        <a:p>
          <a:pPr marL="171450" lvl="1" indent="-171450" algn="l" defTabSz="711200">
            <a:lnSpc>
              <a:spcPct val="90000"/>
            </a:lnSpc>
            <a:spcBef>
              <a:spcPct val="0"/>
            </a:spcBef>
            <a:spcAft>
              <a:spcPct val="15000"/>
            </a:spcAft>
            <a:buChar char="••"/>
          </a:pPr>
          <a:r>
            <a:rPr lang="ru-RU" sz="1600" b="1" kern="1200" dirty="0" smtClean="0"/>
            <a:t>Протокол</a:t>
          </a:r>
          <a:endParaRPr lang="ru-RU" sz="1600" b="1" kern="1200" dirty="0"/>
        </a:p>
      </dsp:txBody>
      <dsp:txXfrm rot="-5400000">
        <a:off x="679036" y="922098"/>
        <a:ext cx="5958131" cy="575909"/>
      </dsp:txXfrm>
    </dsp:sp>
    <dsp:sp modelId="{67139871-4650-42FF-B699-023F7FF532D9}">
      <dsp:nvSpPr>
        <dsp:cNvPr id="0" name=""/>
        <dsp:cNvSpPr/>
      </dsp:nvSpPr>
      <dsp:spPr>
        <a:xfrm rot="5400000">
          <a:off x="-155558" y="1923024"/>
          <a:ext cx="981875" cy="68731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Max</a:t>
          </a:r>
          <a:r>
            <a:rPr lang="ru-RU" sz="1400" kern="1200" dirty="0" smtClean="0"/>
            <a:t> 10раб.</a:t>
          </a:r>
          <a:r>
            <a:rPr lang="en-US" sz="1400" kern="1200" dirty="0" smtClean="0"/>
            <a:t>  </a:t>
          </a:r>
          <a:r>
            <a:rPr lang="ru-RU" sz="1400" kern="1200" dirty="0"/>
            <a:t>дней</a:t>
          </a:r>
        </a:p>
      </dsp:txBody>
      <dsp:txXfrm rot="-5400000">
        <a:off x="-8276" y="2119398"/>
        <a:ext cx="687312" cy="294563"/>
      </dsp:txXfrm>
    </dsp:sp>
    <dsp:sp modelId="{A8A1A9E4-F3A4-49FB-B234-95A418479171}">
      <dsp:nvSpPr>
        <dsp:cNvPr id="0" name=""/>
        <dsp:cNvSpPr/>
      </dsp:nvSpPr>
      <dsp:spPr>
        <a:xfrm rot="5400000">
          <a:off x="3349538" y="-902554"/>
          <a:ext cx="638219"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b="1" kern="1200" dirty="0" smtClean="0"/>
            <a:t>Предквалификационный отбор (ст.56 ч.7)</a:t>
          </a:r>
          <a:endParaRPr lang="ru-RU" sz="1400" b="1" kern="1200" dirty="0"/>
        </a:p>
        <a:p>
          <a:pPr marL="114300" lvl="1" indent="-114300" algn="l" defTabSz="622300">
            <a:lnSpc>
              <a:spcPct val="90000"/>
            </a:lnSpc>
            <a:spcBef>
              <a:spcPct val="0"/>
            </a:spcBef>
            <a:spcAft>
              <a:spcPct val="15000"/>
            </a:spcAft>
            <a:buChar char="••"/>
          </a:pPr>
          <a:r>
            <a:rPr lang="ru-RU" sz="1400" b="1" kern="1200" dirty="0" smtClean="0"/>
            <a:t>Протокол</a:t>
          </a:r>
          <a:endParaRPr lang="ru-RU" sz="1400" b="1" kern="1200" dirty="0"/>
        </a:p>
      </dsp:txBody>
      <dsp:txXfrm rot="-5400000">
        <a:off x="674005" y="1804134"/>
        <a:ext cx="5958131" cy="575909"/>
      </dsp:txXfrm>
    </dsp:sp>
    <dsp:sp modelId="{3AB5CFB8-94A6-4ACD-B3DF-CAC6CB852A2C}">
      <dsp:nvSpPr>
        <dsp:cNvPr id="0" name=""/>
        <dsp:cNvSpPr/>
      </dsp:nvSpPr>
      <dsp:spPr>
        <a:xfrm rot="5400000">
          <a:off x="-155558" y="2807824"/>
          <a:ext cx="981875" cy="68731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a:t>10 дней</a:t>
          </a:r>
        </a:p>
      </dsp:txBody>
      <dsp:txXfrm rot="-5400000">
        <a:off x="-8276" y="3004198"/>
        <a:ext cx="687312" cy="294563"/>
      </dsp:txXfrm>
    </dsp:sp>
    <dsp:sp modelId="{FF4A65C5-39C6-41AF-83B2-B5E366423755}">
      <dsp:nvSpPr>
        <dsp:cNvPr id="0" name=""/>
        <dsp:cNvSpPr/>
      </dsp:nvSpPr>
      <dsp:spPr>
        <a:xfrm rot="5400000">
          <a:off x="3354569" y="-14990"/>
          <a:ext cx="638219"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smtClean="0"/>
            <a:t>Рассмотрение и оценка заявок </a:t>
          </a:r>
          <a:endParaRPr lang="ru-RU" sz="1600" b="1" kern="1200" dirty="0"/>
        </a:p>
      </dsp:txBody>
      <dsp:txXfrm rot="-5400000">
        <a:off x="679036" y="2691699"/>
        <a:ext cx="5958131" cy="575909"/>
      </dsp:txXfrm>
    </dsp:sp>
    <dsp:sp modelId="{FD262A74-62A9-4FFE-B58C-C03361EA2B00}">
      <dsp:nvSpPr>
        <dsp:cNvPr id="0" name=""/>
        <dsp:cNvSpPr/>
      </dsp:nvSpPr>
      <dsp:spPr>
        <a:xfrm rot="5400000">
          <a:off x="-155558" y="3692624"/>
          <a:ext cx="981875" cy="68731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min 10 </a:t>
          </a:r>
        </a:p>
        <a:p>
          <a:pPr lvl="0" algn="ctr" defTabSz="622300">
            <a:lnSpc>
              <a:spcPct val="90000"/>
            </a:lnSpc>
            <a:spcBef>
              <a:spcPct val="0"/>
            </a:spcBef>
            <a:spcAft>
              <a:spcPct val="35000"/>
            </a:spcAft>
          </a:pPr>
          <a:r>
            <a:rPr lang="en-US" sz="1400" kern="1200" dirty="0"/>
            <a:t>max 20</a:t>
          </a:r>
          <a:endParaRPr lang="ru-RU" sz="1400" kern="1200" dirty="0"/>
        </a:p>
      </dsp:txBody>
      <dsp:txXfrm rot="-5400000">
        <a:off x="-8276" y="3888998"/>
        <a:ext cx="687312" cy="294563"/>
      </dsp:txXfrm>
    </dsp:sp>
    <dsp:sp modelId="{7F9C936E-D104-4386-B750-C0B6E16E5A44}">
      <dsp:nvSpPr>
        <dsp:cNvPr id="0" name=""/>
        <dsp:cNvSpPr/>
      </dsp:nvSpPr>
      <dsp:spPr>
        <a:xfrm rot="5400000">
          <a:off x="3354569" y="869809"/>
          <a:ext cx="638219"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b="1" kern="1200" dirty="0"/>
            <a:t>Подписание контракта (</a:t>
          </a:r>
          <a:r>
            <a:rPr lang="ru-RU" sz="1400" b="1" kern="1200" dirty="0" smtClean="0"/>
            <a:t>ст.54)</a:t>
          </a:r>
          <a:endParaRPr lang="ru-RU" sz="1400" b="1" kern="1200" dirty="0"/>
        </a:p>
      </dsp:txBody>
      <dsp:txXfrm rot="-5400000">
        <a:off x="679036" y="3576498"/>
        <a:ext cx="5958131" cy="575909"/>
      </dsp:txXfrm>
    </dsp:sp>
    <dsp:sp modelId="{9348DFD1-92F9-4366-935B-49F058B9C7E2}">
      <dsp:nvSpPr>
        <dsp:cNvPr id="0" name=""/>
        <dsp:cNvSpPr/>
      </dsp:nvSpPr>
      <dsp:spPr>
        <a:xfrm rot="5400000">
          <a:off x="-155558" y="4577424"/>
          <a:ext cx="981875" cy="687312"/>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kern="1200" dirty="0"/>
            <a:t>в  </a:t>
          </a:r>
          <a:r>
            <a:rPr lang="ru-RU" sz="1100" kern="1200" dirty="0"/>
            <a:t>течение 3 рабочих дней</a:t>
          </a:r>
        </a:p>
      </dsp:txBody>
      <dsp:txXfrm rot="-5400000">
        <a:off x="-8276" y="4773798"/>
        <a:ext cx="687312" cy="294563"/>
      </dsp:txXfrm>
    </dsp:sp>
    <dsp:sp modelId="{CAB74505-B1D1-4340-95BE-8A80FE457811}">
      <dsp:nvSpPr>
        <dsp:cNvPr id="0" name=""/>
        <dsp:cNvSpPr/>
      </dsp:nvSpPr>
      <dsp:spPr>
        <a:xfrm rot="5400000">
          <a:off x="3354569" y="1754609"/>
          <a:ext cx="638219" cy="5989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b="1" kern="1200" dirty="0"/>
            <a:t>Направление сведений в реестр контрактов (</a:t>
          </a:r>
          <a:r>
            <a:rPr lang="ru-RU" sz="1400" b="1" kern="1200" dirty="0" smtClean="0"/>
            <a:t>ст.103)</a:t>
          </a:r>
          <a:endParaRPr lang="ru-RU" sz="1400" b="1" kern="1200" dirty="0"/>
        </a:p>
      </dsp:txBody>
      <dsp:txXfrm rot="-5400000">
        <a:off x="679036" y="4461298"/>
        <a:ext cx="5958131" cy="57590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6AAE55-515D-4D7E-A706-FC2FAA6570B8}" type="datetimeFigureOut">
              <a:rPr lang="ru-RU" smtClean="0"/>
              <a:pPr/>
              <a:t>30.11.2015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5E35F9-1CE7-45E2-9FA0-FD62151A2843}" type="slidenum">
              <a:rPr lang="ru-RU" smtClean="0"/>
              <a:pPr/>
              <a:t>‹#›</a:t>
            </a:fld>
            <a:endParaRPr lang="ru-RU"/>
          </a:p>
        </p:txBody>
      </p:sp>
    </p:spTree>
    <p:extLst>
      <p:ext uri="{BB962C8B-B14F-4D97-AF65-F5344CB8AC3E}">
        <p14:creationId xmlns:p14="http://schemas.microsoft.com/office/powerpoint/2010/main" val="3181556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Образ слайда 1"/>
          <p:cNvSpPr>
            <a:spLocks noGrp="1" noRot="1" noChangeAspect="1" noTextEdit="1"/>
          </p:cNvSpPr>
          <p:nvPr>
            <p:ph type="sldImg"/>
          </p:nvPr>
        </p:nvSpPr>
        <p:spPr bwMode="auto">
          <a:noFill/>
          <a:ln>
            <a:solidFill>
              <a:srgbClr val="000000"/>
            </a:solidFill>
            <a:miter lim="800000"/>
            <a:headEnd/>
            <a:tailEnd/>
          </a:ln>
        </p:spPr>
      </p:sp>
      <p:sp>
        <p:nvSpPr>
          <p:cNvPr id="129027"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7475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283BA6-9113-4D81-947C-AD6FC8A1130E}" type="slidenum">
              <a:rPr lang="ru-RU"/>
              <a:pPr fontAlgn="base">
                <a:spcBef>
                  <a:spcPct val="0"/>
                </a:spcBef>
                <a:spcAft>
                  <a:spcPct val="0"/>
                </a:spcAft>
                <a:defRPr/>
              </a:pPr>
              <a:t>10</a:t>
            </a:fld>
            <a:endParaRPr lang="ru-RU"/>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a:ln/>
        </p:spPr>
      </p:sp>
      <p:sp>
        <p:nvSpPr>
          <p:cNvPr id="31747" name="Заметки 2"/>
          <p:cNvSpPr>
            <a:spLocks noGrp="1"/>
          </p:cNvSpPr>
          <p:nvPr>
            <p:ph type="body" idx="1"/>
          </p:nvPr>
        </p:nvSpPr>
        <p:spPr>
          <a:noFill/>
          <a:ln/>
        </p:spPr>
        <p:txBody>
          <a:bodyPr/>
          <a:lstStyle/>
          <a:p>
            <a:endParaRPr lang="ru-RU" smtClean="0">
              <a:latin typeface="Arial" pitchFamily="34" charset="0"/>
            </a:endParaRPr>
          </a:p>
        </p:txBody>
      </p:sp>
      <p:sp>
        <p:nvSpPr>
          <p:cNvPr id="31748" name="Номер слайда 3"/>
          <p:cNvSpPr>
            <a:spLocks noGrp="1"/>
          </p:cNvSpPr>
          <p:nvPr>
            <p:ph type="sldNum" sz="quarter" idx="5"/>
          </p:nvPr>
        </p:nvSpPr>
        <p:spPr>
          <a:noFill/>
        </p:spPr>
        <p:txBody>
          <a:bodyPr/>
          <a:lstStyle/>
          <a:p>
            <a:fld id="{B5650282-F564-43A8-916D-B79658D0EB6C}" type="slidenum">
              <a:rPr lang="ru-RU" smtClean="0">
                <a:latin typeface="Arial" pitchFamily="34" charset="0"/>
              </a:rPr>
              <a:pPr/>
              <a:t>100</a:t>
            </a:fld>
            <a:endParaRPr lang="ru-RU" smtClean="0">
              <a:latin typeface="Arial" pitchFamily="34" charset="0"/>
            </a:endParaRPr>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B527436-5D1D-48EA-A39E-AEEAE81A486D}" type="slidenum">
              <a:rPr lang="ru-RU" smtClean="0"/>
              <a:pPr/>
              <a:t>101</a:t>
            </a:fld>
            <a:endParaRPr lang="ru-RU"/>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102</a:t>
            </a:fld>
            <a:endParaRPr lang="ru-RU"/>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103</a:t>
            </a:fld>
            <a:endParaRPr lang="ru-RU"/>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0B10F4C-A064-449A-A6E1-232019069000}" type="slidenum">
              <a:rPr lang="en-US" smtClean="0"/>
              <a:pPr>
                <a:defRPr/>
              </a:pPr>
              <a:t>104</a:t>
            </a:fld>
            <a:endParaRPr 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105</a:t>
            </a:fld>
            <a:endParaRPr lang="ru-RU"/>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106</a:t>
            </a:fld>
            <a:endParaRPr lang="ru-RU"/>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107</a:t>
            </a:fld>
            <a:endParaRPr lang="ru-RU"/>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108</a:t>
            </a:fld>
            <a:endParaRPr lang="ru-RU"/>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109</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Образ слайда 1"/>
          <p:cNvSpPr>
            <a:spLocks noGrp="1" noRot="1" noChangeAspect="1" noTextEdit="1"/>
          </p:cNvSpPr>
          <p:nvPr>
            <p:ph type="sldImg"/>
          </p:nvPr>
        </p:nvSpPr>
        <p:spPr bwMode="auto">
          <a:noFill/>
          <a:ln>
            <a:solidFill>
              <a:srgbClr val="000000"/>
            </a:solidFill>
            <a:miter lim="800000"/>
            <a:headEnd/>
            <a:tailEnd/>
          </a:ln>
        </p:spPr>
      </p:sp>
      <p:sp>
        <p:nvSpPr>
          <p:cNvPr id="75779"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7578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5E883F8-027A-4FC9-9D6B-7F3D367D0610}" type="slidenum">
              <a:rPr lang="ru-RU"/>
              <a:pPr fontAlgn="base">
                <a:spcBef>
                  <a:spcPct val="0"/>
                </a:spcBef>
                <a:spcAft>
                  <a:spcPct val="0"/>
                </a:spcAft>
              </a:pPr>
              <a:t>11</a:t>
            </a:fld>
            <a:endParaRPr lang="ru-RU"/>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110</a:t>
            </a:fld>
            <a:endParaRPr lang="ru-RU"/>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111</a:t>
            </a:fld>
            <a:endParaRPr lang="ru-RU"/>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112</a:t>
            </a:fld>
            <a:endParaRPr lang="ru-RU"/>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113</a:t>
            </a:fld>
            <a:endParaRPr lang="ru-RU"/>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114</a:t>
            </a:fld>
            <a:endParaRPr lang="ru-RU"/>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115</a:t>
            </a:fld>
            <a:endParaRPr lang="ru-RU"/>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116</a:t>
            </a:fld>
            <a:endParaRPr lang="ru-RU"/>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117</a:t>
            </a:fld>
            <a:endParaRPr lang="ru-RU"/>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118</a:t>
            </a:fld>
            <a:endParaRPr lang="ru-RU"/>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119</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12</a:t>
            </a:fld>
            <a:endParaRPr lang="ru-RU"/>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0B10F4C-A064-449A-A6E1-232019069000}" type="slidenum">
              <a:rPr lang="en-US" smtClean="0"/>
              <a:pPr>
                <a:defRPr/>
              </a:pPr>
              <a:t>120</a:t>
            </a:fld>
            <a:endParaRPr lang="en-US"/>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121</a:t>
            </a:fld>
            <a:endParaRPr lang="ru-RU"/>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122</a:t>
            </a:fld>
            <a:endParaRPr lang="ru-RU"/>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123</a:t>
            </a:fld>
            <a:endParaRPr lang="ru-RU"/>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124</a:t>
            </a:fld>
            <a:endParaRPr lang="ru-RU"/>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125</a:t>
            </a:fld>
            <a:endParaRPr lang="ru-RU"/>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126</a:t>
            </a:fld>
            <a:endParaRPr lang="ru-RU"/>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127</a:t>
            </a:fld>
            <a:endParaRPr lang="ru-RU"/>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128</a:t>
            </a:fld>
            <a:endParaRPr lang="ru-RU"/>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129</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13</a:t>
            </a:fld>
            <a:endParaRPr lang="ru-RU"/>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130</a:t>
            </a:fld>
            <a:endParaRPr lang="ru-RU"/>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131</a:t>
            </a:fld>
            <a:endParaRPr lang="ru-RU"/>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132</a:t>
            </a:fld>
            <a:endParaRPr lang="ru-RU"/>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133</a:t>
            </a:fld>
            <a:endParaRPr lang="ru-RU"/>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134</a:t>
            </a:fld>
            <a:endParaRPr lang="ru-RU"/>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135</a:t>
            </a:fld>
            <a:endParaRPr lang="ru-RU"/>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136</a:t>
            </a:fld>
            <a:endParaRPr lang="ru-RU"/>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137</a:t>
            </a:fld>
            <a:endParaRPr lang="ru-RU"/>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Образ слайда 1"/>
          <p:cNvSpPr>
            <a:spLocks noGrp="1" noRot="1" noChangeAspect="1" noTextEdit="1"/>
          </p:cNvSpPr>
          <p:nvPr>
            <p:ph type="sldImg"/>
          </p:nvPr>
        </p:nvSpPr>
        <p:spPr bwMode="auto">
          <a:noFill/>
          <a:ln>
            <a:solidFill>
              <a:srgbClr val="000000"/>
            </a:solidFill>
            <a:miter lim="800000"/>
            <a:headEnd/>
            <a:tailEnd/>
          </a:ln>
        </p:spPr>
      </p:sp>
      <p:sp>
        <p:nvSpPr>
          <p:cNvPr id="9318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9318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90B6B48-9F23-42FA-B924-74F59F7DDB13}" type="slidenum">
              <a:rPr lang="ru-RU" smtClean="0"/>
              <a:pPr/>
              <a:t>138</a:t>
            </a:fld>
            <a:endParaRPr 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14</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Образ слайда 1"/>
          <p:cNvSpPr>
            <a:spLocks noGrp="1" noRot="1" noChangeAspect="1" noTextEdit="1"/>
          </p:cNvSpPr>
          <p:nvPr>
            <p:ph type="sldImg"/>
          </p:nvPr>
        </p:nvSpPr>
        <p:spPr bwMode="auto">
          <a:noFill/>
          <a:ln>
            <a:solidFill>
              <a:srgbClr val="000000"/>
            </a:solidFill>
            <a:miter lim="800000"/>
            <a:headEnd/>
            <a:tailEnd/>
          </a:ln>
        </p:spPr>
      </p:sp>
      <p:sp>
        <p:nvSpPr>
          <p:cNvPr id="9318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7885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07204AE-BBDC-4FE3-B61F-2F39C9D42258}" type="slidenum">
              <a:rPr lang="ru-RU" smtClean="0"/>
              <a:pPr fontAlgn="base">
                <a:spcBef>
                  <a:spcPct val="0"/>
                </a:spcBef>
                <a:spcAft>
                  <a:spcPct val="0"/>
                </a:spcAft>
                <a:defRPr/>
              </a:pPr>
              <a:t>15</a:t>
            </a:fld>
            <a:endParaRPr 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Образ слайда 1"/>
          <p:cNvSpPr>
            <a:spLocks noGrp="1" noRot="1" noChangeAspect="1" noTextEdit="1"/>
          </p:cNvSpPr>
          <p:nvPr>
            <p:ph type="sldImg"/>
          </p:nvPr>
        </p:nvSpPr>
        <p:spPr bwMode="auto">
          <a:noFill/>
          <a:ln>
            <a:solidFill>
              <a:srgbClr val="000000"/>
            </a:solidFill>
            <a:miter lim="800000"/>
            <a:headEnd/>
            <a:tailEnd/>
          </a:ln>
        </p:spPr>
      </p:sp>
      <p:sp>
        <p:nvSpPr>
          <p:cNvPr id="972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82948"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D24A69-17BE-4571-B7E5-F78594AF77DB}" type="slidenum">
              <a:rPr lang="ru-RU" smtClean="0"/>
              <a:pPr fontAlgn="base">
                <a:spcBef>
                  <a:spcPct val="0"/>
                </a:spcBef>
                <a:spcAft>
                  <a:spcPct val="0"/>
                </a:spcAft>
                <a:defRPr/>
              </a:pPr>
              <a:t>16</a:t>
            </a:fld>
            <a:endParaRPr lang="ru-R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Образ слайда 1"/>
          <p:cNvSpPr>
            <a:spLocks noGrp="1" noRot="1" noChangeAspect="1" noTextEdit="1"/>
          </p:cNvSpPr>
          <p:nvPr>
            <p:ph type="sldImg"/>
          </p:nvPr>
        </p:nvSpPr>
        <p:spPr bwMode="auto">
          <a:noFill/>
          <a:ln>
            <a:solidFill>
              <a:srgbClr val="000000"/>
            </a:solidFill>
            <a:miter lim="800000"/>
            <a:headEnd/>
            <a:tailEnd/>
          </a:ln>
        </p:spPr>
      </p:sp>
      <p:sp>
        <p:nvSpPr>
          <p:cNvPr id="9830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8397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3A9EE6-2242-441F-8095-6969F8DF2F0C}" type="slidenum">
              <a:rPr lang="ru-RU" smtClean="0"/>
              <a:pPr fontAlgn="base">
                <a:spcBef>
                  <a:spcPct val="0"/>
                </a:spcBef>
                <a:spcAft>
                  <a:spcPct val="0"/>
                </a:spcAft>
                <a:defRPr/>
              </a:pPr>
              <a:t>17</a:t>
            </a:fld>
            <a:endParaRPr lang="ru-R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Образ слайда 1"/>
          <p:cNvSpPr>
            <a:spLocks noGrp="1" noRot="1" noChangeAspect="1" noTextEdit="1"/>
          </p:cNvSpPr>
          <p:nvPr>
            <p:ph type="sldImg"/>
          </p:nvPr>
        </p:nvSpPr>
        <p:spPr bwMode="auto">
          <a:noFill/>
          <a:ln>
            <a:solidFill>
              <a:srgbClr val="000000"/>
            </a:solidFill>
            <a:miter lim="800000"/>
            <a:headEnd/>
            <a:tailEnd/>
          </a:ln>
        </p:spPr>
      </p:sp>
      <p:sp>
        <p:nvSpPr>
          <p:cNvPr id="10137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8704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AD3D8B-2165-4565-A200-069CFBDF4F42}" type="slidenum">
              <a:rPr lang="ru-RU" smtClean="0"/>
              <a:pPr fontAlgn="base">
                <a:spcBef>
                  <a:spcPct val="0"/>
                </a:spcBef>
                <a:spcAft>
                  <a:spcPct val="0"/>
                </a:spcAft>
                <a:defRPr/>
              </a:pPr>
              <a:t>18</a:t>
            </a:fld>
            <a:endParaRPr lang="ru-R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Образ слайда 1"/>
          <p:cNvSpPr>
            <a:spLocks noGrp="1" noRot="1" noChangeAspect="1" noTextEdit="1"/>
          </p:cNvSpPr>
          <p:nvPr>
            <p:ph type="sldImg"/>
          </p:nvPr>
        </p:nvSpPr>
        <p:spPr bwMode="auto">
          <a:noFill/>
          <a:ln>
            <a:solidFill>
              <a:srgbClr val="000000"/>
            </a:solidFill>
            <a:miter lim="800000"/>
            <a:headEnd/>
            <a:tailEnd/>
          </a:ln>
        </p:spPr>
      </p:sp>
      <p:sp>
        <p:nvSpPr>
          <p:cNvPr id="1392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9E94F816-99BF-4AB6-A6D7-51BC25E95E46}" type="slidenum">
              <a:rPr lang="ru-RU" smtClean="0"/>
              <a:pPr>
                <a:defRPr/>
              </a:pPr>
              <a:t>19</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Образ слайда 1"/>
          <p:cNvSpPr>
            <a:spLocks noGrp="1" noRot="1" noChangeAspect="1" noTextEdit="1"/>
          </p:cNvSpPr>
          <p:nvPr>
            <p:ph type="sldImg"/>
          </p:nvPr>
        </p:nvSpPr>
        <p:spPr bwMode="auto">
          <a:noFill/>
          <a:ln>
            <a:solidFill>
              <a:srgbClr val="000000"/>
            </a:solidFill>
            <a:miter lim="800000"/>
            <a:headEnd/>
            <a:tailEnd/>
          </a:ln>
        </p:spPr>
      </p:sp>
      <p:sp>
        <p:nvSpPr>
          <p:cNvPr id="7475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349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0EC1B9F-1308-49AE-BC3B-EAEF0276DB69}" type="slidenum">
              <a:rPr lang="ru-RU" smtClean="0"/>
              <a:pPr fontAlgn="base">
                <a:spcBef>
                  <a:spcPct val="0"/>
                </a:spcBef>
                <a:spcAft>
                  <a:spcPct val="0"/>
                </a:spcAft>
                <a:defRPr/>
              </a:pPr>
              <a:t>2</a:t>
            </a:fld>
            <a:endParaRPr lang="ru-R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Образ слайда 1"/>
          <p:cNvSpPr>
            <a:spLocks noGrp="1" noRot="1" noChangeAspect="1" noTextEdit="1"/>
          </p:cNvSpPr>
          <p:nvPr>
            <p:ph type="sldImg"/>
          </p:nvPr>
        </p:nvSpPr>
        <p:spPr bwMode="auto">
          <a:noFill/>
          <a:ln>
            <a:solidFill>
              <a:srgbClr val="000000"/>
            </a:solidFill>
            <a:miter lim="800000"/>
            <a:headEnd/>
            <a:tailEnd/>
          </a:ln>
        </p:spPr>
      </p:sp>
      <p:sp>
        <p:nvSpPr>
          <p:cNvPr id="141315"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C79DFA77-71A4-4C7B-B911-1BB8CF06E1EB}" type="slidenum">
              <a:rPr lang="ru-RU" smtClean="0"/>
              <a:pPr>
                <a:defRPr/>
              </a:pPr>
              <a:t>20</a:t>
            </a:fld>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21</a:t>
            </a:fld>
            <a:endParaRPr 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Образ слайда 1"/>
          <p:cNvSpPr>
            <a:spLocks noGrp="1" noRot="1" noChangeAspect="1" noTextEdit="1"/>
          </p:cNvSpPr>
          <p:nvPr>
            <p:ph type="sldImg"/>
          </p:nvPr>
        </p:nvSpPr>
        <p:spPr bwMode="auto">
          <a:noFill/>
          <a:ln>
            <a:solidFill>
              <a:srgbClr val="000000"/>
            </a:solidFill>
            <a:miter lim="800000"/>
            <a:headEnd/>
            <a:tailEnd/>
          </a:ln>
        </p:spPr>
      </p:sp>
      <p:sp>
        <p:nvSpPr>
          <p:cNvPr id="5734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CD941F49-FB2D-44B8-A25B-DC32BAB0E23A}" type="slidenum">
              <a:rPr lang="ru-RU" smtClean="0"/>
              <a:pPr>
                <a:defRPr/>
              </a:pPr>
              <a:t>22</a:t>
            </a:fld>
            <a:endParaRPr 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Образ слайда 1"/>
          <p:cNvSpPr>
            <a:spLocks noGrp="1" noRot="1" noChangeAspect="1" noTextEdit="1"/>
          </p:cNvSpPr>
          <p:nvPr>
            <p:ph type="sldImg"/>
          </p:nvPr>
        </p:nvSpPr>
        <p:spPr bwMode="auto">
          <a:noFill/>
          <a:ln>
            <a:solidFill>
              <a:srgbClr val="000000"/>
            </a:solidFill>
            <a:miter lim="800000"/>
            <a:headEnd/>
            <a:tailEnd/>
          </a:ln>
        </p:spPr>
      </p:sp>
      <p:sp>
        <p:nvSpPr>
          <p:cNvPr id="58371"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5898C94F-9B56-434D-908F-380C269281B3}" type="slidenum">
              <a:rPr lang="ru-RU" smtClean="0"/>
              <a:pPr>
                <a:defRPr/>
              </a:pPr>
              <a:t>23</a:t>
            </a:fld>
            <a:endParaRPr lang="ru-R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Образ слайда 1"/>
          <p:cNvSpPr>
            <a:spLocks noGrp="1" noRot="1" noChangeAspect="1" noTextEdit="1"/>
          </p:cNvSpPr>
          <p:nvPr>
            <p:ph type="sldImg"/>
          </p:nvPr>
        </p:nvSpPr>
        <p:spPr bwMode="auto">
          <a:noFill/>
          <a:ln>
            <a:solidFill>
              <a:srgbClr val="000000"/>
            </a:solidFill>
            <a:miter lim="800000"/>
            <a:headEnd/>
            <a:tailEnd/>
          </a:ln>
        </p:spPr>
      </p:sp>
      <p:sp>
        <p:nvSpPr>
          <p:cNvPr id="59395"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057B1851-E167-4E0A-BA86-01BC5360180B}" type="slidenum">
              <a:rPr lang="ru-RU" smtClean="0"/>
              <a:pPr>
                <a:defRPr/>
              </a:pPr>
              <a:t>24</a:t>
            </a:fld>
            <a:endParaRPr lang="ru-R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25</a:t>
            </a:fld>
            <a:endParaRPr lang="ru-R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26</a:t>
            </a:fld>
            <a:endParaRPr lang="ru-R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27</a:t>
            </a:fld>
            <a:endParaRPr lang="ru-R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Образ слайда 1"/>
          <p:cNvSpPr>
            <a:spLocks noGrp="1" noRot="1" noChangeAspect="1" noTextEdit="1"/>
          </p:cNvSpPr>
          <p:nvPr>
            <p:ph type="sldImg"/>
          </p:nvPr>
        </p:nvSpPr>
        <p:spPr bwMode="auto">
          <a:noFill/>
          <a:ln>
            <a:solidFill>
              <a:srgbClr val="000000"/>
            </a:solidFill>
            <a:miter lim="800000"/>
            <a:headEnd/>
            <a:tailEnd/>
          </a:ln>
        </p:spPr>
      </p:sp>
      <p:sp>
        <p:nvSpPr>
          <p:cNvPr id="64515"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3776EF3B-59E2-485C-9221-5714AA4A8A44}" type="slidenum">
              <a:rPr lang="ru-RU" smtClean="0"/>
              <a:pPr>
                <a:defRPr/>
              </a:pPr>
              <a:t>28</a:t>
            </a:fld>
            <a:endParaRPr lang="ru-RU"/>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29</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3</a:t>
            </a:fld>
            <a:endParaRPr lang="ru-RU"/>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Образ слайда 1"/>
          <p:cNvSpPr>
            <a:spLocks noGrp="1" noRot="1" noChangeAspect="1" noTextEdit="1"/>
          </p:cNvSpPr>
          <p:nvPr>
            <p:ph type="sldImg"/>
          </p:nvPr>
        </p:nvSpPr>
        <p:spPr bwMode="auto">
          <a:noFill/>
          <a:ln>
            <a:solidFill>
              <a:srgbClr val="000000"/>
            </a:solidFill>
            <a:miter lim="800000"/>
            <a:headEnd/>
            <a:tailEnd/>
          </a:ln>
        </p:spPr>
      </p:sp>
      <p:sp>
        <p:nvSpPr>
          <p:cNvPr id="146435"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AE316806-A692-4D12-A232-7E8571EEEA43}" type="slidenum">
              <a:rPr lang="ru-RU" smtClean="0"/>
              <a:pPr>
                <a:defRPr/>
              </a:pPr>
              <a:t>30</a:t>
            </a:fld>
            <a:endParaRPr lang="ru-RU"/>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Образ слайда 1"/>
          <p:cNvSpPr>
            <a:spLocks noGrp="1" noRot="1" noChangeAspect="1" noTextEdit="1"/>
          </p:cNvSpPr>
          <p:nvPr>
            <p:ph type="sldImg"/>
          </p:nvPr>
        </p:nvSpPr>
        <p:spPr bwMode="auto">
          <a:noFill/>
          <a:ln>
            <a:solidFill>
              <a:srgbClr val="000000"/>
            </a:solidFill>
            <a:miter lim="800000"/>
            <a:headEnd/>
            <a:tailEnd/>
          </a:ln>
        </p:spPr>
      </p:sp>
      <p:sp>
        <p:nvSpPr>
          <p:cNvPr id="14745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EF90D7F3-CC8D-4FAF-B1C0-B4847A8A6BE5}" type="slidenum">
              <a:rPr lang="ru-RU" smtClean="0"/>
              <a:pPr>
                <a:defRPr/>
              </a:pPr>
              <a:t>31</a:t>
            </a:fld>
            <a:endParaRPr lang="ru-RU"/>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Образ слайда 1"/>
          <p:cNvSpPr>
            <a:spLocks noGrp="1" noRot="1" noChangeAspect="1" noTextEdit="1"/>
          </p:cNvSpPr>
          <p:nvPr>
            <p:ph type="sldImg"/>
          </p:nvPr>
        </p:nvSpPr>
        <p:spPr bwMode="auto">
          <a:noFill/>
          <a:ln>
            <a:solidFill>
              <a:srgbClr val="000000"/>
            </a:solidFill>
            <a:miter lim="800000"/>
            <a:headEnd/>
            <a:tailEnd/>
          </a:ln>
        </p:spPr>
      </p:sp>
      <p:sp>
        <p:nvSpPr>
          <p:cNvPr id="14848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08C6AD6F-89D9-48ED-85AC-357F22930F40}" type="slidenum">
              <a:rPr lang="ru-RU" smtClean="0"/>
              <a:pPr>
                <a:defRPr/>
              </a:pPr>
              <a:t>32</a:t>
            </a:fld>
            <a:endParaRPr lang="ru-RU"/>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33</a:t>
            </a:fld>
            <a:endParaRPr lang="ru-RU"/>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0410910-6FF3-4E62-9625-E8F6C18FDA45}" type="slidenum">
              <a:rPr lang="ru-RU" smtClean="0"/>
              <a:pPr/>
              <a:t>34</a:t>
            </a:fld>
            <a:endParaRPr lang="ru-RU"/>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35</a:t>
            </a:fld>
            <a:endParaRPr lang="ru-RU"/>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TextEdit="1"/>
          </p:cNvSpPr>
          <p:nvPr>
            <p:ph type="sldImg"/>
          </p:nvPr>
        </p:nvSpPr>
        <p:spPr>
          <a:noFill/>
        </p:spPr>
      </p:sp>
      <p:sp>
        <p:nvSpPr>
          <p:cNvPr id="129027" name="Rectangle 3"/>
          <p:cNvSpPr>
            <a:spLocks noGrp="1"/>
          </p:cNvSpPr>
          <p:nvPr>
            <p:ph type="body" idx="1"/>
          </p:nvPr>
        </p:nvSpPr>
        <p:spPr>
          <a:noFill/>
          <a:ln/>
        </p:spPr>
        <p:txBody>
          <a:bodyPr/>
          <a:lstStyle/>
          <a:p>
            <a:endParaRPr kumimoji="0" lang="ru-RU"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053E742B-3910-472D-9929-01D6D84F8C2C}" type="slidenum">
              <a:rPr lang="ru-RU" smtClean="0"/>
              <a:pPr/>
              <a:t>37</a:t>
            </a:fld>
            <a:endParaRPr lang="ru-RU"/>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38</a:t>
            </a:fld>
            <a:endParaRPr lang="ru-RU"/>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Образ слайда 1"/>
          <p:cNvSpPr>
            <a:spLocks noGrp="1" noRot="1" noChangeAspect="1" noTextEdit="1"/>
          </p:cNvSpPr>
          <p:nvPr>
            <p:ph type="sldImg"/>
          </p:nvPr>
        </p:nvSpPr>
        <p:spPr bwMode="auto">
          <a:noFill/>
          <a:ln>
            <a:solidFill>
              <a:srgbClr val="000000"/>
            </a:solidFill>
            <a:miter lim="800000"/>
            <a:headEnd/>
            <a:tailEnd/>
          </a:ln>
        </p:spPr>
      </p:sp>
      <p:sp>
        <p:nvSpPr>
          <p:cNvPr id="12493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0547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CFFECF-3415-497C-A0EA-62EE2E51574A}" type="slidenum">
              <a:rPr lang="ru-RU" smtClean="0"/>
              <a:pPr fontAlgn="base">
                <a:spcBef>
                  <a:spcPct val="0"/>
                </a:spcBef>
                <a:spcAft>
                  <a:spcPct val="0"/>
                </a:spcAft>
                <a:defRPr/>
              </a:pPr>
              <a:t>39</a:t>
            </a:fld>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Образ слайда 1"/>
          <p:cNvSpPr>
            <a:spLocks noGrp="1" noRot="1" noChangeAspect="1" noTextEdit="1"/>
          </p:cNvSpPr>
          <p:nvPr>
            <p:ph type="sldImg"/>
          </p:nvPr>
        </p:nvSpPr>
        <p:spPr bwMode="auto">
          <a:noFill/>
          <a:ln>
            <a:solidFill>
              <a:srgbClr val="000000"/>
            </a:solidFill>
            <a:miter lim="800000"/>
            <a:headEnd/>
            <a:tailEnd/>
          </a:ln>
        </p:spPr>
      </p:sp>
      <p:sp>
        <p:nvSpPr>
          <p:cNvPr id="7987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656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90B9656-557D-462F-993A-3874894BD222}" type="slidenum">
              <a:rPr lang="ru-RU" smtClean="0"/>
              <a:pPr fontAlgn="base">
                <a:spcBef>
                  <a:spcPct val="0"/>
                </a:spcBef>
                <a:spcAft>
                  <a:spcPct val="0"/>
                </a:spcAft>
                <a:defRPr/>
              </a:pPr>
              <a:t>4</a:t>
            </a:fld>
            <a:endParaRPr lang="ru-RU"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Образ слайда 1"/>
          <p:cNvSpPr>
            <a:spLocks noGrp="1" noRot="1" noChangeAspect="1" noTextEdit="1"/>
          </p:cNvSpPr>
          <p:nvPr>
            <p:ph type="sldImg"/>
          </p:nvPr>
        </p:nvSpPr>
        <p:spPr bwMode="auto">
          <a:noFill/>
          <a:ln>
            <a:solidFill>
              <a:srgbClr val="000000"/>
            </a:solidFill>
            <a:miter lim="800000"/>
            <a:headEnd/>
            <a:tailEnd/>
          </a:ln>
        </p:spPr>
      </p:sp>
      <p:sp>
        <p:nvSpPr>
          <p:cNvPr id="12697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0AFE26CE-D7C9-4354-A8A0-F56A2E83D931}" type="slidenum">
              <a:rPr lang="ru-RU" smtClean="0"/>
              <a:pPr>
                <a:defRPr/>
              </a:pPr>
              <a:t>40</a:t>
            </a:fld>
            <a:endParaRPr lang="ru-RU"/>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Образ слайда 1"/>
          <p:cNvSpPr>
            <a:spLocks noGrp="1" noRot="1" noChangeAspect="1" noTextEdit="1"/>
          </p:cNvSpPr>
          <p:nvPr>
            <p:ph type="sldImg"/>
          </p:nvPr>
        </p:nvSpPr>
        <p:spPr bwMode="auto">
          <a:noFill/>
          <a:ln>
            <a:solidFill>
              <a:srgbClr val="000000"/>
            </a:solidFill>
            <a:miter lim="800000"/>
            <a:headEnd/>
            <a:tailEnd/>
          </a:ln>
        </p:spPr>
      </p:sp>
      <p:sp>
        <p:nvSpPr>
          <p:cNvPr id="12800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23C3092B-0D29-449A-A4E9-411A68DB29FA}" type="slidenum">
              <a:rPr lang="ru-RU" smtClean="0"/>
              <a:pPr>
                <a:defRPr/>
              </a:pPr>
              <a:t>41</a:t>
            </a:fld>
            <a:endParaRPr lang="ru-RU"/>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42</a:t>
            </a:fld>
            <a:endParaRPr lang="ru-RU"/>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Образ слайда 1"/>
          <p:cNvSpPr>
            <a:spLocks noGrp="1" noRot="1" noChangeAspect="1" noTextEdit="1"/>
          </p:cNvSpPr>
          <p:nvPr>
            <p:ph type="sldImg"/>
          </p:nvPr>
        </p:nvSpPr>
        <p:spPr bwMode="auto">
          <a:noFill/>
          <a:ln>
            <a:solidFill>
              <a:srgbClr val="000000"/>
            </a:solidFill>
            <a:miter lim="800000"/>
            <a:headEnd/>
            <a:tailEnd/>
          </a:ln>
        </p:spPr>
      </p:sp>
      <p:sp>
        <p:nvSpPr>
          <p:cNvPr id="10445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Образ слайда 1"/>
          <p:cNvSpPr>
            <a:spLocks noGrp="1" noRot="1" noChangeAspect="1" noTextEdit="1"/>
          </p:cNvSpPr>
          <p:nvPr>
            <p:ph type="sldImg"/>
          </p:nvPr>
        </p:nvSpPr>
        <p:spPr bwMode="auto">
          <a:noFill/>
          <a:ln>
            <a:solidFill>
              <a:srgbClr val="000000"/>
            </a:solidFill>
            <a:miter lim="800000"/>
            <a:headEnd/>
            <a:tailEnd/>
          </a:ln>
        </p:spPr>
      </p:sp>
      <p:sp>
        <p:nvSpPr>
          <p:cNvPr id="10547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Образ слайда 1"/>
          <p:cNvSpPr>
            <a:spLocks noGrp="1" noRot="1" noChangeAspect="1" noTextEdit="1"/>
          </p:cNvSpPr>
          <p:nvPr>
            <p:ph type="sldImg"/>
          </p:nvPr>
        </p:nvSpPr>
        <p:spPr bwMode="auto">
          <a:noFill/>
          <a:ln>
            <a:solidFill>
              <a:srgbClr val="000000"/>
            </a:solidFill>
            <a:miter lim="800000"/>
            <a:headEnd/>
            <a:tailEnd/>
          </a:ln>
        </p:spPr>
      </p:sp>
      <p:sp>
        <p:nvSpPr>
          <p:cNvPr id="10649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7E8D993D-E1B8-451A-8C43-C2BB8677E6FF}" type="slidenum">
              <a:rPr lang="ru-RU" smtClean="0"/>
              <a:pPr>
                <a:defRPr/>
              </a:pPr>
              <a:t>45</a:t>
            </a:fld>
            <a:endParaRPr lang="ru-RU"/>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Образ слайда 1"/>
          <p:cNvSpPr>
            <a:spLocks noGrp="1" noRot="1" noChangeAspect="1" noTextEdit="1"/>
          </p:cNvSpPr>
          <p:nvPr>
            <p:ph type="sldImg"/>
          </p:nvPr>
        </p:nvSpPr>
        <p:spPr bwMode="auto">
          <a:noFill/>
          <a:ln>
            <a:solidFill>
              <a:srgbClr val="000000"/>
            </a:solidFill>
            <a:miter lim="800000"/>
            <a:headEnd/>
            <a:tailEnd/>
          </a:ln>
        </p:spPr>
      </p:sp>
      <p:sp>
        <p:nvSpPr>
          <p:cNvPr id="10752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19E6D2DD-54A7-41D0-BD26-AED4AADDB2BB}" type="slidenum">
              <a:rPr lang="ru-RU" smtClean="0"/>
              <a:pPr>
                <a:defRPr/>
              </a:pPr>
              <a:t>46</a:t>
            </a:fld>
            <a:endParaRPr lang="ru-RU"/>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Образ слайда 1"/>
          <p:cNvSpPr>
            <a:spLocks noGrp="1" noRot="1" noChangeAspect="1" noTextEdit="1"/>
          </p:cNvSpPr>
          <p:nvPr>
            <p:ph type="sldImg"/>
          </p:nvPr>
        </p:nvSpPr>
        <p:spPr bwMode="auto">
          <a:noFill/>
          <a:ln>
            <a:solidFill>
              <a:srgbClr val="000000"/>
            </a:solidFill>
            <a:miter lim="800000"/>
            <a:headEnd/>
            <a:tailEnd/>
          </a:ln>
        </p:spPr>
      </p:sp>
      <p:sp>
        <p:nvSpPr>
          <p:cNvPr id="10854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Образ слайда 1"/>
          <p:cNvSpPr>
            <a:spLocks noGrp="1" noRot="1" noChangeAspect="1" noTextEdit="1"/>
          </p:cNvSpPr>
          <p:nvPr>
            <p:ph type="sldImg"/>
          </p:nvPr>
        </p:nvSpPr>
        <p:spPr bwMode="auto">
          <a:noFill/>
          <a:ln>
            <a:solidFill>
              <a:srgbClr val="000000"/>
            </a:solidFill>
            <a:miter lim="800000"/>
            <a:headEnd/>
            <a:tailEnd/>
          </a:ln>
        </p:spPr>
      </p:sp>
      <p:sp>
        <p:nvSpPr>
          <p:cNvPr id="11776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0035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4CA6EB-BA6C-4CC9-A8E8-0120619CD404}" type="slidenum">
              <a:rPr lang="ru-RU" smtClean="0"/>
              <a:pPr fontAlgn="base">
                <a:spcBef>
                  <a:spcPct val="0"/>
                </a:spcBef>
                <a:spcAft>
                  <a:spcPct val="0"/>
                </a:spcAft>
                <a:defRPr/>
              </a:pPr>
              <a:t>48</a:t>
            </a:fld>
            <a:endParaRPr lang="ru-RU"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Образ слайда 1"/>
          <p:cNvSpPr>
            <a:spLocks noGrp="1" noRot="1" noChangeAspect="1" noTextEdit="1"/>
          </p:cNvSpPr>
          <p:nvPr>
            <p:ph type="sldImg"/>
          </p:nvPr>
        </p:nvSpPr>
        <p:spPr bwMode="auto">
          <a:noFill/>
          <a:ln>
            <a:solidFill>
              <a:srgbClr val="000000"/>
            </a:solidFill>
            <a:miter lim="800000"/>
            <a:headEnd/>
            <a:tailEnd/>
          </a:ln>
        </p:spPr>
      </p:sp>
      <p:sp>
        <p:nvSpPr>
          <p:cNvPr id="119811"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48349072-E9C8-412F-813E-644644A6FBD3}" type="slidenum">
              <a:rPr lang="ru-RU" smtClean="0"/>
              <a:pPr>
                <a:defRPr/>
              </a:pPr>
              <a:t>49</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Образ слайда 1"/>
          <p:cNvSpPr>
            <a:spLocks noGrp="1" noRot="1" noChangeAspect="1" noTextEdit="1"/>
          </p:cNvSpPr>
          <p:nvPr>
            <p:ph type="sldImg"/>
          </p:nvPr>
        </p:nvSpPr>
        <p:spPr bwMode="auto">
          <a:noFill/>
          <a:ln>
            <a:solidFill>
              <a:srgbClr val="000000"/>
            </a:solidFill>
            <a:miter lim="800000"/>
            <a:headEnd/>
            <a:tailEnd/>
          </a:ln>
        </p:spPr>
      </p:sp>
      <p:sp>
        <p:nvSpPr>
          <p:cNvPr id="6758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6758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579094F-D312-48A8-BE04-040BEFEF12D1}" type="slidenum">
              <a:rPr lang="ru-RU">
                <a:solidFill>
                  <a:srgbClr val="000000"/>
                </a:solidFill>
              </a:rPr>
              <a:pPr fontAlgn="base">
                <a:spcBef>
                  <a:spcPct val="0"/>
                </a:spcBef>
                <a:spcAft>
                  <a:spcPct val="0"/>
                </a:spcAft>
              </a:pPr>
              <a:t>5</a:t>
            </a:fld>
            <a:endParaRPr lang="ru-RU">
              <a:solidFill>
                <a:srgbClr val="000000"/>
              </a:solidFill>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50</a:t>
            </a:fld>
            <a:endParaRPr lang="ru-RU"/>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51</a:t>
            </a:fld>
            <a:endParaRPr lang="ru-RU"/>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52</a:t>
            </a:fld>
            <a:endParaRPr lang="ru-RU"/>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53</a:t>
            </a:fld>
            <a:endParaRPr lang="ru-RU"/>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54</a:t>
            </a:fld>
            <a:endParaRPr lang="ru-RU"/>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55</a:t>
            </a:fld>
            <a:endParaRPr lang="ru-RU"/>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56</a:t>
            </a:fld>
            <a:endParaRPr lang="ru-RU"/>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Образ слайда 1"/>
          <p:cNvSpPr>
            <a:spLocks noGrp="1" noRot="1" noChangeAspect="1" noTextEdit="1"/>
          </p:cNvSpPr>
          <p:nvPr>
            <p:ph type="sldImg"/>
          </p:nvPr>
        </p:nvSpPr>
        <p:spPr bwMode="auto">
          <a:noFill/>
          <a:ln>
            <a:solidFill>
              <a:srgbClr val="000000"/>
            </a:solidFill>
            <a:miter lim="800000"/>
            <a:headEnd/>
            <a:tailEnd/>
          </a:ln>
        </p:spPr>
      </p:sp>
      <p:sp>
        <p:nvSpPr>
          <p:cNvPr id="4505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4506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3038C64-62EF-499E-B03C-885DC9C782E3}" type="slidenum">
              <a:rPr lang="ru-RU" smtClean="0"/>
              <a:pPr/>
              <a:t>57</a:t>
            </a:fld>
            <a:endParaRPr lang="ru-RU"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Образ слайда 1"/>
          <p:cNvSpPr>
            <a:spLocks noGrp="1" noRot="1" noChangeAspect="1" noTextEdit="1"/>
          </p:cNvSpPr>
          <p:nvPr>
            <p:ph type="sldImg"/>
          </p:nvPr>
        </p:nvSpPr>
        <p:spPr bwMode="auto">
          <a:noFill/>
          <a:ln>
            <a:solidFill>
              <a:srgbClr val="000000"/>
            </a:solidFill>
            <a:miter lim="800000"/>
            <a:headEnd/>
            <a:tailEnd/>
          </a:ln>
        </p:spPr>
      </p:sp>
      <p:sp>
        <p:nvSpPr>
          <p:cNvPr id="48131"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81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2DB490-9937-4D90-9FC3-DABC725CECA4}" type="slidenum">
              <a:rPr lang="ru-RU" smtClean="0"/>
              <a:pPr/>
              <a:t>58</a:t>
            </a:fld>
            <a:endParaRPr lang="ru-RU"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Образ слайда 1"/>
          <p:cNvSpPr>
            <a:spLocks noGrp="1" noRot="1" noChangeAspect="1" noTextEdit="1"/>
          </p:cNvSpPr>
          <p:nvPr>
            <p:ph type="sldImg"/>
          </p:nvPr>
        </p:nvSpPr>
        <p:spPr bwMode="auto">
          <a:noFill/>
          <a:ln>
            <a:solidFill>
              <a:srgbClr val="000000"/>
            </a:solidFill>
            <a:miter lim="800000"/>
            <a:headEnd/>
            <a:tailEnd/>
          </a:ln>
        </p:spPr>
      </p:sp>
      <p:sp>
        <p:nvSpPr>
          <p:cNvPr id="49155"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915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C2C0F29-A4D1-4A73-B5CA-2BC42FA417A2}" type="slidenum">
              <a:rPr lang="ru-RU" smtClean="0"/>
              <a:pPr/>
              <a:t>59</a:t>
            </a:fld>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6</a:t>
            </a:fld>
            <a:endParaRPr lang="ru-RU"/>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Образ слайда 1"/>
          <p:cNvSpPr>
            <a:spLocks noGrp="1" noRot="1" noChangeAspect="1" noTextEdit="1"/>
          </p:cNvSpPr>
          <p:nvPr>
            <p:ph type="sldImg"/>
          </p:nvPr>
        </p:nvSpPr>
        <p:spPr bwMode="auto">
          <a:noFill/>
          <a:ln>
            <a:solidFill>
              <a:srgbClr val="000000"/>
            </a:solidFill>
            <a:miter lim="800000"/>
            <a:headEnd/>
            <a:tailEnd/>
          </a:ln>
        </p:spPr>
      </p:sp>
      <p:sp>
        <p:nvSpPr>
          <p:cNvPr id="5017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018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F153AF-0D1A-4488-8897-D52F0C5C5EBE}" type="slidenum">
              <a:rPr lang="ru-RU" smtClean="0"/>
              <a:pPr/>
              <a:t>60</a:t>
            </a:fld>
            <a:endParaRPr lang="ru-RU"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bwMode="auto">
          <a:noFill/>
          <a:ln>
            <a:solidFill>
              <a:srgbClr val="000000"/>
            </a:solidFill>
            <a:miter lim="800000"/>
            <a:headEnd/>
            <a:tailEnd/>
          </a:ln>
        </p:spPr>
      </p:sp>
      <p:sp>
        <p:nvSpPr>
          <p:cNvPr id="5120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120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E04C8D-FFCC-4852-A8C4-D93327B50FD0}" type="slidenum">
              <a:rPr lang="ru-RU" smtClean="0"/>
              <a:pPr/>
              <a:t>61</a:t>
            </a:fld>
            <a:endParaRPr lang="ru-RU"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Образ слайда 1"/>
          <p:cNvSpPr>
            <a:spLocks noGrp="1" noRot="1" noChangeAspect="1" noTextEdit="1"/>
          </p:cNvSpPr>
          <p:nvPr>
            <p:ph type="sldImg"/>
          </p:nvPr>
        </p:nvSpPr>
        <p:spPr bwMode="auto">
          <a:noFill/>
          <a:ln>
            <a:solidFill>
              <a:srgbClr val="000000"/>
            </a:solidFill>
            <a:miter lim="800000"/>
            <a:headEnd/>
            <a:tailEnd/>
          </a:ln>
        </p:spPr>
      </p:sp>
      <p:sp>
        <p:nvSpPr>
          <p:cNvPr id="5325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5325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E2D3A9-F5EF-46A0-9435-49D9F37642D6}" type="slidenum">
              <a:rPr lang="ru-RU" smtClean="0"/>
              <a:pPr/>
              <a:t>62</a:t>
            </a:fld>
            <a:endParaRPr lang="ru-RU"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Образ слайда 1"/>
          <p:cNvSpPr>
            <a:spLocks noGrp="1" noRot="1" noChangeAspect="1" noTextEdit="1"/>
          </p:cNvSpPr>
          <p:nvPr>
            <p:ph type="sldImg"/>
          </p:nvPr>
        </p:nvSpPr>
        <p:spPr bwMode="auto">
          <a:noFill/>
          <a:ln>
            <a:solidFill>
              <a:srgbClr val="000000"/>
            </a:solidFill>
            <a:miter lim="800000"/>
            <a:headEnd/>
            <a:tailEnd/>
          </a:ln>
        </p:spPr>
      </p:sp>
      <p:sp>
        <p:nvSpPr>
          <p:cNvPr id="5529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530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093719-E439-4A16-8DA7-2A4EA51CDAD1}" type="slidenum">
              <a:rPr lang="ru-RU" smtClean="0"/>
              <a:pPr/>
              <a:t>63</a:t>
            </a:fld>
            <a:endParaRPr lang="ru-RU"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Образ слайда 1"/>
          <p:cNvSpPr>
            <a:spLocks noGrp="1" noRot="1" noChangeAspect="1" noTextEdit="1"/>
          </p:cNvSpPr>
          <p:nvPr>
            <p:ph type="sldImg"/>
          </p:nvPr>
        </p:nvSpPr>
        <p:spPr bwMode="auto">
          <a:noFill/>
          <a:ln>
            <a:solidFill>
              <a:srgbClr val="000000"/>
            </a:solidFill>
            <a:miter lim="800000"/>
            <a:headEnd/>
            <a:tailEnd/>
          </a:ln>
        </p:spPr>
      </p:sp>
      <p:sp>
        <p:nvSpPr>
          <p:cNvPr id="59395"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0D0C72-D2F2-4ABE-9160-BBB386393F67}" type="slidenum">
              <a:rPr lang="ru-RU" smtClean="0"/>
              <a:pPr/>
              <a:t>64</a:t>
            </a:fld>
            <a:endParaRPr lang="ru-RU"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Образ слайда 1"/>
          <p:cNvSpPr>
            <a:spLocks noGrp="1" noRot="1" noChangeAspect="1" noTextEdit="1"/>
          </p:cNvSpPr>
          <p:nvPr>
            <p:ph type="sldImg"/>
          </p:nvPr>
        </p:nvSpPr>
        <p:spPr bwMode="auto">
          <a:noFill/>
          <a:ln>
            <a:solidFill>
              <a:srgbClr val="000000"/>
            </a:solidFill>
            <a:miter lim="800000"/>
            <a:headEnd/>
            <a:tailEnd/>
          </a:ln>
        </p:spPr>
      </p:sp>
      <p:sp>
        <p:nvSpPr>
          <p:cNvPr id="6144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6144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742680-31E0-4B3C-8FB2-CB2B439F8CF6}" type="slidenum">
              <a:rPr lang="ru-RU" smtClean="0"/>
              <a:pPr/>
              <a:t>65</a:t>
            </a:fld>
            <a:endParaRPr lang="ru-RU"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66</a:t>
            </a:fld>
            <a:endParaRPr lang="ru-RU"/>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67</a:t>
            </a:fld>
            <a:endParaRPr lang="ru-RU"/>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68</a:t>
            </a:fld>
            <a:endParaRPr lang="ru-RU"/>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69</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7</a:t>
            </a:fld>
            <a:endParaRPr lang="ru-RU"/>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70</a:t>
            </a:fld>
            <a:endParaRPr lang="ru-RU"/>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71</a:t>
            </a:fld>
            <a:endParaRPr lang="ru-RU"/>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72</a:t>
            </a:fld>
            <a:endParaRPr lang="ru-RU"/>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73</a:t>
            </a:fld>
            <a:endParaRPr lang="ru-RU"/>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74</a:t>
            </a:fld>
            <a:endParaRPr lang="ru-RU"/>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75</a:t>
            </a:fld>
            <a:endParaRPr lang="ru-RU"/>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76</a:t>
            </a:fld>
            <a:endParaRPr lang="ru-RU"/>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77</a:t>
            </a:fld>
            <a:endParaRPr lang="ru-RU"/>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78</a:t>
            </a:fld>
            <a:endParaRPr lang="ru-RU"/>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79</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Образ слайда 1"/>
          <p:cNvSpPr>
            <a:spLocks noGrp="1" noRot="1" noChangeAspect="1" noTextEdit="1"/>
          </p:cNvSpPr>
          <p:nvPr>
            <p:ph type="sldImg"/>
          </p:nvPr>
        </p:nvSpPr>
        <p:spPr bwMode="auto">
          <a:noFill/>
          <a:ln>
            <a:solidFill>
              <a:srgbClr val="000000"/>
            </a:solidFill>
            <a:miter lim="800000"/>
            <a:headEnd/>
            <a:tailEnd/>
          </a:ln>
        </p:spPr>
      </p:sp>
      <p:sp>
        <p:nvSpPr>
          <p:cNvPr id="8704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36C04ACD-615B-4056-82B5-3549DADF0806}" type="slidenum">
              <a:rPr lang="ru-RU" smtClean="0"/>
              <a:pPr>
                <a:defRPr/>
              </a:pPr>
              <a:t>8</a:t>
            </a:fld>
            <a:endParaRPr lang="ru-RU"/>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80</a:t>
            </a:fld>
            <a:endParaRPr lang="ru-RU"/>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81</a:t>
            </a:fld>
            <a:endParaRPr lang="ru-RU"/>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82</a:t>
            </a:fld>
            <a:endParaRPr lang="ru-RU"/>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83</a:t>
            </a:fld>
            <a:endParaRPr lang="ru-RU"/>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84</a:t>
            </a:fld>
            <a:endParaRPr lang="ru-RU"/>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85</a:t>
            </a:fld>
            <a:endParaRPr lang="ru-RU"/>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86</a:t>
            </a:fld>
            <a:endParaRPr lang="ru-RU"/>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87</a:t>
            </a:fld>
            <a:endParaRPr lang="ru-RU"/>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88</a:t>
            </a:fld>
            <a:endParaRPr lang="ru-RU"/>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704CC716-70B2-4A4C-86FF-795FF58C0E11}" type="slidenum">
              <a:rPr lang="ru-RU" smtClean="0"/>
              <a:pPr>
                <a:defRPr/>
              </a:pPr>
              <a:t>89</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9</a:t>
            </a:fld>
            <a:endParaRPr lang="ru-RU"/>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704CC716-70B2-4A4C-86FF-795FF58C0E11}" type="slidenum">
              <a:rPr lang="ru-RU" smtClean="0"/>
              <a:pPr>
                <a:defRPr/>
              </a:pPr>
              <a:t>90</a:t>
            </a:fld>
            <a:endParaRPr lang="ru-RU"/>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50B10F4C-A064-449A-A6E1-232019069000}" type="slidenum">
              <a:rPr lang="en-US" smtClean="0"/>
              <a:pPr>
                <a:defRPr/>
              </a:pPr>
              <a:t>91</a:t>
            </a:fld>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E3747114-26BE-4C17-B755-18D2B09AA10C}" type="slidenum">
              <a:rPr lang="ru-RU" smtClean="0"/>
              <a:pPr>
                <a:defRPr/>
              </a:pPr>
              <a:t>92</a:t>
            </a:fld>
            <a:endParaRPr lang="ru-RU"/>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55E35F9-1CE7-45E2-9FA0-FD62151A2843}" type="slidenum">
              <a:rPr lang="ru-RU" smtClean="0"/>
              <a:pPr/>
              <a:t>93</a:t>
            </a:fld>
            <a:endParaRPr lang="ru-RU"/>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Образ слайда 1"/>
          <p:cNvSpPr>
            <a:spLocks noGrp="1" noRot="1" noChangeAspect="1" noTextEdit="1"/>
          </p:cNvSpPr>
          <p:nvPr>
            <p:ph type="sldImg"/>
          </p:nvPr>
        </p:nvSpPr>
        <p:spPr/>
      </p:sp>
      <p:sp>
        <p:nvSpPr>
          <p:cNvPr id="48131" name="Заметки 2"/>
          <p:cNvSpPr>
            <a:spLocks noGrp="1"/>
          </p:cNvSpPr>
          <p:nvPr>
            <p:ph type="body" idx="1"/>
          </p:nvPr>
        </p:nvSpPr>
        <p:spPr>
          <a:noFill/>
          <a:ln/>
        </p:spPr>
        <p:txBody>
          <a:bodyPr/>
          <a:lstStyle/>
          <a:p>
            <a:endParaRPr lang="ru-RU" smtClean="0"/>
          </a:p>
        </p:txBody>
      </p:sp>
      <p:sp>
        <p:nvSpPr>
          <p:cNvPr id="48132" name="Номер слайда 3"/>
          <p:cNvSpPr>
            <a:spLocks noGrp="1"/>
          </p:cNvSpPr>
          <p:nvPr>
            <p:ph type="sldNum" sz="quarter" idx="5"/>
          </p:nvPr>
        </p:nvSpPr>
        <p:spPr>
          <a:noFill/>
        </p:spPr>
        <p:txBody>
          <a:bodyPr/>
          <a:lstStyle/>
          <a:p>
            <a:fld id="{21869C54-34E4-4B6D-B50C-BBB1D78AF1A4}" type="slidenum">
              <a:rPr lang="en-AU" smtClean="0">
                <a:latin typeface="Arial" charset="0"/>
              </a:rPr>
              <a:pPr/>
              <a:t>94</a:t>
            </a:fld>
            <a:endParaRPr lang="en-AU" smtClean="0">
              <a:latin typeface="Arial" charset="0"/>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8965DB8-396D-4FE2-B013-F96C8C8D3D3E}" type="slidenum">
              <a:rPr lang="ru-RU" smtClean="0"/>
              <a:pPr/>
              <a:t>95</a:t>
            </a:fld>
            <a:endParaRPr lang="ru-RU"/>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8965DB8-396D-4FE2-B013-F96C8C8D3D3E}" type="slidenum">
              <a:rPr lang="ru-RU" smtClean="0"/>
              <a:pPr/>
              <a:t>96</a:t>
            </a:fld>
            <a:endParaRPr lang="ru-RU"/>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Образ слайда 1"/>
          <p:cNvSpPr>
            <a:spLocks noGrp="1" noRot="1" noChangeAspect="1" noTextEdit="1"/>
          </p:cNvSpPr>
          <p:nvPr>
            <p:ph type="sldImg"/>
          </p:nvPr>
        </p:nvSpPr>
        <p:spPr/>
      </p:sp>
      <p:sp>
        <p:nvSpPr>
          <p:cNvPr id="49155" name="Заметки 2"/>
          <p:cNvSpPr>
            <a:spLocks noGrp="1"/>
          </p:cNvSpPr>
          <p:nvPr>
            <p:ph type="body" idx="1"/>
          </p:nvPr>
        </p:nvSpPr>
        <p:spPr>
          <a:noFill/>
          <a:ln/>
        </p:spPr>
        <p:txBody>
          <a:bodyPr/>
          <a:lstStyle/>
          <a:p>
            <a:endParaRPr lang="ru-RU" dirty="0" smtClean="0"/>
          </a:p>
        </p:txBody>
      </p:sp>
      <p:sp>
        <p:nvSpPr>
          <p:cNvPr id="49156" name="Номер слайда 3"/>
          <p:cNvSpPr>
            <a:spLocks noGrp="1"/>
          </p:cNvSpPr>
          <p:nvPr>
            <p:ph type="sldNum" sz="quarter" idx="5"/>
          </p:nvPr>
        </p:nvSpPr>
        <p:spPr>
          <a:noFill/>
        </p:spPr>
        <p:txBody>
          <a:bodyPr/>
          <a:lstStyle/>
          <a:p>
            <a:fld id="{C23604E5-BD5C-47BB-95D2-E1EF74029741}" type="slidenum">
              <a:rPr lang="en-AU" smtClean="0">
                <a:latin typeface="Arial" charset="0"/>
              </a:rPr>
              <a:pPr/>
              <a:t>97</a:t>
            </a:fld>
            <a:endParaRPr lang="en-AU" smtClean="0">
              <a:latin typeface="Arial" charset="0"/>
            </a:endParaRPr>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8965DB8-396D-4FE2-B013-F96C8C8D3D3E}" type="slidenum">
              <a:rPr lang="ru-RU" smtClean="0"/>
              <a:pPr/>
              <a:t>98</a:t>
            </a:fld>
            <a:endParaRPr lang="ru-RU"/>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a:ln/>
        </p:spPr>
      </p:sp>
      <p:sp>
        <p:nvSpPr>
          <p:cNvPr id="29699" name="Заметки 2"/>
          <p:cNvSpPr>
            <a:spLocks noGrp="1"/>
          </p:cNvSpPr>
          <p:nvPr>
            <p:ph type="body" idx="1"/>
          </p:nvPr>
        </p:nvSpPr>
        <p:spPr>
          <a:noFill/>
          <a:ln/>
        </p:spPr>
        <p:txBody>
          <a:bodyPr/>
          <a:lstStyle/>
          <a:p>
            <a:endParaRPr lang="ru-RU" smtClean="0">
              <a:latin typeface="Arial" pitchFamily="34" charset="0"/>
            </a:endParaRPr>
          </a:p>
        </p:txBody>
      </p:sp>
      <p:sp>
        <p:nvSpPr>
          <p:cNvPr id="29700" name="Номер слайда 3"/>
          <p:cNvSpPr>
            <a:spLocks noGrp="1"/>
          </p:cNvSpPr>
          <p:nvPr>
            <p:ph type="sldNum" sz="quarter" idx="5"/>
          </p:nvPr>
        </p:nvSpPr>
        <p:spPr>
          <a:noFill/>
        </p:spPr>
        <p:txBody>
          <a:bodyPr/>
          <a:lstStyle/>
          <a:p>
            <a:fld id="{C0D73392-7E06-44B8-B149-37029CB03974}" type="slidenum">
              <a:rPr lang="ru-RU" smtClean="0">
                <a:latin typeface="Arial" pitchFamily="34" charset="0"/>
              </a:rPr>
              <a:pPr/>
              <a:t>99</a:t>
            </a:fld>
            <a:endParaRPr lang="ru-RU"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C75543E6-FB77-40A1-B1BE-C762E4BCCF60}" type="datetimeFigureOut">
              <a:rPr lang="ru-RU" smtClean="0"/>
              <a:pPr/>
              <a:t>30.11.2015</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22C9259D-1234-494B-8F57-240B7C17D50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75543E6-FB77-40A1-B1BE-C762E4BCCF60}" type="datetimeFigureOut">
              <a:rPr lang="ru-RU" smtClean="0"/>
              <a:pPr/>
              <a:t>30.11.2015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C9259D-1234-494B-8F57-240B7C17D50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75543E6-FB77-40A1-B1BE-C762E4BCCF60}" type="datetimeFigureOut">
              <a:rPr lang="ru-RU" smtClean="0"/>
              <a:pPr/>
              <a:t>30.11.2015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C9259D-1234-494B-8F57-240B7C17D50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75543E6-FB77-40A1-B1BE-C762E4BCCF60}" type="datetimeFigureOut">
              <a:rPr lang="ru-RU" smtClean="0"/>
              <a:pPr/>
              <a:t>30.11.2015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C9259D-1234-494B-8F57-240B7C17D50C}"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75543E6-FB77-40A1-B1BE-C762E4BCCF60}" type="datetimeFigureOut">
              <a:rPr lang="ru-RU" smtClean="0"/>
              <a:pPr/>
              <a:t>30.11.2015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C9259D-1234-494B-8F57-240B7C17D50C}"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75543E6-FB77-40A1-B1BE-C762E4BCCF60}" type="datetimeFigureOut">
              <a:rPr lang="ru-RU" smtClean="0"/>
              <a:pPr/>
              <a:t>30.11.2015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2C9259D-1234-494B-8F57-240B7C17D50C}"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75543E6-FB77-40A1-B1BE-C762E4BCCF60}" type="datetimeFigureOut">
              <a:rPr lang="ru-RU" smtClean="0"/>
              <a:pPr/>
              <a:t>30.11.2015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22C9259D-1234-494B-8F57-240B7C17D50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C75543E6-FB77-40A1-B1BE-C762E4BCCF60}" type="datetimeFigureOut">
              <a:rPr lang="ru-RU" smtClean="0"/>
              <a:pPr/>
              <a:t>30.11.2015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22C9259D-1234-494B-8F57-240B7C17D50C}"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C75543E6-FB77-40A1-B1BE-C762E4BCCF60}" type="datetimeFigureOut">
              <a:rPr lang="ru-RU" smtClean="0"/>
              <a:pPr/>
              <a:t>30.11.2015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22C9259D-1234-494B-8F57-240B7C17D50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C75543E6-FB77-40A1-B1BE-C762E4BCCF60}" type="datetimeFigureOut">
              <a:rPr lang="ru-RU" smtClean="0"/>
              <a:pPr/>
              <a:t>30.11.2015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2C9259D-1234-494B-8F57-240B7C17D50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C75543E6-FB77-40A1-B1BE-C762E4BCCF60}" type="datetimeFigureOut">
              <a:rPr lang="ru-RU" smtClean="0"/>
              <a:pPr/>
              <a:t>30.11.2015</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22C9259D-1234-494B-8F57-240B7C17D50C}"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75543E6-FB77-40A1-B1BE-C762E4BCCF60}" type="datetimeFigureOut">
              <a:rPr lang="ru-RU" smtClean="0"/>
              <a:pPr/>
              <a:t>30.11.2015</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2C9259D-1234-494B-8F57-240B7C17D50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25000" lnSpcReduction="20000"/>
          </a:bodyPr>
          <a:lstStyle/>
          <a:p>
            <a:endParaRPr lang="ru-RU" dirty="0" smtClean="0"/>
          </a:p>
          <a:p>
            <a:r>
              <a:rPr lang="ru-RU" sz="9600" dirty="0" smtClean="0">
                <a:latin typeface="Times New Roman" pitchFamily="18" charset="0"/>
                <a:cs typeface="Times New Roman" pitchFamily="18" charset="0"/>
              </a:rPr>
              <a:t>В течение </a:t>
            </a:r>
            <a:r>
              <a:rPr lang="ru-RU" sz="9600" dirty="0" smtClean="0">
                <a:solidFill>
                  <a:srgbClr val="C00000"/>
                </a:solidFill>
                <a:latin typeface="Times New Roman" pitchFamily="18" charset="0"/>
                <a:cs typeface="Times New Roman" pitchFamily="18" charset="0"/>
              </a:rPr>
              <a:t>3 рабочих дней </a:t>
            </a:r>
            <a:r>
              <a:rPr lang="ru-RU" sz="9600" dirty="0" smtClean="0">
                <a:latin typeface="Times New Roman" pitchFamily="18" charset="0"/>
                <a:cs typeface="Times New Roman" pitchFamily="18" charset="0"/>
              </a:rPr>
              <a:t>с даты заключения контракта заказчик направляет информацию в федеральный орган исполнительной власти, осуществляющий правоприменительные функции по кассовому обслуживанию исполнения бюджетов бюджетной системы Российской Федерации. </a:t>
            </a:r>
          </a:p>
          <a:p>
            <a:r>
              <a:rPr lang="ru-RU" sz="9600" dirty="0" smtClean="0">
                <a:solidFill>
                  <a:srgbClr val="C00000"/>
                </a:solidFill>
                <a:latin typeface="Times New Roman" pitchFamily="18" charset="0"/>
                <a:cs typeface="Times New Roman" pitchFamily="18" charset="0"/>
              </a:rPr>
              <a:t>В реестр включаются следующие сведения: </a:t>
            </a:r>
          </a:p>
          <a:p>
            <a:r>
              <a:rPr lang="ru-RU" sz="9600" dirty="0" smtClean="0">
                <a:latin typeface="Times New Roman" pitchFamily="18" charset="0"/>
                <a:cs typeface="Times New Roman" pitchFamily="18" charset="0"/>
              </a:rPr>
              <a:t>Копия контракта, подписанная УЭП заказчика; </a:t>
            </a:r>
          </a:p>
          <a:p>
            <a:r>
              <a:rPr lang="ru-RU" sz="9600" dirty="0" smtClean="0">
                <a:latin typeface="Times New Roman" pitchFamily="18" charset="0"/>
                <a:cs typeface="Times New Roman" pitchFamily="18" charset="0"/>
              </a:rPr>
              <a:t>Идентификационный код закупки; </a:t>
            </a:r>
          </a:p>
          <a:p>
            <a:r>
              <a:rPr lang="ru-RU" sz="9600" dirty="0" smtClean="0">
                <a:latin typeface="Times New Roman" pitchFamily="18" charset="0"/>
                <a:cs typeface="Times New Roman" pitchFamily="18" charset="0"/>
              </a:rPr>
              <a:t>Документ о приемке ТРУ; </a:t>
            </a:r>
          </a:p>
          <a:p>
            <a:r>
              <a:rPr lang="ru-RU" sz="9600" dirty="0" smtClean="0">
                <a:latin typeface="Times New Roman" pitchFamily="18" charset="0"/>
                <a:cs typeface="Times New Roman" pitchFamily="18" charset="0"/>
              </a:rPr>
              <a:t>Цена единицы товара, работы или услуги, наименование страны происхождения или информация о производителе товара в отношении исполненного контракта; </a:t>
            </a:r>
          </a:p>
          <a:p>
            <a:r>
              <a:rPr lang="ru-RU" sz="9600" dirty="0" smtClean="0">
                <a:latin typeface="Times New Roman" pitchFamily="18" charset="0"/>
                <a:cs typeface="Times New Roman" pitchFamily="18" charset="0"/>
              </a:rPr>
              <a:t>Решение врачебной комиссии.</a:t>
            </a:r>
          </a:p>
          <a:p>
            <a:pPr>
              <a:buNone/>
            </a:pPr>
            <a:r>
              <a:rPr lang="ru-RU" sz="9600" dirty="0" smtClean="0">
                <a:latin typeface="Times New Roman" pitchFamily="18" charset="0"/>
                <a:cs typeface="Times New Roman" pitchFamily="18" charset="0"/>
              </a:rPr>
              <a:t>	</a:t>
            </a:r>
          </a:p>
          <a:p>
            <a:endParaRPr lang="ru-RU" sz="9600"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Реестр контрактов, заключенных заказчиками (ст.103)</a:t>
            </a:r>
            <a:endParaRPr lang="ru-RU" dirty="0">
              <a:latin typeface="Times New Roman" pitchFamily="18" charset="0"/>
              <a:cs typeface="Times New Roman" pitchFamily="18" charset="0"/>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buNone/>
            </a:pPr>
            <a:r>
              <a:rPr lang="ru-RU" dirty="0" smtClean="0">
                <a:latin typeface="Times New Roman" pitchFamily="18" charset="0"/>
                <a:cs typeface="Times New Roman" pitchFamily="18" charset="0"/>
              </a:rPr>
              <a:t>В РНП включается информация:</a:t>
            </a:r>
          </a:p>
          <a:p>
            <a:r>
              <a:rPr lang="ru-RU" dirty="0" smtClean="0">
                <a:latin typeface="Times New Roman" pitchFamily="18" charset="0"/>
                <a:cs typeface="Times New Roman" pitchFamily="18" charset="0"/>
              </a:rPr>
              <a:t> об участниках закупок, </a:t>
            </a:r>
            <a:r>
              <a:rPr lang="ru-RU" dirty="0" smtClean="0">
                <a:solidFill>
                  <a:srgbClr val="C00000"/>
                </a:solidFill>
                <a:latin typeface="Times New Roman" pitchFamily="18" charset="0"/>
                <a:cs typeface="Times New Roman" pitchFamily="18" charset="0"/>
              </a:rPr>
              <a:t>уклонившихся от заключения контрактов, </a:t>
            </a:r>
          </a:p>
          <a:p>
            <a:r>
              <a:rPr lang="ru-RU" dirty="0" smtClean="0">
                <a:latin typeface="Times New Roman" pitchFamily="18" charset="0"/>
                <a:cs typeface="Times New Roman" pitchFamily="18" charset="0"/>
              </a:rPr>
              <a:t>о поставщиках (подрядчиках, исполнителях), с которыми контракты расторгнуты </a:t>
            </a:r>
            <a:r>
              <a:rPr lang="ru-RU" dirty="0" smtClean="0">
                <a:solidFill>
                  <a:srgbClr val="C00000"/>
                </a:solidFill>
                <a:latin typeface="Times New Roman" pitchFamily="18" charset="0"/>
                <a:cs typeface="Times New Roman" pitchFamily="18" charset="0"/>
              </a:rPr>
              <a:t>по решению суда;</a:t>
            </a:r>
          </a:p>
          <a:p>
            <a:r>
              <a:rPr lang="ru-RU" dirty="0" smtClean="0">
                <a:latin typeface="Times New Roman" pitchFamily="18" charset="0"/>
                <a:cs typeface="Times New Roman" pitchFamily="18" charset="0"/>
              </a:rPr>
              <a:t>в  случае </a:t>
            </a:r>
            <a:r>
              <a:rPr lang="ru-RU" dirty="0" smtClean="0">
                <a:solidFill>
                  <a:srgbClr val="C00000"/>
                </a:solidFill>
                <a:latin typeface="Times New Roman" pitchFamily="18" charset="0"/>
                <a:cs typeface="Times New Roman" pitchFamily="18" charset="0"/>
              </a:rPr>
              <a:t>одностороннего отказа заказчика </a:t>
            </a:r>
            <a:r>
              <a:rPr lang="ru-RU" dirty="0" smtClean="0">
                <a:latin typeface="Times New Roman" pitchFamily="18" charset="0"/>
                <a:cs typeface="Times New Roman" pitchFamily="18" charset="0"/>
              </a:rPr>
              <a:t>от исполнения контракта в связи с существенным нарушением ими условий контрактов.</a:t>
            </a:r>
          </a:p>
          <a:p>
            <a:endParaRPr lang="ru-RU" dirty="0"/>
          </a:p>
        </p:txBody>
      </p:sp>
      <p:sp>
        <p:nvSpPr>
          <p:cNvPr id="3" name="Заголовок 2"/>
          <p:cNvSpPr>
            <a:spLocks noGrp="1"/>
          </p:cNvSpPr>
          <p:nvPr>
            <p:ph type="title"/>
          </p:nvPr>
        </p:nvSpPr>
        <p:spPr/>
        <p:txBody>
          <a:bodyPr>
            <a:normAutofit fontScale="90000"/>
          </a:bodyPr>
          <a:lstStyle/>
          <a:p>
            <a:r>
              <a:rPr lang="ru-RU" sz="3600" dirty="0" smtClean="0">
                <a:latin typeface="Times New Roman" pitchFamily="18" charset="0"/>
                <a:cs typeface="Times New Roman" pitchFamily="18" charset="0"/>
              </a:rPr>
              <a:t>Реестр недобросовестных поставщиков (подрядчиков, исполнителей) (ст.104)</a:t>
            </a:r>
            <a:r>
              <a:rPr lang="ru-RU" dirty="0" smtClean="0"/>
              <a:t/>
            </a:r>
            <a:br>
              <a:rPr lang="ru-RU" dirty="0" smtClean="0"/>
            </a:br>
            <a:endParaRPr lang="ru-RU"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4294967295"/>
          </p:nvPr>
        </p:nvSpPr>
        <p:spPr>
          <a:xfrm>
            <a:off x="0" y="1484784"/>
            <a:ext cx="8748464" cy="4535016"/>
          </a:xfrm>
        </p:spPr>
        <p:txBody>
          <a:bodyPr>
            <a:normAutofit/>
          </a:bodyPr>
          <a:lstStyle/>
          <a:p>
            <a:pPr algn="ctr" eaLnBrk="1" hangingPunct="1">
              <a:buFont typeface="Wingdings" charset="2"/>
              <a:buNone/>
            </a:pPr>
            <a:r>
              <a:rPr lang="ru-RU" sz="3600" dirty="0" smtClean="0">
                <a:latin typeface="Times New Roman" pitchFamily="18" charset="0"/>
                <a:cs typeface="Times New Roman" pitchFamily="18" charset="0"/>
              </a:rPr>
              <a:t>Спасибо за внимание!</a:t>
            </a:r>
          </a:p>
        </p:txBody>
      </p:sp>
      <p:pic>
        <p:nvPicPr>
          <p:cNvPr id="47107" name="Picture 4" descr="j0299171"/>
          <p:cNvPicPr>
            <a:picLocks noChangeAspect="1" noChangeArrowheads="1"/>
          </p:cNvPicPr>
          <p:nvPr/>
        </p:nvPicPr>
        <p:blipFill>
          <a:blip r:embed="rId3" cstate="print"/>
          <a:srcRect/>
          <a:stretch>
            <a:fillRect/>
          </a:stretch>
        </p:blipFill>
        <p:spPr bwMode="auto">
          <a:xfrm>
            <a:off x="3803650" y="2524125"/>
            <a:ext cx="1535113" cy="180975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Autofit/>
          </a:bodyPr>
          <a:lstStyle/>
          <a:p>
            <a:pPr>
              <a:buNone/>
            </a:pPr>
            <a:r>
              <a:rPr lang="ru-RU" sz="2000" b="1" dirty="0" smtClean="0">
                <a:solidFill>
                  <a:srgbClr val="C00000"/>
                </a:solidFill>
                <a:latin typeface="Times New Roman" pitchFamily="18" charset="0"/>
                <a:cs typeface="Times New Roman" pitchFamily="18" charset="0"/>
              </a:rPr>
              <a:t>Планы закупок формируются  на срок закона о бюджете соответствующего уровня; </a:t>
            </a:r>
          </a:p>
          <a:p>
            <a:pPr>
              <a:buNone/>
            </a:pPr>
            <a:r>
              <a:rPr lang="ru-RU" sz="2000" dirty="0" smtClean="0">
                <a:latin typeface="Times New Roman" pitchFamily="18" charset="0"/>
                <a:cs typeface="Times New Roman" pitchFamily="18" charset="0"/>
              </a:rPr>
              <a:t>Содержание:</a:t>
            </a:r>
          </a:p>
          <a:p>
            <a:pPr>
              <a:buNone/>
            </a:pPr>
            <a:r>
              <a:rPr lang="ru-RU" sz="2000" dirty="0" smtClean="0">
                <a:latin typeface="Times New Roman" pitchFamily="18" charset="0"/>
                <a:cs typeface="Times New Roman" pitchFamily="18" charset="0"/>
              </a:rPr>
              <a:t>1) идентификационный код закупки; </a:t>
            </a:r>
          </a:p>
          <a:p>
            <a:pPr>
              <a:buNone/>
            </a:pPr>
            <a:r>
              <a:rPr lang="ru-RU" sz="2000" dirty="0" smtClean="0">
                <a:latin typeface="Times New Roman" pitchFamily="18" charset="0"/>
                <a:cs typeface="Times New Roman" pitchFamily="18" charset="0"/>
              </a:rPr>
              <a:t>2) цель закупки; </a:t>
            </a:r>
          </a:p>
          <a:p>
            <a:pPr>
              <a:buNone/>
            </a:pPr>
            <a:r>
              <a:rPr lang="ru-RU" sz="2000" dirty="0" smtClean="0">
                <a:latin typeface="Times New Roman" pitchFamily="18" charset="0"/>
                <a:cs typeface="Times New Roman" pitchFamily="18" charset="0"/>
              </a:rPr>
              <a:t>3) наименование объектов, а также объем закупки; </a:t>
            </a:r>
          </a:p>
          <a:p>
            <a:pPr>
              <a:buNone/>
            </a:pPr>
            <a:r>
              <a:rPr lang="ru-RU" sz="2000" dirty="0" smtClean="0">
                <a:latin typeface="Times New Roman" pitchFamily="18" charset="0"/>
                <a:cs typeface="Times New Roman" pitchFamily="18" charset="0"/>
              </a:rPr>
              <a:t>4) объем финансового обеспечения закупки; </a:t>
            </a:r>
          </a:p>
          <a:p>
            <a:pPr>
              <a:buNone/>
            </a:pPr>
            <a:r>
              <a:rPr lang="ru-RU" sz="2000" dirty="0" smtClean="0">
                <a:latin typeface="Times New Roman" pitchFamily="18" charset="0"/>
                <a:cs typeface="Times New Roman" pitchFamily="18" charset="0"/>
              </a:rPr>
              <a:t>5) сроки (периодичность) осуществления планируемых закупок; </a:t>
            </a:r>
          </a:p>
          <a:p>
            <a:pPr>
              <a:buNone/>
            </a:pPr>
            <a:r>
              <a:rPr lang="ru-RU" sz="2000" dirty="0" smtClean="0">
                <a:latin typeface="Times New Roman" pitchFamily="18" charset="0"/>
                <a:cs typeface="Times New Roman" pitchFamily="18" charset="0"/>
              </a:rPr>
              <a:t>6) обоснование закупки; </a:t>
            </a:r>
          </a:p>
          <a:p>
            <a:pPr>
              <a:buNone/>
            </a:pPr>
            <a:r>
              <a:rPr lang="ru-RU" sz="2000" dirty="0" smtClean="0">
                <a:latin typeface="Times New Roman" pitchFamily="18" charset="0"/>
                <a:cs typeface="Times New Roman" pitchFamily="18" charset="0"/>
              </a:rPr>
              <a:t>7) информация о технической и (или) технологической сложности, инновационного, высокотехнологичного или специализированного характере закупки; </a:t>
            </a:r>
          </a:p>
          <a:p>
            <a:pPr>
              <a:buNone/>
            </a:pPr>
            <a:r>
              <a:rPr lang="ru-RU" sz="2000" dirty="0" smtClean="0">
                <a:latin typeface="Times New Roman" pitchFamily="18" charset="0"/>
                <a:cs typeface="Times New Roman" pitchFamily="18" charset="0"/>
              </a:rPr>
              <a:t>8) информация об обязательном общественном обсуждении закупки (ст.20)</a:t>
            </a:r>
          </a:p>
          <a:p>
            <a:pPr>
              <a:buNone/>
            </a:pPr>
            <a:r>
              <a:rPr lang="ru-RU" sz="2000" dirty="0" smtClean="0">
                <a:latin typeface="Times New Roman" pitchFamily="18" charset="0"/>
                <a:cs typeface="Times New Roman" pitchFamily="18" charset="0"/>
              </a:rPr>
              <a:t>  </a:t>
            </a:r>
          </a:p>
          <a:p>
            <a:endParaRPr lang="ru-RU" sz="2000" dirty="0"/>
          </a:p>
        </p:txBody>
      </p:sp>
      <p:sp>
        <p:nvSpPr>
          <p:cNvPr id="3" name="Заголовок 2"/>
          <p:cNvSpPr>
            <a:spLocks noGrp="1"/>
          </p:cNvSpPr>
          <p:nvPr>
            <p:ph type="title"/>
          </p:nvPr>
        </p:nvSpPr>
        <p:spPr/>
        <p:txBody>
          <a:bodyPr>
            <a:normAutofit fontScale="90000"/>
          </a:bodyPr>
          <a:lstStyle/>
          <a:p>
            <a:r>
              <a:rPr lang="ru-RU" dirty="0" smtClean="0">
                <a:solidFill>
                  <a:srgbClr val="C00000"/>
                </a:solidFill>
                <a:latin typeface="Times New Roman" pitchFamily="18" charset="0"/>
                <a:cs typeface="Times New Roman" pitchFamily="18" charset="0"/>
              </a:rPr>
              <a:t>Планы закупок </a:t>
            </a:r>
            <a:br>
              <a:rPr lang="ru-RU" dirty="0" smtClean="0">
                <a:solidFill>
                  <a:srgbClr val="C00000"/>
                </a:solidFill>
                <a:latin typeface="Times New Roman" pitchFamily="18" charset="0"/>
                <a:cs typeface="Times New Roman" pitchFamily="18" charset="0"/>
              </a:rPr>
            </a:br>
            <a:r>
              <a:rPr lang="ru-RU" sz="3200" b="0" i="1" dirty="0" smtClean="0">
                <a:solidFill>
                  <a:schemeClr val="tx1"/>
                </a:solidFill>
                <a:latin typeface="Times New Roman" pitchFamily="18" charset="0"/>
                <a:cs typeface="Times New Roman" pitchFamily="18" charset="0"/>
              </a:rPr>
              <a:t>(ст.17вступает </a:t>
            </a:r>
            <a:r>
              <a:rPr lang="ru-RU" sz="3200" b="0" i="1" dirty="0" smtClean="0">
                <a:latin typeface="Times New Roman" pitchFamily="18" charset="0"/>
                <a:cs typeface="Times New Roman" pitchFamily="18" charset="0"/>
              </a:rPr>
              <a:t>в силу с 1 января 2016 г.)</a:t>
            </a:r>
            <a:endParaRPr lang="ru-RU" sz="3200" b="0" i="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Содержимое 1"/>
          <p:cNvSpPr>
            <a:spLocks noGrp="1"/>
          </p:cNvSpPr>
          <p:nvPr>
            <p:ph idx="1"/>
          </p:nvPr>
        </p:nvSpPr>
        <p:spPr/>
        <p:txBody>
          <a:bodyPr>
            <a:normAutofit fontScale="92500"/>
          </a:bodyPr>
          <a:lstStyle/>
          <a:p>
            <a:r>
              <a:rPr lang="ru-RU" dirty="0" smtClean="0">
                <a:latin typeface="Times New Roman" pitchFamily="18" charset="0"/>
                <a:cs typeface="Times New Roman" pitchFamily="18" charset="0"/>
              </a:rPr>
              <a:t>О требованиях к формированию, утверждению и ведению плана-графика закупок товаров, работ, услуг для обеспечения нужд субъекта Российской Федерации и муниципальных нужд, а также о требованиях к форме плана-графика закупок товаров, работ, услуг </a:t>
            </a:r>
          </a:p>
          <a:p>
            <a:pPr>
              <a:buFont typeface="Wingdings 3" pitchFamily="18" charset="2"/>
              <a:buNone/>
            </a:pPr>
            <a:r>
              <a:rPr lang="ru-RU" sz="2800" b="1" i="1" dirty="0" smtClean="0">
                <a:solidFill>
                  <a:srgbClr val="C00000"/>
                </a:solidFill>
                <a:latin typeface="Times New Roman" pitchFamily="18" charset="0"/>
                <a:cs typeface="Times New Roman" pitchFamily="18" charset="0"/>
              </a:rPr>
              <a:t>Постановление Правительства РФ от 5 июня 2015 г. № 555 </a:t>
            </a:r>
          </a:p>
          <a:p>
            <a:r>
              <a:rPr lang="ru-RU" sz="2800" dirty="0" smtClean="0">
                <a:latin typeface="Times New Roman" pitchFamily="18" charset="0"/>
                <a:cs typeface="Times New Roman" pitchFamily="18" charset="0"/>
              </a:rPr>
              <a:t>Об установлении порядка обоснования закупок товаров, работ и услуг для обеспечения государственных и муниципальных нужд и форм такого обоснования </a:t>
            </a:r>
          </a:p>
          <a:p>
            <a:endParaRPr lang="ru-RU" sz="2800" i="1" dirty="0" smtClean="0">
              <a:solidFill>
                <a:srgbClr val="C00000"/>
              </a:solidFill>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pPr>
              <a:defRPr/>
            </a:pPr>
            <a:r>
              <a:rPr lang="ru-RU" sz="3200" i="1" dirty="0" smtClean="0">
                <a:solidFill>
                  <a:srgbClr val="C00000"/>
                </a:solidFill>
                <a:latin typeface="Times New Roman" pitchFamily="18" charset="0"/>
                <a:cs typeface="Times New Roman" pitchFamily="18" charset="0"/>
              </a:rPr>
              <a:t>Постановление Правительства РФ </a:t>
            </a:r>
            <a:br>
              <a:rPr lang="ru-RU" sz="3200" i="1" dirty="0" smtClean="0">
                <a:solidFill>
                  <a:srgbClr val="C00000"/>
                </a:solidFill>
                <a:latin typeface="Times New Roman" pitchFamily="18" charset="0"/>
                <a:cs typeface="Times New Roman" pitchFamily="18" charset="0"/>
              </a:rPr>
            </a:br>
            <a:r>
              <a:rPr lang="ru-RU" sz="3200" i="1" dirty="0" smtClean="0">
                <a:solidFill>
                  <a:srgbClr val="C00000"/>
                </a:solidFill>
                <a:latin typeface="Times New Roman" pitchFamily="18" charset="0"/>
                <a:cs typeface="Times New Roman" pitchFamily="18" charset="0"/>
              </a:rPr>
              <a:t>от 5 июня 2015 г. № 554 </a:t>
            </a:r>
            <a:endParaRPr lang="ru-RU" sz="3200" i="1" dirty="0">
              <a:solidFill>
                <a:srgbClr val="C00000"/>
              </a:solidFill>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Содержимое 1"/>
          <p:cNvSpPr>
            <a:spLocks noGrp="1"/>
          </p:cNvSpPr>
          <p:nvPr>
            <p:ph idx="1"/>
          </p:nvPr>
        </p:nvSpPr>
        <p:spPr/>
        <p:txBody>
          <a:bodyPr/>
          <a:lstStyle/>
          <a:p>
            <a:r>
              <a:rPr lang="ru-RU" sz="2400" smtClean="0">
                <a:latin typeface="Times New Roman" pitchFamily="18" charset="0"/>
                <a:cs typeface="Times New Roman" pitchFamily="18" charset="0"/>
              </a:rPr>
              <a:t>О принятии и введении в действие Общероссийского классификатора видов экономической деятельности (ОКВЭД 2) ОК-29-2014 (КДЕС Ред.2) и Общероссийского классификатора продукции по видам экономической деятельности (ОКПД2) ОК 034-2014 (КПЕС 2008)</a:t>
            </a:r>
          </a:p>
          <a:p>
            <a:endParaRPr lang="ru-RU" sz="2400" i="1" smtClean="0">
              <a:solidFill>
                <a:srgbClr val="C00000"/>
              </a:solidFill>
              <a:latin typeface="Times New Roman" pitchFamily="18" charset="0"/>
              <a:cs typeface="Times New Roman" pitchFamily="18" charset="0"/>
            </a:endParaRPr>
          </a:p>
          <a:p>
            <a:pPr>
              <a:buFont typeface="Wingdings 3" pitchFamily="18" charset="2"/>
              <a:buNone/>
            </a:pPr>
            <a:r>
              <a:rPr lang="ru-RU" sz="2400" i="1" smtClean="0">
                <a:solidFill>
                  <a:srgbClr val="C00000"/>
                </a:solidFill>
                <a:latin typeface="Times New Roman" pitchFamily="18" charset="0"/>
                <a:cs typeface="Times New Roman" pitchFamily="18" charset="0"/>
              </a:rPr>
              <a:t>Приказ Росстандарта  от 30.09.2014 №1261-ст </a:t>
            </a:r>
            <a:r>
              <a:rPr lang="ru-RU" sz="2400" smtClean="0">
                <a:latin typeface="Times New Roman" pitchFamily="18" charset="0"/>
                <a:cs typeface="Times New Roman" pitchFamily="18" charset="0"/>
              </a:rPr>
              <a:t>«Изменения в Приказ 14-ст о сроках действия ОКВЭД 2 и ОКПД 2</a:t>
            </a:r>
          </a:p>
        </p:txBody>
      </p:sp>
      <p:sp>
        <p:nvSpPr>
          <p:cNvPr id="3" name="Заголовок 2"/>
          <p:cNvSpPr>
            <a:spLocks noGrp="1"/>
          </p:cNvSpPr>
          <p:nvPr>
            <p:ph type="title"/>
          </p:nvPr>
        </p:nvSpPr>
        <p:spPr/>
        <p:txBody>
          <a:bodyPr>
            <a:noAutofit/>
          </a:bodyPr>
          <a:lstStyle/>
          <a:p>
            <a:pPr>
              <a:defRPr/>
            </a:pPr>
            <a:r>
              <a:rPr lang="ru-RU" sz="3600" i="1" dirty="0" smtClean="0">
                <a:solidFill>
                  <a:srgbClr val="C00000"/>
                </a:solidFill>
                <a:latin typeface="Times New Roman" pitchFamily="18" charset="0"/>
                <a:cs typeface="Times New Roman" pitchFamily="18" charset="0"/>
              </a:rPr>
              <a:t>Приказ Росстандарта от 31.01.2014 г. №14-ст </a:t>
            </a:r>
            <a:endParaRPr lang="ru-RU" sz="3600" i="1" dirty="0">
              <a:solidFill>
                <a:srgbClr val="C00000"/>
              </a:solidFill>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340768"/>
            <a:ext cx="8229600" cy="4666523"/>
          </a:xfrm>
        </p:spPr>
        <p:txBody>
          <a:bodyPr>
            <a:normAutofit fontScale="25000" lnSpcReduction="20000"/>
          </a:bodyPr>
          <a:lstStyle/>
          <a:p>
            <a:pPr>
              <a:buNone/>
            </a:pPr>
            <a:r>
              <a:rPr lang="ru-RU" sz="8000" dirty="0" smtClean="0">
                <a:solidFill>
                  <a:srgbClr val="C00000"/>
                </a:solidFill>
                <a:latin typeface="Times New Roman" pitchFamily="18" charset="0"/>
                <a:cs typeface="Times New Roman" pitchFamily="18" charset="0"/>
              </a:rPr>
              <a:t>Планы графики содержат перечень закупок ТРУ на финансовый год и являются основанием для осуществления закупок. </a:t>
            </a:r>
          </a:p>
          <a:p>
            <a:pPr>
              <a:buNone/>
            </a:pPr>
            <a:r>
              <a:rPr lang="ru-RU" sz="7200" dirty="0" smtClean="0">
                <a:latin typeface="Times New Roman" pitchFamily="18" charset="0"/>
                <a:cs typeface="Times New Roman" pitchFamily="18" charset="0"/>
              </a:rPr>
              <a:t>Содержание:</a:t>
            </a:r>
          </a:p>
          <a:p>
            <a:pPr>
              <a:buNone/>
            </a:pPr>
            <a:r>
              <a:rPr lang="ru-RU" sz="7200" dirty="0" smtClean="0">
                <a:latin typeface="Times New Roman" pitchFamily="18" charset="0"/>
                <a:cs typeface="Times New Roman" pitchFamily="18" charset="0"/>
              </a:rPr>
              <a:t>1) идентификационный код закупки; </a:t>
            </a:r>
          </a:p>
          <a:p>
            <a:pPr>
              <a:buNone/>
            </a:pPr>
            <a:r>
              <a:rPr lang="ru-RU" sz="7200" dirty="0" smtClean="0">
                <a:latin typeface="Times New Roman" pitchFamily="18" charset="0"/>
                <a:cs typeface="Times New Roman" pitchFamily="18" charset="0"/>
              </a:rPr>
              <a:t>2) наименование и описание объекта закупки;</a:t>
            </a:r>
            <a:r>
              <a:rPr lang="ru-RU" sz="7200" i="1" dirty="0" smtClean="0">
                <a:latin typeface="Times New Roman" pitchFamily="18" charset="0"/>
                <a:cs typeface="Times New Roman" pitchFamily="18" charset="0"/>
              </a:rPr>
              <a:t> </a:t>
            </a:r>
          </a:p>
          <a:p>
            <a:pPr>
              <a:buNone/>
            </a:pPr>
            <a:r>
              <a:rPr lang="ru-RU" sz="7200" dirty="0" smtClean="0">
                <a:latin typeface="Times New Roman" pitchFamily="18" charset="0"/>
                <a:cs typeface="Times New Roman" pitchFamily="18" charset="0"/>
              </a:rPr>
              <a:t>3) сроки (периодичность) осуществления планируемых закупок; </a:t>
            </a:r>
          </a:p>
          <a:p>
            <a:pPr>
              <a:buNone/>
            </a:pPr>
            <a:r>
              <a:rPr lang="ru-RU" sz="7200" dirty="0" smtClean="0">
                <a:latin typeface="Times New Roman" pitchFamily="18" charset="0"/>
                <a:cs typeface="Times New Roman" pitchFamily="18" charset="0"/>
              </a:rPr>
              <a:t>4) НМЦК, цена контракта, заключаемого с ед. поставщиком </a:t>
            </a:r>
          </a:p>
          <a:p>
            <a:pPr>
              <a:buNone/>
            </a:pPr>
            <a:r>
              <a:rPr lang="ru-RU" sz="7200" dirty="0" smtClean="0">
                <a:latin typeface="Times New Roman" pitchFamily="18" charset="0"/>
                <a:cs typeface="Times New Roman" pitchFamily="18" charset="0"/>
              </a:rPr>
              <a:t>5) обоснование закупки; </a:t>
            </a:r>
          </a:p>
          <a:p>
            <a:pPr>
              <a:buNone/>
            </a:pPr>
            <a:r>
              <a:rPr lang="ru-RU" sz="7200" dirty="0" smtClean="0">
                <a:latin typeface="Times New Roman" pitchFamily="18" charset="0"/>
                <a:cs typeface="Times New Roman" pitchFamily="18" charset="0"/>
              </a:rPr>
              <a:t>6) размер аванса и этапы оплаты (если есть); </a:t>
            </a:r>
          </a:p>
          <a:p>
            <a:pPr>
              <a:buNone/>
            </a:pPr>
            <a:r>
              <a:rPr lang="ru-RU" sz="7200" dirty="0" smtClean="0">
                <a:latin typeface="Times New Roman" pitchFamily="18" charset="0"/>
                <a:cs typeface="Times New Roman" pitchFamily="18" charset="0"/>
              </a:rPr>
              <a:t>7) дополнительные требования к участникам закупки (если есть, обоснование таких требований); </a:t>
            </a:r>
          </a:p>
          <a:p>
            <a:pPr>
              <a:buNone/>
            </a:pPr>
            <a:r>
              <a:rPr lang="ru-RU" sz="7200" dirty="0" smtClean="0">
                <a:latin typeface="Times New Roman" pitchFamily="18" charset="0"/>
                <a:cs typeface="Times New Roman" pitchFamily="18" charset="0"/>
              </a:rPr>
              <a:t>8) способ определения поставщика и обоснование выбора этого способа; </a:t>
            </a:r>
          </a:p>
          <a:p>
            <a:pPr>
              <a:buNone/>
            </a:pPr>
            <a:r>
              <a:rPr lang="ru-RU" sz="7200" dirty="0" smtClean="0">
                <a:latin typeface="Times New Roman" pitchFamily="18" charset="0"/>
                <a:cs typeface="Times New Roman" pitchFamily="18" charset="0"/>
              </a:rPr>
              <a:t>9) дата начала закупки; </a:t>
            </a:r>
          </a:p>
          <a:p>
            <a:pPr>
              <a:buNone/>
            </a:pPr>
            <a:r>
              <a:rPr lang="ru-RU" sz="7200" dirty="0" smtClean="0">
                <a:latin typeface="Times New Roman" pitchFamily="18" charset="0"/>
                <a:cs typeface="Times New Roman" pitchFamily="18" charset="0"/>
              </a:rPr>
              <a:t>10) информация о размере обеспечения заявки и обеспечения исполнения контракта; </a:t>
            </a:r>
          </a:p>
          <a:p>
            <a:pPr>
              <a:buNone/>
            </a:pPr>
            <a:r>
              <a:rPr lang="ru-RU" sz="7200" dirty="0" smtClean="0">
                <a:latin typeface="Times New Roman" pitchFamily="18" charset="0"/>
                <a:cs typeface="Times New Roman" pitchFamily="18" charset="0"/>
              </a:rPr>
              <a:t>11) информация о применении критерия стоимости жизненного цикла товара или созданного в результате выполнения работы объекта (в случае применения указанного критерия) при определении поставщика (подрядчика, исполнителя); </a:t>
            </a:r>
          </a:p>
          <a:p>
            <a:pPr>
              <a:buNone/>
            </a:pPr>
            <a:r>
              <a:rPr lang="ru-RU" sz="7200" dirty="0" smtClean="0">
                <a:latin typeface="Times New Roman" pitchFamily="18" charset="0"/>
                <a:cs typeface="Times New Roman" pitchFamily="18" charset="0"/>
              </a:rPr>
              <a:t>12) информация о банковском сопровождении </a:t>
            </a:r>
          </a:p>
          <a:p>
            <a:pPr>
              <a:buNone/>
            </a:pPr>
            <a:r>
              <a:rPr lang="ru-RU" sz="7200" dirty="0" smtClean="0">
                <a:latin typeface="Times New Roman" pitchFamily="18" charset="0"/>
                <a:cs typeface="Times New Roman" pitchFamily="18" charset="0"/>
              </a:rPr>
              <a:t>  </a:t>
            </a:r>
          </a:p>
          <a:p>
            <a:endParaRPr lang="ru-RU" dirty="0"/>
          </a:p>
        </p:txBody>
      </p:sp>
      <p:sp>
        <p:nvSpPr>
          <p:cNvPr id="3" name="Заголовок 2"/>
          <p:cNvSpPr>
            <a:spLocks noGrp="1"/>
          </p:cNvSpPr>
          <p:nvPr>
            <p:ph type="title"/>
          </p:nvPr>
        </p:nvSpPr>
        <p:spPr/>
        <p:txBody>
          <a:bodyPr/>
          <a:lstStyle/>
          <a:p>
            <a:r>
              <a:rPr lang="ru-RU" dirty="0" smtClean="0">
                <a:solidFill>
                  <a:srgbClr val="C00000"/>
                </a:solidFill>
                <a:latin typeface="Times New Roman" pitchFamily="18" charset="0"/>
                <a:cs typeface="Times New Roman" pitchFamily="18" charset="0"/>
              </a:rPr>
              <a:t>Планы-графики (ст.21)</a:t>
            </a:r>
            <a:endParaRPr lang="ru-RU"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pPr>
              <a:buNone/>
            </a:pPr>
            <a:r>
              <a:rPr lang="ru-RU" sz="3200" b="1" dirty="0" smtClean="0">
                <a:solidFill>
                  <a:srgbClr val="C00000"/>
                </a:solidFill>
                <a:latin typeface="Times New Roman" pitchFamily="18" charset="0"/>
                <a:cs typeface="Times New Roman" pitchFamily="18" charset="0"/>
              </a:rPr>
              <a:t>Совместный приказ МЭРТ и Федерального казначейства от 27.12.2011 №761/20н </a:t>
            </a:r>
          </a:p>
          <a:p>
            <a:pPr>
              <a:buNone/>
            </a:pPr>
            <a:r>
              <a:rPr lang="ru-RU" sz="2800" dirty="0" smtClean="0">
                <a:latin typeface="Times New Roman" pitchFamily="18" charset="0"/>
                <a:cs typeface="Times New Roman" pitchFamily="18" charset="0"/>
              </a:rPr>
              <a:t>«</a:t>
            </a:r>
            <a:r>
              <a:rPr lang="ru-RU" sz="2800" i="1" dirty="0" smtClean="0">
                <a:latin typeface="Times New Roman" pitchFamily="18" charset="0"/>
                <a:cs typeface="Times New Roman" pitchFamily="18" charset="0"/>
              </a:rPr>
              <a:t>Об утверждении порядка размещения на официальном сайте планов-графиков»</a:t>
            </a:r>
          </a:p>
          <a:p>
            <a:pPr>
              <a:buFont typeface="Wingdings 3" pitchFamily="18" charset="2"/>
              <a:buNone/>
            </a:pPr>
            <a:r>
              <a:rPr lang="ru-RU" sz="3200" dirty="0" smtClean="0">
                <a:solidFill>
                  <a:srgbClr val="C00000"/>
                </a:solidFill>
                <a:latin typeface="Times New Roman" pitchFamily="18" charset="0"/>
                <a:cs typeface="Times New Roman" pitchFamily="18" charset="0"/>
              </a:rPr>
              <a:t>Приказ МЭРТ, Казначейства</a:t>
            </a:r>
            <a:r>
              <a:rPr lang="ru-RU" sz="3200" dirty="0" smtClean="0">
                <a:solidFill>
                  <a:srgbClr val="C00000"/>
                </a:solidFill>
                <a:latin typeface="Times New Roman" pitchFamily="18" charset="0"/>
                <a:cs typeface="Times New Roman" pitchFamily="18" charset="0"/>
                <a:hlinkClick r:id="rId3" action="ppaction://hlinkfile"/>
              </a:rPr>
              <a:t> от 31 марта 2015 г. № 182/7н</a:t>
            </a:r>
            <a:r>
              <a:rPr lang="ru-RU" sz="3200" dirty="0" smtClean="0">
                <a:solidFill>
                  <a:srgbClr val="C00000"/>
                </a:solidFill>
                <a:latin typeface="Times New Roman" pitchFamily="18" charset="0"/>
                <a:cs typeface="Times New Roman" pitchFamily="18" charset="0"/>
              </a:rPr>
              <a:t> </a:t>
            </a:r>
            <a:r>
              <a:rPr lang="ru-RU" sz="2800" dirty="0" smtClean="0">
                <a:latin typeface="Times New Roman" pitchFamily="18" charset="0"/>
                <a:cs typeface="Times New Roman" pitchFamily="18" charset="0"/>
              </a:rPr>
              <a:t>«Об особенностях размещения в ЕИС информации о размещении заказов на ТРУ планов-графиков размещения заказов на 2015-2016 годы». Действует с 25 мая 2015 г.</a:t>
            </a:r>
          </a:p>
          <a:p>
            <a:endParaRPr lang="ru-RU" dirty="0">
              <a:solidFill>
                <a:srgbClr val="C00000"/>
              </a:solidFill>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solidFill>
                  <a:schemeClr val="tx1"/>
                </a:solidFill>
                <a:latin typeface="Times New Roman" pitchFamily="18" charset="0"/>
                <a:cs typeface="Times New Roman" pitchFamily="18" charset="0"/>
              </a:rPr>
              <a:t>Планы-графики (ст.21)</a:t>
            </a:r>
            <a:endParaRPr lang="ru-RU" dirty="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25000" lnSpcReduction="20000"/>
          </a:bodyPr>
          <a:lstStyle/>
          <a:p>
            <a:pPr>
              <a:buNone/>
            </a:pPr>
            <a:r>
              <a:rPr lang="ru-RU" sz="8000" b="1" dirty="0" smtClean="0">
                <a:latin typeface="Times New Roman" pitchFamily="18" charset="0"/>
                <a:cs typeface="Times New Roman" pitchFamily="18" charset="0"/>
              </a:rPr>
              <a:t>Осуществляется при формировании плана закупок, исходя  из:</a:t>
            </a:r>
          </a:p>
          <a:p>
            <a:r>
              <a:rPr lang="ru-RU" sz="8000" dirty="0" smtClean="0">
                <a:latin typeface="Times New Roman" pitchFamily="18" charset="0"/>
                <a:cs typeface="Times New Roman" pitchFamily="18" charset="0"/>
              </a:rPr>
              <a:t> необходимости реализации конкретной цели осуществления закупки, </a:t>
            </a:r>
          </a:p>
          <a:p>
            <a:r>
              <a:rPr lang="ru-RU" sz="8000" dirty="0" smtClean="0">
                <a:latin typeface="Times New Roman" pitchFamily="18" charset="0"/>
                <a:cs typeface="Times New Roman" pitchFamily="18" charset="0"/>
              </a:rPr>
              <a:t>установленных требований к закупаемым ТРУ (в том числе предельной цены ТРУ) и (или) нормативных затрат на обеспечение функций государственных органов, органов управления государственными внебюджетными фондами, муниципальных органов</a:t>
            </a:r>
            <a:endParaRPr lang="ru-RU" sz="8000" i="1" dirty="0" smtClean="0">
              <a:latin typeface="Times New Roman" pitchFamily="18" charset="0"/>
              <a:cs typeface="Times New Roman" pitchFamily="18" charset="0"/>
            </a:endParaRPr>
          </a:p>
          <a:p>
            <a:endParaRPr lang="ru-RU" sz="8000" dirty="0" smtClean="0">
              <a:latin typeface="Times New Roman" pitchFamily="18" charset="0"/>
              <a:cs typeface="Times New Roman" pitchFamily="18" charset="0"/>
            </a:endParaRPr>
          </a:p>
          <a:p>
            <a:pPr>
              <a:buNone/>
            </a:pPr>
            <a:r>
              <a:rPr lang="ru-RU" sz="8000" dirty="0" smtClean="0">
                <a:latin typeface="Times New Roman" pitchFamily="18" charset="0"/>
                <a:cs typeface="Times New Roman" pitchFamily="18" charset="0"/>
              </a:rPr>
              <a:t> </a:t>
            </a:r>
            <a:r>
              <a:rPr lang="ru-RU" sz="8000" b="1" dirty="0" smtClean="0">
                <a:latin typeface="Times New Roman" pitchFamily="18" charset="0"/>
                <a:cs typeface="Times New Roman" pitchFamily="18" charset="0"/>
              </a:rPr>
              <a:t>При формировании плана-графика обоснованию подлежат: </a:t>
            </a:r>
          </a:p>
          <a:p>
            <a:endParaRPr lang="ru-RU" sz="8000" dirty="0" smtClean="0">
              <a:latin typeface="Times New Roman" pitchFamily="18" charset="0"/>
              <a:cs typeface="Times New Roman" pitchFamily="18" charset="0"/>
            </a:endParaRPr>
          </a:p>
          <a:p>
            <a:r>
              <a:rPr lang="ru-RU" sz="8000" b="1" dirty="0" smtClean="0">
                <a:latin typeface="Times New Roman" pitchFamily="18" charset="0"/>
                <a:cs typeface="Times New Roman" pitchFamily="18" charset="0"/>
              </a:rPr>
              <a:t> </a:t>
            </a:r>
            <a:r>
              <a:rPr lang="ru-RU" sz="8000" dirty="0" smtClean="0">
                <a:latin typeface="Times New Roman" pitchFamily="18" charset="0"/>
                <a:cs typeface="Times New Roman" pitchFamily="18" charset="0"/>
              </a:rPr>
              <a:t>НМЦК, цена контракта у ед. поставщика; </a:t>
            </a:r>
          </a:p>
          <a:p>
            <a:r>
              <a:rPr lang="ru-RU" sz="8000" dirty="0" smtClean="0">
                <a:latin typeface="Times New Roman" pitchFamily="18" charset="0"/>
                <a:cs typeface="Times New Roman" pitchFamily="18" charset="0"/>
              </a:rPr>
              <a:t>способ определения поставщика, в том числе дополнительные требования к участникам закупки. </a:t>
            </a:r>
          </a:p>
          <a:p>
            <a:endParaRPr lang="ru-RU" sz="8000" dirty="0" smtClean="0">
              <a:latin typeface="Times New Roman" pitchFamily="18" charset="0"/>
              <a:cs typeface="Times New Roman" pitchFamily="18" charset="0"/>
            </a:endParaRPr>
          </a:p>
          <a:p>
            <a:pPr>
              <a:buNone/>
            </a:pPr>
            <a:r>
              <a:rPr lang="ru-RU" sz="8000" dirty="0" smtClean="0">
                <a:latin typeface="Times New Roman" pitchFamily="18" charset="0"/>
                <a:cs typeface="Times New Roman" pitchFamily="18" charset="0"/>
              </a:rPr>
              <a:t> </a:t>
            </a:r>
            <a:endParaRPr lang="ru-RU" sz="6200" b="1" dirty="0" smtClean="0">
              <a:latin typeface="Times New Roman" pitchFamily="18" charset="0"/>
              <a:cs typeface="Times New Roman" pitchFamily="18" charset="0"/>
            </a:endParaRPr>
          </a:p>
          <a:p>
            <a:pPr>
              <a:buNone/>
            </a:pPr>
            <a:r>
              <a:rPr lang="ru-RU" sz="6200" dirty="0" smtClean="0">
                <a:latin typeface="Times New Roman" pitchFamily="18" charset="0"/>
                <a:cs typeface="Times New Roman" pitchFamily="18" charset="0"/>
              </a:rPr>
              <a:t>	</a:t>
            </a:r>
          </a:p>
          <a:p>
            <a:endParaRPr lang="ru-RU" dirty="0" smtClean="0"/>
          </a:p>
          <a:p>
            <a:pPr>
              <a:buNone/>
            </a:pPr>
            <a:r>
              <a:rPr lang="ru-RU" dirty="0" smtClean="0"/>
              <a:t>	</a:t>
            </a:r>
          </a:p>
          <a:p>
            <a:pPr>
              <a:buNone/>
            </a:pPr>
            <a:endParaRPr lang="ru-RU" dirty="0"/>
          </a:p>
        </p:txBody>
      </p:sp>
      <p:sp>
        <p:nvSpPr>
          <p:cNvPr id="3" name="Заголовок 2"/>
          <p:cNvSpPr>
            <a:spLocks noGrp="1"/>
          </p:cNvSpPr>
          <p:nvPr>
            <p:ph type="title"/>
          </p:nvPr>
        </p:nvSpPr>
        <p:spPr/>
        <p:txBody>
          <a:bodyPr>
            <a:normAutofit fontScale="90000"/>
          </a:bodyPr>
          <a:lstStyle/>
          <a:p>
            <a:r>
              <a:rPr lang="ru-RU" dirty="0" smtClean="0">
                <a:solidFill>
                  <a:srgbClr val="C00000"/>
                </a:solidFill>
                <a:latin typeface="Times New Roman" pitchFamily="18" charset="0"/>
                <a:cs typeface="Times New Roman" pitchFamily="18" charset="0"/>
              </a:rPr>
              <a:t>Обоснование закупок </a:t>
            </a:r>
            <a:br>
              <a:rPr lang="ru-RU" dirty="0" smtClean="0">
                <a:solidFill>
                  <a:srgbClr val="C00000"/>
                </a:solidFill>
                <a:latin typeface="Times New Roman" pitchFamily="18" charset="0"/>
                <a:cs typeface="Times New Roman" pitchFamily="18" charset="0"/>
              </a:rPr>
            </a:br>
            <a:r>
              <a:rPr lang="ru-RU" sz="3600" b="0" i="1" dirty="0" smtClean="0">
                <a:solidFill>
                  <a:schemeClr val="tx1"/>
                </a:solidFill>
                <a:latin typeface="Times New Roman" pitchFamily="18" charset="0"/>
                <a:cs typeface="Times New Roman" pitchFamily="18" charset="0"/>
              </a:rPr>
              <a:t>(ст.18 вступает в силу с 1 января 2016 г.)</a:t>
            </a:r>
            <a:endParaRPr lang="ru-RU" sz="3600" b="0" i="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Содержимое 1"/>
          <p:cNvSpPr>
            <a:spLocks noGrp="1"/>
          </p:cNvSpPr>
          <p:nvPr>
            <p:ph idx="1"/>
          </p:nvPr>
        </p:nvSpPr>
        <p:spPr/>
        <p:txBody>
          <a:bodyPr/>
          <a:lstStyle/>
          <a:p>
            <a:pPr>
              <a:buFont typeface="Wingdings 3" pitchFamily="18" charset="2"/>
              <a:buNone/>
            </a:pPr>
            <a:r>
              <a:rPr lang="ru-RU" sz="3200" smtClean="0">
                <a:latin typeface="Times New Roman" pitchFamily="18" charset="0"/>
                <a:cs typeface="Times New Roman" pitchFamily="18" charset="0"/>
              </a:rPr>
              <a:t>Об установлении порядка обоснования закупок товаров, работ, и услуг для обеспечения государственных и муниципальных нужд и форм такого обоснования</a:t>
            </a:r>
          </a:p>
          <a:p>
            <a:pPr>
              <a:buFont typeface="Wingdings 3" pitchFamily="18" charset="2"/>
              <a:buNone/>
            </a:pPr>
            <a:r>
              <a:rPr lang="ru-RU" sz="3200" smtClean="0">
                <a:latin typeface="Times New Roman" pitchFamily="18" charset="0"/>
                <a:cs typeface="Times New Roman" pitchFamily="18" charset="0"/>
              </a:rPr>
              <a:t> </a:t>
            </a:r>
          </a:p>
          <a:p>
            <a:endParaRPr lang="ru-RU" smtClean="0"/>
          </a:p>
        </p:txBody>
      </p:sp>
      <p:sp>
        <p:nvSpPr>
          <p:cNvPr id="3" name="Заголовок 2"/>
          <p:cNvSpPr>
            <a:spLocks noGrp="1"/>
          </p:cNvSpPr>
          <p:nvPr>
            <p:ph type="title"/>
          </p:nvPr>
        </p:nvSpPr>
        <p:spPr/>
        <p:txBody>
          <a:bodyPr>
            <a:normAutofit fontScale="90000"/>
          </a:bodyPr>
          <a:lstStyle/>
          <a:p>
            <a:pPr>
              <a:defRPr/>
            </a:pPr>
            <a:r>
              <a:rPr lang="ru-RU" dirty="0" smtClean="0">
                <a:latin typeface="Times New Roman" pitchFamily="18" charset="0"/>
                <a:cs typeface="Times New Roman" pitchFamily="18" charset="0"/>
              </a:rPr>
              <a:t>Постановление Правительства РФ от 5 июня 2015 г. N 555</a:t>
            </a:r>
            <a:r>
              <a:rPr lang="ru-RU" dirty="0" smtClean="0"/>
              <a:t/>
            </a:r>
            <a:br>
              <a:rPr lang="ru-RU" dirty="0" smtClean="0"/>
            </a:b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62500" lnSpcReduction="20000"/>
          </a:bodyPr>
          <a:lstStyle/>
          <a:p>
            <a:pPr>
              <a:buNone/>
            </a:pPr>
            <a:r>
              <a:rPr lang="ru-RU" sz="3800" dirty="0" smtClean="0">
                <a:latin typeface="Times New Roman" pitchFamily="18" charset="0"/>
                <a:cs typeface="Times New Roman" pitchFamily="18" charset="0"/>
              </a:rPr>
              <a:t>Установление требований к закупаемым заказчиком товарам, работам, услугам (в том числе предельной цены товаров, работ, услуг) и (или) нормативных затрат на обеспечение функций государственных органов, органов управления государственными внебюджетными фондами, муниципальных органов (ч.1 ст.19)</a:t>
            </a:r>
          </a:p>
          <a:p>
            <a:endParaRPr lang="ru-RU" sz="3800" dirty="0" smtClean="0">
              <a:latin typeface="Times New Roman" pitchFamily="18" charset="0"/>
              <a:cs typeface="Times New Roman" pitchFamily="18" charset="0"/>
            </a:endParaRPr>
          </a:p>
          <a:p>
            <a:pPr>
              <a:buNone/>
            </a:pPr>
            <a:r>
              <a:rPr lang="ru-RU" sz="3800" dirty="0" smtClean="0">
                <a:solidFill>
                  <a:srgbClr val="C00000"/>
                </a:solidFill>
                <a:latin typeface="Times New Roman" pitchFamily="18" charset="0"/>
                <a:cs typeface="Times New Roman" pitchFamily="18" charset="0"/>
              </a:rPr>
              <a:t>Правила нормирования </a:t>
            </a:r>
            <a:r>
              <a:rPr lang="ru-RU" sz="3800" dirty="0" smtClean="0">
                <a:latin typeface="Times New Roman" pitchFamily="18" charset="0"/>
                <a:cs typeface="Times New Roman" pitchFamily="18" charset="0"/>
              </a:rPr>
              <a:t>определяют Правительство РФ, высшие исполнительные органы государственной власти субъектов РФ, местные администрации, а также государственные органы, органы управления государственными внебюджетными фондами, Государственная корпорация по атомной энергии «Росатом», муниципальные 	органы.</a:t>
            </a:r>
          </a:p>
          <a:p>
            <a:endParaRPr lang="ru-RU" dirty="0"/>
          </a:p>
        </p:txBody>
      </p:sp>
      <p:sp>
        <p:nvSpPr>
          <p:cNvPr id="3" name="Заголовок 2"/>
          <p:cNvSpPr>
            <a:spLocks noGrp="1"/>
          </p:cNvSpPr>
          <p:nvPr>
            <p:ph type="title"/>
          </p:nvPr>
        </p:nvSpPr>
        <p:spPr/>
        <p:txBody>
          <a:bodyPr>
            <a:normAutofit fontScale="90000"/>
          </a:bodyPr>
          <a:lstStyle/>
          <a:p>
            <a:r>
              <a:rPr lang="ru-RU" sz="3100" dirty="0" smtClean="0">
                <a:solidFill>
                  <a:srgbClr val="C00000"/>
                </a:solidFill>
                <a:latin typeface="Times New Roman" pitchFamily="18" charset="0"/>
                <a:cs typeface="Times New Roman" pitchFamily="18" charset="0"/>
              </a:rPr>
              <a:t>Нормирование в сфере закупок (ст.19) </a:t>
            </a:r>
            <a:br>
              <a:rPr lang="ru-RU" sz="3100" dirty="0" smtClean="0">
                <a:solidFill>
                  <a:srgbClr val="C00000"/>
                </a:solidFill>
                <a:latin typeface="Times New Roman" pitchFamily="18" charset="0"/>
                <a:cs typeface="Times New Roman" pitchFamily="18" charset="0"/>
              </a:rPr>
            </a:br>
            <a:r>
              <a:rPr lang="ru-RU" sz="3100" dirty="0" smtClean="0">
                <a:solidFill>
                  <a:srgbClr val="C00000"/>
                </a:solidFill>
                <a:latin typeface="Times New Roman" pitchFamily="18" charset="0"/>
                <a:cs typeface="Times New Roman" pitchFamily="18" charset="0"/>
              </a:rPr>
              <a:t>(будет действовать с 01.01.2016 г) </a:t>
            </a:r>
            <a:br>
              <a:rPr lang="ru-RU" sz="3100" dirty="0" smtClean="0">
                <a:solidFill>
                  <a:srgbClr val="C00000"/>
                </a:solidFill>
                <a:latin typeface="Times New Roman" pitchFamily="18" charset="0"/>
                <a:cs typeface="Times New Roman" pitchFamily="18" charset="0"/>
              </a:rPr>
            </a:br>
            <a:endParaRPr lang="ru-RU" sz="31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25000" lnSpcReduction="20000"/>
          </a:bodyPr>
          <a:lstStyle/>
          <a:p>
            <a:pPr>
              <a:buFont typeface="Wingdings 3" pitchFamily="18" charset="2"/>
              <a:buNone/>
              <a:defRPr/>
            </a:pPr>
            <a:r>
              <a:rPr lang="ru-RU" sz="7200" dirty="0" smtClean="0">
                <a:latin typeface="Times New Roman" pitchFamily="18" charset="0"/>
                <a:cs typeface="Times New Roman" pitchFamily="18" charset="0"/>
              </a:rPr>
              <a:t>Установление требований к закупаемым заказчиком товарам, работам, услугам (в том числе предельной цены товаров, работ, услуг) и (или) нормативных затрат на обеспечение функций государственных органов, органов управления государственными внебюджетными фондами, муниципальных органов включая соответственно территориальные органы и подведомственные казенные учреждения.</a:t>
            </a:r>
          </a:p>
          <a:p>
            <a:pPr>
              <a:buFont typeface="Wingdings 3" pitchFamily="18" charset="2"/>
              <a:buNone/>
              <a:defRPr/>
            </a:pPr>
            <a:r>
              <a:rPr lang="ru-RU" sz="7200" dirty="0" smtClean="0">
                <a:latin typeface="Times New Roman" pitchFamily="18" charset="0"/>
                <a:cs typeface="Times New Roman" pitchFamily="18" charset="0"/>
              </a:rPr>
              <a:t>(ч.1 ст.19)</a:t>
            </a:r>
          </a:p>
          <a:p>
            <a:pPr>
              <a:buFont typeface="Wingdings 3" pitchFamily="18" charset="2"/>
              <a:buNone/>
              <a:defRPr/>
            </a:pPr>
            <a:endParaRPr lang="ru-RU" sz="7200" dirty="0" smtClean="0">
              <a:solidFill>
                <a:srgbClr val="C00000"/>
              </a:solidFill>
              <a:latin typeface="Times New Roman" pitchFamily="18" charset="0"/>
              <a:cs typeface="Times New Roman" pitchFamily="18" charset="0"/>
            </a:endParaRPr>
          </a:p>
          <a:p>
            <a:pPr>
              <a:buFont typeface="Wingdings 3" pitchFamily="18" charset="2"/>
              <a:buNone/>
              <a:defRPr/>
            </a:pPr>
            <a:r>
              <a:rPr lang="ru-RU" sz="7200" b="1" i="1" dirty="0" smtClean="0">
                <a:solidFill>
                  <a:srgbClr val="C00000"/>
                </a:solidFill>
                <a:latin typeface="Times New Roman" pitchFamily="18" charset="0"/>
                <a:cs typeface="Times New Roman" pitchFamily="18" charset="0"/>
              </a:rPr>
              <a:t>Постановление Правительства РФ от 18 мая 2015 г. №476 (с 1 января 2016 г.)</a:t>
            </a:r>
          </a:p>
          <a:p>
            <a:pPr>
              <a:buFont typeface="Wingdings 3" pitchFamily="18" charset="2"/>
              <a:buNone/>
              <a:defRPr/>
            </a:pPr>
            <a:r>
              <a:rPr lang="ru-RU" sz="7200" dirty="0" smtClean="0">
                <a:latin typeface="Times New Roman" pitchFamily="18" charset="0"/>
                <a:cs typeface="Times New Roman" pitchFamily="18" charset="0"/>
              </a:rPr>
              <a:t> «Об утверждении общих требований к порядку разработки и принятия правовых актов о нормировании в сфере закупок, содержанию указанных актов и обеспечению их исполнения»</a:t>
            </a:r>
          </a:p>
          <a:p>
            <a:pPr>
              <a:buFont typeface="Wingdings 3" pitchFamily="18" charset="2"/>
              <a:buNone/>
              <a:defRPr/>
            </a:pPr>
            <a:endParaRPr lang="ru-RU" sz="7200" dirty="0" smtClean="0">
              <a:solidFill>
                <a:srgbClr val="C00000"/>
              </a:solidFill>
              <a:latin typeface="Times New Roman" pitchFamily="18" charset="0"/>
              <a:cs typeface="Times New Roman" pitchFamily="18" charset="0"/>
            </a:endParaRPr>
          </a:p>
          <a:p>
            <a:pPr>
              <a:buFont typeface="Wingdings 3" pitchFamily="18" charset="2"/>
              <a:buNone/>
              <a:defRPr/>
            </a:pPr>
            <a:r>
              <a:rPr lang="ru-RU" sz="7200" b="1" i="1" dirty="0" smtClean="0">
                <a:solidFill>
                  <a:srgbClr val="C00000"/>
                </a:solidFill>
                <a:latin typeface="Times New Roman" pitchFamily="18" charset="0"/>
                <a:cs typeface="Times New Roman" pitchFamily="18" charset="0"/>
              </a:rPr>
              <a:t>Постановление Правительства РФ от 19 мая 2015 г. №479 (с 1 января 2016 г.)</a:t>
            </a:r>
          </a:p>
          <a:p>
            <a:pPr>
              <a:buFont typeface="Wingdings 3" pitchFamily="18" charset="2"/>
              <a:buNone/>
              <a:defRPr/>
            </a:pPr>
            <a:r>
              <a:rPr lang="ru-RU" sz="7200" dirty="0" smtClean="0">
                <a:latin typeface="Times New Roman" pitchFamily="18" charset="0"/>
                <a:cs typeface="Times New Roman" pitchFamily="18" charset="0"/>
              </a:rPr>
              <a:t>«Об утверждении требований к порядку разработки и принятия правовых актов  о нормировании в сфере закупок для обеспечения федеральных нужд, содержанию указанных актов и обеспечению их исполнения.</a:t>
            </a:r>
          </a:p>
          <a:p>
            <a:pPr>
              <a:buFont typeface="Wingdings 3" pitchFamily="18" charset="2"/>
              <a:buNone/>
              <a:defRPr/>
            </a:pPr>
            <a:endParaRPr lang="ru-RU" sz="7200" dirty="0" smtClean="0">
              <a:latin typeface="Times New Roman" pitchFamily="18" charset="0"/>
              <a:cs typeface="Times New Roman" pitchFamily="18" charset="0"/>
            </a:endParaRPr>
          </a:p>
          <a:p>
            <a:pPr>
              <a:defRPr/>
            </a:pPr>
            <a:endParaRPr lang="ru-RU" sz="3800" dirty="0" smtClean="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pPr>
              <a:defRPr/>
            </a:pPr>
            <a:r>
              <a:rPr lang="ru-RU" sz="3100" dirty="0" smtClean="0">
                <a:solidFill>
                  <a:srgbClr val="C00000"/>
                </a:solidFill>
                <a:latin typeface="Times New Roman" pitchFamily="18" charset="0"/>
                <a:cs typeface="Times New Roman" pitchFamily="18" charset="0"/>
              </a:rPr>
              <a:t>Нормирование в сфере закупок (ст.19) </a:t>
            </a:r>
            <a:br>
              <a:rPr lang="ru-RU" sz="3100" dirty="0" smtClean="0">
                <a:solidFill>
                  <a:srgbClr val="C00000"/>
                </a:solidFill>
                <a:latin typeface="Times New Roman" pitchFamily="18" charset="0"/>
                <a:cs typeface="Times New Roman" pitchFamily="18" charset="0"/>
              </a:rPr>
            </a:br>
            <a:r>
              <a:rPr lang="ru-RU" sz="3100" dirty="0" smtClean="0">
                <a:solidFill>
                  <a:srgbClr val="C00000"/>
                </a:solidFill>
                <a:latin typeface="Times New Roman" pitchFamily="18" charset="0"/>
                <a:cs typeface="Times New Roman" pitchFamily="18" charset="0"/>
              </a:rPr>
              <a:t>(будет действовать с 01.01.2016 г) </a:t>
            </a:r>
            <a:br>
              <a:rPr lang="ru-RU" sz="3100" dirty="0" smtClean="0">
                <a:solidFill>
                  <a:srgbClr val="C00000"/>
                </a:solidFill>
                <a:latin typeface="Times New Roman" pitchFamily="18" charset="0"/>
                <a:cs typeface="Times New Roman" pitchFamily="18" charset="0"/>
              </a:rPr>
            </a:br>
            <a:endParaRPr lang="ru-RU" sz="31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Содержимое 1"/>
          <p:cNvSpPr>
            <a:spLocks noGrp="1"/>
          </p:cNvSpPr>
          <p:nvPr>
            <p:ph idx="1"/>
          </p:nvPr>
        </p:nvSpPr>
        <p:spPr/>
        <p:txBody>
          <a:bodyPr/>
          <a:lstStyle/>
          <a:p>
            <a:pPr>
              <a:buFont typeface="Wingdings 3" pitchFamily="18" charset="2"/>
              <a:buNone/>
            </a:pPr>
            <a:r>
              <a:rPr lang="ru-RU" sz="2400" smtClean="0">
                <a:latin typeface="Times New Roman" pitchFamily="18" charset="0"/>
                <a:cs typeface="Times New Roman" pitchFamily="18" charset="0"/>
              </a:rPr>
              <a:t>Об утверждении Общих правил определения требований к закупаемым заказчиками отдельным видам товаров, работ, услуг (в том числе предельных цен товаров, работ, услуг) </a:t>
            </a:r>
          </a:p>
          <a:p>
            <a:endParaRPr lang="ru-RU" sz="1200" smtClean="0">
              <a:latin typeface="Times New Roman" pitchFamily="18" charset="0"/>
              <a:cs typeface="Times New Roman" pitchFamily="18" charset="0"/>
            </a:endParaRPr>
          </a:p>
          <a:p>
            <a:pPr>
              <a:buFont typeface="Wingdings 3" pitchFamily="18" charset="2"/>
              <a:buNone/>
            </a:pPr>
            <a:r>
              <a:rPr lang="ru-RU" sz="2000" smtClean="0">
                <a:solidFill>
                  <a:srgbClr val="C00000"/>
                </a:solidFill>
                <a:latin typeface="Times New Roman" pitchFamily="18" charset="0"/>
                <a:cs typeface="Times New Roman" pitchFamily="18" charset="0"/>
              </a:rPr>
              <a:t>…Правительство РФ, высшие исполнительные органы государственной власти субъектов РФ и местные администрации </a:t>
            </a:r>
            <a:r>
              <a:rPr lang="ru-RU" sz="2000" smtClean="0">
                <a:latin typeface="Times New Roman" pitchFamily="18" charset="0"/>
                <a:cs typeface="Times New Roman" pitchFamily="18" charset="0"/>
              </a:rPr>
              <a:t>устанавливают применяемые государственными органами, органами управления государственными внебюджетными фондами, муниципальными органами, их территориальными органами и подведомственными им казенными и бюджетными учреждениями правила определения требований к закупаемым ими отдельным видам товаров, работ, услуг (в том числе предельные цены товаров, работ, услуг) для обеспечения соответственно федеральных нужд, нужд субъектов РФ и муниципальных нужд. </a:t>
            </a:r>
          </a:p>
        </p:txBody>
      </p:sp>
      <p:sp>
        <p:nvSpPr>
          <p:cNvPr id="3" name="Заголовок 2"/>
          <p:cNvSpPr>
            <a:spLocks noGrp="1"/>
          </p:cNvSpPr>
          <p:nvPr>
            <p:ph type="title"/>
          </p:nvPr>
        </p:nvSpPr>
        <p:spPr/>
        <p:txBody>
          <a:bodyPr>
            <a:noAutofit/>
          </a:bodyPr>
          <a:lstStyle/>
          <a:p>
            <a:pPr>
              <a:defRPr/>
            </a:pPr>
            <a:r>
              <a:rPr lang="ru-RU" sz="2400" i="1" dirty="0" smtClean="0">
                <a:solidFill>
                  <a:srgbClr val="C00000"/>
                </a:solidFill>
                <a:latin typeface="Times New Roman" pitchFamily="18" charset="0"/>
                <a:cs typeface="Times New Roman" pitchFamily="18" charset="0"/>
              </a:rPr>
              <a:t>Постановление Правительства РФ от 2 сентября 2015 г. №926 </a:t>
            </a:r>
            <a:r>
              <a:rPr lang="ru-RU" sz="2400" dirty="0" smtClean="0">
                <a:solidFill>
                  <a:srgbClr val="C00000"/>
                </a:solidFill>
                <a:latin typeface="Times New Roman" pitchFamily="18" charset="0"/>
                <a:cs typeface="Times New Roman" pitchFamily="18" charset="0"/>
              </a:rPr>
              <a:t>(будет действовать с 01.01.2016 г) </a:t>
            </a:r>
            <a:r>
              <a:rPr lang="ru-RU" sz="3200" dirty="0" smtClean="0">
                <a:solidFill>
                  <a:srgbClr val="C00000"/>
                </a:solidFill>
                <a:latin typeface="Times New Roman" pitchFamily="18" charset="0"/>
                <a:cs typeface="Times New Roman" pitchFamily="18" charset="0"/>
              </a:rPr>
              <a:t/>
            </a:r>
            <a:br>
              <a:rPr lang="ru-RU" sz="3200" dirty="0" smtClean="0">
                <a:solidFill>
                  <a:srgbClr val="C00000"/>
                </a:solidFill>
                <a:latin typeface="Times New Roman" pitchFamily="18" charset="0"/>
                <a:cs typeface="Times New Roman" pitchFamily="18" charset="0"/>
              </a:rPr>
            </a:br>
            <a:endParaRPr lang="ru-RU" sz="3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Содержимое 1"/>
          <p:cNvSpPr>
            <a:spLocks noGrp="1"/>
          </p:cNvSpPr>
          <p:nvPr>
            <p:ph idx="1"/>
          </p:nvPr>
        </p:nvSpPr>
        <p:spPr/>
        <p:txBody>
          <a:bodyPr/>
          <a:lstStyle/>
          <a:p>
            <a:r>
              <a:rPr lang="ru-RU" sz="2400" smtClean="0">
                <a:latin typeface="Times New Roman" pitchFamily="18" charset="0"/>
                <a:cs typeface="Times New Roman" pitchFamily="18" charset="0"/>
              </a:rPr>
              <a:t>Об определении требований к закупаемым федеральными государственными органами, органами управления государственными внебюджетными фондами Российской Федерации, их территориальными органами и подведомственными им казенными и бюджетными учреждениями отдельным видам товаров, работ, услуг (в том числе предельных цен товаров, работ, услуг) </a:t>
            </a:r>
          </a:p>
        </p:txBody>
      </p:sp>
      <p:sp>
        <p:nvSpPr>
          <p:cNvPr id="3" name="Заголовок 2"/>
          <p:cNvSpPr>
            <a:spLocks noGrp="1"/>
          </p:cNvSpPr>
          <p:nvPr>
            <p:ph type="title"/>
          </p:nvPr>
        </p:nvSpPr>
        <p:spPr/>
        <p:txBody>
          <a:bodyPr>
            <a:noAutofit/>
          </a:bodyPr>
          <a:lstStyle/>
          <a:p>
            <a:pPr>
              <a:defRPr/>
            </a:pPr>
            <a:r>
              <a:rPr lang="ru-RU" sz="2800" i="1" dirty="0" smtClean="0">
                <a:solidFill>
                  <a:srgbClr val="C00000"/>
                </a:solidFill>
                <a:latin typeface="Times New Roman" pitchFamily="18" charset="0"/>
                <a:cs typeface="Times New Roman" pitchFamily="18" charset="0"/>
              </a:rPr>
              <a:t>Постановление Правительства РФ от 2 сентября 2015 г. №927 </a:t>
            </a:r>
            <a:r>
              <a:rPr lang="ru-RU" sz="2800" dirty="0" smtClean="0">
                <a:solidFill>
                  <a:srgbClr val="C00000"/>
                </a:solidFill>
                <a:latin typeface="Times New Roman" pitchFamily="18" charset="0"/>
                <a:cs typeface="Times New Roman" pitchFamily="18" charset="0"/>
              </a:rPr>
              <a:t>(будет действовать с 01.01.2016 г) </a:t>
            </a:r>
            <a:br>
              <a:rPr lang="ru-RU" sz="2800" dirty="0" smtClean="0">
                <a:solidFill>
                  <a:srgbClr val="C00000"/>
                </a:solidFill>
                <a:latin typeface="Times New Roman" pitchFamily="18" charset="0"/>
                <a:cs typeface="Times New Roman" pitchFamily="18" charset="0"/>
              </a:rPr>
            </a:br>
            <a:endParaRPr lang="ru-RU"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25000" lnSpcReduction="20000"/>
          </a:bodyPr>
          <a:lstStyle/>
          <a:p>
            <a:endParaRPr lang="ru-RU" dirty="0" smtClean="0"/>
          </a:p>
          <a:p>
            <a:pPr>
              <a:buNone/>
            </a:pPr>
            <a:r>
              <a:rPr lang="ru-RU" sz="8000" b="1" dirty="0" smtClean="0">
                <a:solidFill>
                  <a:srgbClr val="C00000"/>
                </a:solidFill>
                <a:latin typeface="Times New Roman" pitchFamily="18" charset="0"/>
                <a:cs typeface="Times New Roman" pitchFamily="18" charset="0"/>
              </a:rPr>
              <a:t>Правительством РФ определяются случаи общественного обсуждения и его порядок.</a:t>
            </a:r>
          </a:p>
          <a:p>
            <a:endParaRPr lang="ru-RU" sz="8000" dirty="0" smtClean="0">
              <a:latin typeface="Times New Roman" pitchFamily="18" charset="0"/>
              <a:cs typeface="Times New Roman" pitchFamily="18" charset="0"/>
            </a:endParaRPr>
          </a:p>
          <a:p>
            <a:pPr>
              <a:buNone/>
            </a:pPr>
            <a:r>
              <a:rPr lang="ru-RU" sz="8000" dirty="0" smtClean="0">
                <a:latin typeface="Times New Roman" pitchFamily="18" charset="0"/>
                <a:cs typeface="Times New Roman" pitchFamily="18" charset="0"/>
              </a:rPr>
              <a:t>В 2014-2015 годы в случае, если НМЦК превышает один миллиард рублей, общественное обсуждение проводится в порядке, определяемом МЭРТ России; </a:t>
            </a:r>
          </a:p>
          <a:p>
            <a:pPr>
              <a:buNone/>
            </a:pPr>
            <a:r>
              <a:rPr lang="ru-RU" sz="8000" dirty="0" smtClean="0">
                <a:latin typeface="Times New Roman" pitchFamily="18" charset="0"/>
                <a:cs typeface="Times New Roman" pitchFamily="18" charset="0"/>
              </a:rPr>
              <a:t>Законодательством субъектов РФ и НПА МО в дополнение к случаям, установленным Правительством РФ, могут быть установлены иные случаи общественного обсуждения и принят свой порядок общественного обсуждения в этих случаях. </a:t>
            </a:r>
          </a:p>
          <a:p>
            <a:pPr>
              <a:buNone/>
            </a:pPr>
            <a:r>
              <a:rPr lang="ru-RU" sz="8000" dirty="0" smtClean="0">
                <a:latin typeface="Times New Roman" pitchFamily="18" charset="0"/>
                <a:cs typeface="Times New Roman" pitchFamily="18" charset="0"/>
              </a:rPr>
              <a:t>По результатам общественного обсуждения закупок могут быть внесены изменения в планы закупок, планы-графики, документацию о закупках или закупки могут быть отменены. </a:t>
            </a:r>
          </a:p>
          <a:p>
            <a:endParaRPr lang="ru-RU" sz="8000" dirty="0" smtClean="0">
              <a:latin typeface="Times New Roman" pitchFamily="18" charset="0"/>
              <a:cs typeface="Times New Roman" pitchFamily="18" charset="0"/>
            </a:endParaRPr>
          </a:p>
          <a:p>
            <a:pPr>
              <a:buNone/>
            </a:pPr>
            <a:r>
              <a:rPr lang="ru-RU" sz="8000" dirty="0" smtClean="0">
                <a:latin typeface="Times New Roman" pitchFamily="18" charset="0"/>
                <a:cs typeface="Times New Roman" pitchFamily="18" charset="0"/>
              </a:rPr>
              <a:t> </a:t>
            </a:r>
            <a:r>
              <a:rPr lang="ru-RU" sz="8000" b="1" dirty="0" smtClean="0">
                <a:solidFill>
                  <a:srgbClr val="C00000"/>
                </a:solidFill>
                <a:latin typeface="Times New Roman" pitchFamily="18" charset="0"/>
                <a:cs typeface="Times New Roman" pitchFamily="18" charset="0"/>
              </a:rPr>
              <a:t>Закупки, подлежащие обязательному общественному обсуждению, не могут быть осуществлены без проведения такого обсуждения! </a:t>
            </a:r>
          </a:p>
          <a:p>
            <a:r>
              <a:rPr lang="ru-RU" sz="8000" dirty="0" smtClean="0">
                <a:solidFill>
                  <a:srgbClr val="C00000"/>
                </a:solidFill>
                <a:latin typeface="Times New Roman" pitchFamily="18" charset="0"/>
                <a:cs typeface="Times New Roman" pitchFamily="18" charset="0"/>
              </a:rPr>
              <a:t>	</a:t>
            </a:r>
          </a:p>
          <a:p>
            <a:endParaRPr lang="ru-RU" sz="45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u-RU" dirty="0" smtClean="0">
                <a:solidFill>
                  <a:srgbClr val="C00000"/>
                </a:solidFill>
                <a:latin typeface="Times New Roman" pitchFamily="18" charset="0"/>
                <a:cs typeface="Times New Roman" pitchFamily="18" charset="0"/>
              </a:rPr>
              <a:t>Обязательное обсуждение закупок </a:t>
            </a:r>
            <a:r>
              <a:rPr lang="ru-RU" sz="3600" b="0" i="1" dirty="0" smtClean="0">
                <a:solidFill>
                  <a:schemeClr val="tx1"/>
                </a:solidFill>
                <a:latin typeface="Times New Roman" pitchFamily="18" charset="0"/>
                <a:cs typeface="Times New Roman" pitchFamily="18" charset="0"/>
              </a:rPr>
              <a:t>(ст.20 вступает в силу с 2017 г.)</a:t>
            </a:r>
            <a:endParaRPr lang="ru-RU" sz="3600" b="0" i="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7620000" cy="1224136"/>
          </a:xfrm>
        </p:spPr>
        <p:txBody>
          <a:bodyPr>
            <a:normAutofit fontScale="90000"/>
          </a:bodyPr>
          <a:lstStyle/>
          <a:p>
            <a:pPr algn="ctr"/>
            <a:r>
              <a:rPr lang="ru-RU" sz="2400" b="1" dirty="0" smtClean="0"/>
              <a:t/>
            </a:r>
            <a:br>
              <a:rPr lang="ru-RU" sz="2400" b="1" dirty="0" smtClean="0"/>
            </a:br>
            <a:r>
              <a:rPr lang="ru-RU" sz="4000" dirty="0" smtClean="0">
                <a:solidFill>
                  <a:srgbClr val="C00000"/>
                </a:solidFill>
                <a:latin typeface="Times New Roman" pitchFamily="18" charset="0"/>
                <a:cs typeface="Times New Roman" pitchFamily="18" charset="0"/>
              </a:rPr>
              <a:t>Определение НМЦК (ст.22)</a:t>
            </a:r>
            <a:br>
              <a:rPr lang="ru-RU" sz="4000" dirty="0" smtClean="0">
                <a:solidFill>
                  <a:srgbClr val="C00000"/>
                </a:solidFill>
                <a:latin typeface="Times New Roman" pitchFamily="18" charset="0"/>
                <a:cs typeface="Times New Roman" pitchFamily="18" charset="0"/>
              </a:rPr>
            </a:br>
            <a:r>
              <a:rPr lang="ru-RU" sz="2400" b="1" dirty="0" smtClean="0"/>
              <a:t/>
            </a:r>
            <a:br>
              <a:rPr lang="ru-RU" sz="2400" b="1" dirty="0" smtClean="0"/>
            </a:br>
            <a:r>
              <a:rPr lang="ru-RU" sz="2400" b="1" dirty="0" smtClean="0"/>
              <a:t/>
            </a:r>
            <a:br>
              <a:rPr lang="ru-RU" sz="2400" b="1" dirty="0" smtClean="0"/>
            </a:br>
            <a:endParaRPr lang="ru-RU" sz="2700" b="1" dirty="0"/>
          </a:p>
        </p:txBody>
      </p:sp>
      <p:sp>
        <p:nvSpPr>
          <p:cNvPr id="3" name="Объект 2"/>
          <p:cNvSpPr>
            <a:spLocks noGrp="1"/>
          </p:cNvSpPr>
          <p:nvPr>
            <p:ph idx="1"/>
          </p:nvPr>
        </p:nvSpPr>
        <p:spPr>
          <a:xfrm>
            <a:off x="457200" y="1844824"/>
            <a:ext cx="7620000" cy="504056"/>
          </a:xfrm>
        </p:spPr>
        <p:txBody>
          <a:bodyPr>
            <a:normAutofit/>
          </a:bodyPr>
          <a:lstStyle/>
          <a:p>
            <a:pPr marL="114300" indent="0">
              <a:buClr>
                <a:schemeClr val="tx1"/>
              </a:buClr>
              <a:buNone/>
            </a:pPr>
            <a:r>
              <a:rPr lang="ru-RU" sz="2400" dirty="0" smtClean="0">
                <a:latin typeface="Times New Roman" pitchFamily="18" charset="0"/>
                <a:cs typeface="Times New Roman" pitchFamily="18" charset="0"/>
              </a:rPr>
              <a:t>Методы:</a:t>
            </a:r>
          </a:p>
        </p:txBody>
      </p:sp>
      <p:sp>
        <p:nvSpPr>
          <p:cNvPr id="5" name="Скругленный прямоугольник 4"/>
          <p:cNvSpPr/>
          <p:nvPr/>
        </p:nvSpPr>
        <p:spPr>
          <a:xfrm>
            <a:off x="587302" y="2348880"/>
            <a:ext cx="4488754" cy="724381"/>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spcAft>
                <a:spcPts val="600"/>
              </a:spcAft>
            </a:pPr>
            <a:r>
              <a:rPr lang="ru-RU" b="1" dirty="0" smtClean="0">
                <a:solidFill>
                  <a:srgbClr val="00153E"/>
                </a:solidFill>
                <a:latin typeface="Times New Roman" pitchFamily="18" charset="0"/>
                <a:cs typeface="Times New Roman" pitchFamily="18" charset="0"/>
              </a:rPr>
              <a:t>Метод сопоставимых рыночных цен (анализа рынка)</a:t>
            </a:r>
            <a:endParaRPr lang="ru-RU" b="1" dirty="0">
              <a:solidFill>
                <a:srgbClr val="00153E"/>
              </a:solidFill>
              <a:latin typeface="Times New Roman" pitchFamily="18" charset="0"/>
              <a:cs typeface="Times New Roman" pitchFamily="18" charset="0"/>
            </a:endParaRPr>
          </a:p>
        </p:txBody>
      </p:sp>
      <p:sp>
        <p:nvSpPr>
          <p:cNvPr id="6" name="Скругленный прямоугольник 5"/>
          <p:cNvSpPr/>
          <p:nvPr/>
        </p:nvSpPr>
        <p:spPr>
          <a:xfrm>
            <a:off x="610887" y="3233988"/>
            <a:ext cx="4465169" cy="591544"/>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spcAft>
                <a:spcPts val="600"/>
              </a:spcAft>
            </a:pPr>
            <a:r>
              <a:rPr lang="ru-RU" b="1" dirty="0" smtClean="0">
                <a:solidFill>
                  <a:srgbClr val="00153E"/>
                </a:solidFill>
                <a:latin typeface="Times New Roman" pitchFamily="18" charset="0"/>
                <a:cs typeface="Times New Roman" pitchFamily="18" charset="0"/>
              </a:rPr>
              <a:t>Нормативный метод</a:t>
            </a:r>
            <a:endParaRPr lang="ru-RU" b="1" dirty="0">
              <a:solidFill>
                <a:srgbClr val="00153E"/>
              </a:solidFill>
              <a:latin typeface="Times New Roman" pitchFamily="18" charset="0"/>
              <a:cs typeface="Times New Roman" pitchFamily="18" charset="0"/>
            </a:endParaRPr>
          </a:p>
        </p:txBody>
      </p:sp>
      <p:sp>
        <p:nvSpPr>
          <p:cNvPr id="7" name="Скругленный прямоугольник 6"/>
          <p:cNvSpPr/>
          <p:nvPr/>
        </p:nvSpPr>
        <p:spPr>
          <a:xfrm>
            <a:off x="574341" y="4031427"/>
            <a:ext cx="4501715" cy="633888"/>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spcAft>
                <a:spcPts val="600"/>
              </a:spcAft>
            </a:pPr>
            <a:r>
              <a:rPr lang="ru-RU" b="1" dirty="0" smtClean="0">
                <a:solidFill>
                  <a:srgbClr val="00153E"/>
                </a:solidFill>
                <a:latin typeface="Times New Roman" pitchFamily="18" charset="0"/>
                <a:cs typeface="Times New Roman" pitchFamily="18" charset="0"/>
              </a:rPr>
              <a:t>Тарифный метод</a:t>
            </a:r>
            <a:endParaRPr lang="ru-RU" b="1" dirty="0">
              <a:solidFill>
                <a:srgbClr val="00153E"/>
              </a:solidFill>
              <a:latin typeface="Times New Roman" pitchFamily="18" charset="0"/>
              <a:cs typeface="Times New Roman" pitchFamily="18" charset="0"/>
            </a:endParaRPr>
          </a:p>
        </p:txBody>
      </p:sp>
      <p:sp>
        <p:nvSpPr>
          <p:cNvPr id="8" name="Скругленный прямоугольник 7"/>
          <p:cNvSpPr/>
          <p:nvPr/>
        </p:nvSpPr>
        <p:spPr>
          <a:xfrm>
            <a:off x="564133" y="4838713"/>
            <a:ext cx="4511923" cy="633888"/>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spcAft>
                <a:spcPts val="600"/>
              </a:spcAft>
            </a:pPr>
            <a:r>
              <a:rPr lang="ru-RU" b="1" dirty="0" smtClean="0">
                <a:solidFill>
                  <a:srgbClr val="00153E"/>
                </a:solidFill>
                <a:latin typeface="Times New Roman" pitchFamily="18" charset="0"/>
                <a:cs typeface="Times New Roman" pitchFamily="18" charset="0"/>
              </a:rPr>
              <a:t>Проектно-сметный метод</a:t>
            </a:r>
            <a:endParaRPr lang="ru-RU" b="1" dirty="0">
              <a:solidFill>
                <a:srgbClr val="00153E"/>
              </a:solidFill>
              <a:latin typeface="Times New Roman" pitchFamily="18" charset="0"/>
              <a:cs typeface="Times New Roman" pitchFamily="18" charset="0"/>
            </a:endParaRPr>
          </a:p>
        </p:txBody>
      </p:sp>
      <p:sp>
        <p:nvSpPr>
          <p:cNvPr id="9" name="Скругленный прямоугольник 8"/>
          <p:cNvSpPr/>
          <p:nvPr/>
        </p:nvSpPr>
        <p:spPr>
          <a:xfrm>
            <a:off x="574341" y="5625927"/>
            <a:ext cx="4501715" cy="633888"/>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spcAft>
                <a:spcPts val="600"/>
              </a:spcAft>
            </a:pPr>
            <a:r>
              <a:rPr lang="ru-RU" b="1" dirty="0" smtClean="0">
                <a:solidFill>
                  <a:srgbClr val="00153E"/>
                </a:solidFill>
                <a:latin typeface="Times New Roman" pitchFamily="18" charset="0"/>
                <a:cs typeface="Times New Roman" pitchFamily="18" charset="0"/>
              </a:rPr>
              <a:t>Затратный метод</a:t>
            </a:r>
            <a:endParaRPr lang="ru-RU" b="1" dirty="0">
              <a:solidFill>
                <a:srgbClr val="00153E"/>
              </a:solidFill>
              <a:latin typeface="Times New Roman" pitchFamily="18" charset="0"/>
              <a:cs typeface="Times New Roman" pitchFamily="18" charset="0"/>
            </a:endParaRPr>
          </a:p>
        </p:txBody>
      </p:sp>
      <p:sp>
        <p:nvSpPr>
          <p:cNvPr id="10" name="Стрелка вправо 9"/>
          <p:cNvSpPr/>
          <p:nvPr/>
        </p:nvSpPr>
        <p:spPr>
          <a:xfrm>
            <a:off x="5220072" y="2566398"/>
            <a:ext cx="576064"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5940152" y="2429023"/>
            <a:ext cx="2223352" cy="417871"/>
          </a:xfrm>
          <a:prstGeom prst="rect">
            <a:avLst/>
          </a:prstGeom>
        </p:spPr>
        <p:txBody>
          <a:bodyPr wrap="square">
            <a:spAutoFit/>
          </a:bodyPr>
          <a:lstStyle/>
          <a:p>
            <a:pPr lvl="0" algn="just">
              <a:lnSpc>
                <a:spcPct val="115000"/>
              </a:lnSpc>
            </a:pPr>
            <a:r>
              <a:rPr lang="ru-RU" sz="2000" b="1" dirty="0" smtClean="0">
                <a:solidFill>
                  <a:srgbClr val="C00000"/>
                </a:solidFill>
                <a:latin typeface="Times New Roman" pitchFamily="18" charset="0"/>
                <a:ea typeface="Calibri"/>
                <a:cs typeface="Times New Roman" pitchFamily="18" charset="0"/>
              </a:rPr>
              <a:t>Приоритетный</a:t>
            </a:r>
            <a:endParaRPr lang="ru-RU" sz="2000" b="1" dirty="0">
              <a:solidFill>
                <a:srgbClr val="C00000"/>
              </a:solidFill>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15656451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r>
              <a:rPr lang="ru-RU" dirty="0" smtClean="0">
                <a:latin typeface="Times New Roman" pitchFamily="18" charset="0"/>
                <a:cs typeface="Times New Roman" pitchFamily="18" charset="0"/>
              </a:rPr>
              <a:t>Метод сопоставимых рыночных цен (анализа рынка) - установление НМЦК на основании информации о рыночных ценах </a:t>
            </a:r>
            <a:r>
              <a:rPr lang="ru-RU" dirty="0" smtClean="0">
                <a:solidFill>
                  <a:srgbClr val="C00000"/>
                </a:solidFill>
                <a:latin typeface="Times New Roman" pitchFamily="18" charset="0"/>
                <a:cs typeface="Times New Roman" pitchFamily="18" charset="0"/>
              </a:rPr>
              <a:t>идентичных</a:t>
            </a:r>
            <a:r>
              <a:rPr lang="ru-RU" dirty="0" smtClean="0">
                <a:latin typeface="Times New Roman" pitchFamily="18" charset="0"/>
                <a:cs typeface="Times New Roman" pitchFamily="18" charset="0"/>
              </a:rPr>
              <a:t> ТРУ, планируемых к закупкам, или при их отсутствии </a:t>
            </a:r>
            <a:r>
              <a:rPr lang="ru-RU" dirty="0" smtClean="0">
                <a:solidFill>
                  <a:srgbClr val="C00000"/>
                </a:solidFill>
                <a:latin typeface="Times New Roman" pitchFamily="18" charset="0"/>
                <a:cs typeface="Times New Roman" pitchFamily="18" charset="0"/>
              </a:rPr>
              <a:t>однородных</a:t>
            </a:r>
            <a:r>
              <a:rPr lang="ru-RU" dirty="0" smtClean="0">
                <a:latin typeface="Times New Roman" pitchFamily="18" charset="0"/>
                <a:cs typeface="Times New Roman" pitchFamily="18" charset="0"/>
              </a:rPr>
              <a:t> ТРУ. </a:t>
            </a:r>
          </a:p>
          <a:p>
            <a:endParaRPr lang="ru-RU" dirty="0" smtClean="0">
              <a:solidFill>
                <a:srgbClr val="C00000"/>
              </a:solidFill>
              <a:latin typeface="Times New Roman" pitchFamily="18" charset="0"/>
              <a:cs typeface="Times New Roman" pitchFamily="18" charset="0"/>
            </a:endParaRPr>
          </a:p>
          <a:p>
            <a:r>
              <a:rPr lang="ru-RU" dirty="0" smtClean="0">
                <a:solidFill>
                  <a:srgbClr val="C00000"/>
                </a:solidFill>
                <a:latin typeface="Times New Roman" pitchFamily="18" charset="0"/>
                <a:cs typeface="Times New Roman" pitchFamily="18" charset="0"/>
              </a:rPr>
              <a:t>Идентичными</a:t>
            </a:r>
            <a:r>
              <a:rPr lang="ru-RU" dirty="0" smtClean="0">
                <a:latin typeface="Times New Roman" pitchFamily="18" charset="0"/>
                <a:cs typeface="Times New Roman" pitchFamily="18" charset="0"/>
              </a:rPr>
              <a:t> признаются ТРУ, имеющие одинаковые характерные для них основные признаки. При определении идентичности товаров незначительные различия во внешнем виде таких товаров могут не учитываться. При определении идентичности работ, услуг учитываются характеристики подрядчика, исполнителя, их деловая репутация на рынке. </a:t>
            </a:r>
          </a:p>
          <a:p>
            <a:pPr>
              <a:buNone/>
            </a:pP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НМЦК (ст.22)</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Метод сопоставимых рыночных цен</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Text Box 7"/>
          <p:cNvSpPr txBox="1">
            <a:spLocks noChangeArrowheads="1"/>
          </p:cNvSpPr>
          <p:nvPr/>
        </p:nvSpPr>
        <p:spPr bwMode="auto">
          <a:xfrm>
            <a:off x="250825" y="908050"/>
            <a:ext cx="8893175" cy="366713"/>
          </a:xfrm>
          <a:prstGeom prst="rect">
            <a:avLst/>
          </a:prstGeom>
          <a:noFill/>
          <a:ln w="9525">
            <a:noFill/>
            <a:miter lim="800000"/>
            <a:headEnd/>
            <a:tailEnd/>
          </a:ln>
        </p:spPr>
        <p:txBody>
          <a:bodyPr>
            <a:spAutoFit/>
          </a:bodyPr>
          <a:lstStyle/>
          <a:p>
            <a:pPr marL="266700" indent="-266700" algn="ctr" eaLnBrk="1" hangingPunct="1"/>
            <a:endParaRPr lang="ru-RU"/>
          </a:p>
        </p:txBody>
      </p:sp>
      <p:sp>
        <p:nvSpPr>
          <p:cNvPr id="65540" name="Rectangle 5"/>
          <p:cNvSpPr>
            <a:spLocks noChangeArrowheads="1"/>
          </p:cNvSpPr>
          <p:nvPr/>
        </p:nvSpPr>
        <p:spPr bwMode="auto">
          <a:xfrm>
            <a:off x="217488" y="809625"/>
            <a:ext cx="8602662" cy="5339923"/>
          </a:xfrm>
          <a:prstGeom prst="rect">
            <a:avLst/>
          </a:prstGeom>
          <a:noFill/>
          <a:ln w="9525">
            <a:noFill/>
            <a:miter lim="800000"/>
            <a:headEnd/>
            <a:tailEnd/>
          </a:ln>
        </p:spPr>
        <p:txBody>
          <a:bodyPr wrap="square">
            <a:spAutoFit/>
          </a:bodyPr>
          <a:lstStyle/>
          <a:p>
            <a:pPr marL="342900" indent="-342900" algn="ctr" eaLnBrk="1" hangingPunct="1"/>
            <a:endParaRPr lang="ru-RU" sz="800" dirty="0"/>
          </a:p>
          <a:p>
            <a:pPr marL="342900" indent="-342900" eaLnBrk="1" hangingPunct="1">
              <a:buFontTx/>
              <a:buAutoNum type="arabicParenR"/>
            </a:pPr>
            <a:r>
              <a:rPr lang="ru-RU" sz="2000" dirty="0">
                <a:latin typeface="Times New Roman" pitchFamily="18" charset="0"/>
                <a:cs typeface="Times New Roman" pitchFamily="18" charset="0"/>
              </a:rPr>
              <a:t>ИНФОРМАЦИЯ О ЦЕНАХ ТОВАРОВ, РАБОТ, УСЛУГ, СОДЕРЖАЩАЯСЯ В КОНТРАКТАХ, КОТОРЫЕ ИСПОЛНЕНЫ И ПО КОТОРЫМ НЕ ВЗЫСКИВАЛИСЬ НЕУСТОЙКИ (ШТРАФЫ, ПЕНИ);</a:t>
            </a:r>
          </a:p>
          <a:p>
            <a:pPr marL="342900" indent="-342900" eaLnBrk="1" hangingPunct="1"/>
            <a:endParaRPr lang="ru-RU" sz="2000" dirty="0">
              <a:latin typeface="Times New Roman" pitchFamily="18" charset="0"/>
              <a:cs typeface="Times New Roman" pitchFamily="18" charset="0"/>
            </a:endParaRPr>
          </a:p>
          <a:p>
            <a:pPr marL="342900" indent="-342900" eaLnBrk="1" hangingPunct="1">
              <a:buFontTx/>
              <a:buAutoNum type="arabicParenR" startAt="2"/>
            </a:pPr>
            <a:r>
              <a:rPr lang="ru-RU" sz="2000" dirty="0">
                <a:latin typeface="Times New Roman" pitchFamily="18" charset="0"/>
                <a:cs typeface="Times New Roman" pitchFamily="18" charset="0"/>
              </a:rPr>
              <a:t>ИНФОРМАЦИЯ О ЦЕНАХ ТОВАРОВ, РАБОТ, УСЛУГ, СОДЕРЖАЩАЯСЯ В РЕКЛАМЕ, КАТАЛОГАХ, ОПИСАНИЯХ ТОВАРОВ И В ДРУГИХ ПРЕДЛОЖЕНИЯХ, ОБРАЩЕННЫХ К НЕОПРЕДЕЛЕННОМУ КРУГУ ЛИЦ И ПРИЗНАВАЕМЫХ В СООТВЕТСТВИИ С ГРАЖДАНСКИМ ЗАКОНОДАТЕЛЬСТВОМ ПУБЛИЧНЫМИ ОФЕРТАМИ;</a:t>
            </a:r>
          </a:p>
          <a:p>
            <a:pPr marL="342900" indent="-342900" eaLnBrk="1" hangingPunct="1"/>
            <a:endParaRPr lang="ru-RU" sz="2000" dirty="0">
              <a:latin typeface="Times New Roman" pitchFamily="18" charset="0"/>
              <a:cs typeface="Times New Roman" pitchFamily="18" charset="0"/>
            </a:endParaRPr>
          </a:p>
          <a:p>
            <a:pPr marL="342900" indent="-342900" eaLnBrk="1" hangingPunct="1">
              <a:buFontTx/>
              <a:buAutoNum type="arabicParenR" startAt="3"/>
            </a:pPr>
            <a:r>
              <a:rPr lang="ru-RU" sz="2000" dirty="0">
                <a:latin typeface="Times New Roman" pitchFamily="18" charset="0"/>
                <a:cs typeface="Times New Roman" pitchFamily="18" charset="0"/>
              </a:rPr>
              <a:t>ИНФОРМАЦИЯ О КОТИРОВКАХ НА РОССИЙСКИХ БИРЖАХ И ИНОСТРАННЫХ БИРЖАХ;</a:t>
            </a:r>
          </a:p>
          <a:p>
            <a:pPr marL="342900" indent="-342900" eaLnBrk="1" hangingPunct="1"/>
            <a:endParaRPr lang="ru-RU" sz="2000" dirty="0">
              <a:latin typeface="Times New Roman" pitchFamily="18" charset="0"/>
              <a:cs typeface="Times New Roman" pitchFamily="18" charset="0"/>
            </a:endParaRPr>
          </a:p>
          <a:p>
            <a:pPr marL="342900" indent="-342900" eaLnBrk="1" hangingPunct="1">
              <a:buFontTx/>
              <a:buAutoNum type="arabicParenR" startAt="4"/>
            </a:pPr>
            <a:r>
              <a:rPr lang="ru-RU" sz="2000" dirty="0">
                <a:latin typeface="Times New Roman" pitchFamily="18" charset="0"/>
                <a:cs typeface="Times New Roman" pitchFamily="18" charset="0"/>
              </a:rPr>
              <a:t>ИНФОРМАЦИЯ О КОТИРОВКАХ НА ЭЛЕКТРОННЫХ ПЛОЩАДКАХ;</a:t>
            </a:r>
          </a:p>
          <a:p>
            <a:pPr marL="342900" indent="-342900" eaLnBrk="1" hangingPunct="1"/>
            <a:endParaRPr lang="ru-RU" sz="1300" dirty="0">
              <a:latin typeface="Times New Roman" pitchFamily="18" charset="0"/>
              <a:cs typeface="Times New Roman" pitchFamily="18" charset="0"/>
            </a:endParaRPr>
          </a:p>
        </p:txBody>
      </p:sp>
      <p:sp>
        <p:nvSpPr>
          <p:cNvPr id="65541" name="Заголовок 1"/>
          <p:cNvSpPr>
            <a:spLocks/>
          </p:cNvSpPr>
          <p:nvPr/>
        </p:nvSpPr>
        <p:spPr bwMode="auto">
          <a:xfrm>
            <a:off x="467544" y="332656"/>
            <a:ext cx="8229600" cy="360362"/>
          </a:xfrm>
          <a:prstGeom prst="rect">
            <a:avLst/>
          </a:prstGeom>
          <a:noFill/>
          <a:ln w="9525">
            <a:noFill/>
            <a:miter lim="800000"/>
            <a:headEnd/>
            <a:tailEnd/>
          </a:ln>
        </p:spPr>
        <p:txBody>
          <a:bodyPr anchor="ctr"/>
          <a:lstStyle/>
          <a:p>
            <a:pPr algn="ctr"/>
            <a:r>
              <a:rPr lang="ru-RU" b="1" dirty="0">
                <a:solidFill>
                  <a:srgbClr val="C00000"/>
                </a:solidFill>
                <a:latin typeface="Times New Roman" pitchFamily="18" charset="0"/>
                <a:cs typeface="Times New Roman" pitchFamily="18" charset="0"/>
              </a:rPr>
              <a:t>О</a:t>
            </a:r>
            <a:r>
              <a:rPr lang="ru-RU" b="1" dirty="0" smtClean="0">
                <a:solidFill>
                  <a:srgbClr val="C00000"/>
                </a:solidFill>
                <a:latin typeface="Times New Roman" pitchFamily="18" charset="0"/>
                <a:cs typeface="Times New Roman" pitchFamily="18" charset="0"/>
              </a:rPr>
              <a:t>БЩЕДОСТУПНЫЕ </a:t>
            </a:r>
            <a:r>
              <a:rPr lang="ru-RU" b="1" dirty="0">
                <a:solidFill>
                  <a:srgbClr val="C00000"/>
                </a:solidFill>
                <a:latin typeface="Times New Roman" pitchFamily="18" charset="0"/>
                <a:cs typeface="Times New Roman" pitchFamily="18" charset="0"/>
              </a:rPr>
              <a:t>ИСТОЧНИКИ ИНФОРМАЦИИ О ЦЕНАХ </a:t>
            </a:r>
            <a:br>
              <a:rPr lang="ru-RU" b="1" dirty="0">
                <a:solidFill>
                  <a:srgbClr val="C00000"/>
                </a:solidFill>
                <a:latin typeface="Times New Roman" pitchFamily="18" charset="0"/>
                <a:cs typeface="Times New Roman" pitchFamily="18" charset="0"/>
              </a:rPr>
            </a:br>
            <a:r>
              <a:rPr lang="ru-RU" b="1" dirty="0">
                <a:solidFill>
                  <a:srgbClr val="C00000"/>
                </a:solidFill>
                <a:latin typeface="Times New Roman" pitchFamily="18" charset="0"/>
                <a:cs typeface="Times New Roman" pitchFamily="18" charset="0"/>
              </a:rPr>
              <a:t>ТОВАРОВ, РАБОТ, УСЛУГ</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124744"/>
            <a:ext cx="8229600" cy="4882547"/>
          </a:xfrm>
        </p:spPr>
        <p:txBody>
          <a:bodyPr>
            <a:noAutofit/>
          </a:bodyPr>
          <a:lstStyle/>
          <a:p>
            <a:pPr marL="342900" indent="-342900">
              <a:buNone/>
            </a:pPr>
            <a:r>
              <a:rPr lang="ru-RU" sz="1800" dirty="0" smtClean="0">
                <a:latin typeface="Times New Roman" pitchFamily="18" charset="0"/>
                <a:cs typeface="Times New Roman" pitchFamily="18" charset="0"/>
              </a:rPr>
              <a:t>5)   ДАННЫЕ ГОСУДАРСТВЕННОЙ СТАТИСТИЧЕСКОЙ ОТЧЕТНОСТИ О ЦЕНАХ ТОВАРОВ, РАБОТ, УСЛУГ;</a:t>
            </a:r>
          </a:p>
          <a:p>
            <a:pPr marL="342900" indent="-342900"/>
            <a:endParaRPr lang="ru-RU" sz="1800" dirty="0" smtClean="0">
              <a:latin typeface="Times New Roman" pitchFamily="18" charset="0"/>
              <a:cs typeface="Times New Roman" pitchFamily="18" charset="0"/>
            </a:endParaRPr>
          </a:p>
          <a:p>
            <a:pPr marL="342900" indent="-342900">
              <a:buNone/>
            </a:pPr>
            <a:r>
              <a:rPr lang="ru-RU" sz="1800" dirty="0" smtClean="0">
                <a:latin typeface="Times New Roman" pitchFamily="18" charset="0"/>
                <a:cs typeface="Times New Roman" pitchFamily="18" charset="0"/>
              </a:rPr>
              <a:t>6) ИНФОРМАЦИЯ О ЦЕНАХ ТОВАРОВ, РАБОТ, УСЛУГ, СОДЕРЖАЩАЯСЯ В ОФИЦИАЛЬНЫХ ИСТОЧНИКАХ ИНФОРМАЦИИ УПОЛНОМОЧЕННЫХ ГОСУДАРСТВЕННЫХ ОРГАНОВ И МУНИЦИПАЛЬНЫХ ОРГАНОВ ИЛИ ИНЫХ ОБЩЕДОСТУПНЫХ ИЗДАНИЯХ;</a:t>
            </a:r>
          </a:p>
          <a:p>
            <a:pPr marL="342900" indent="-342900"/>
            <a:endParaRPr lang="ru-RU" sz="1800" dirty="0" smtClean="0">
              <a:latin typeface="Times New Roman" pitchFamily="18" charset="0"/>
              <a:cs typeface="Times New Roman" pitchFamily="18" charset="0"/>
            </a:endParaRPr>
          </a:p>
          <a:p>
            <a:pPr marL="342900" indent="-342900">
              <a:buNone/>
            </a:pPr>
            <a:r>
              <a:rPr lang="ru-RU" sz="1800" dirty="0" smtClean="0">
                <a:latin typeface="Times New Roman" pitchFamily="18" charset="0"/>
                <a:cs typeface="Times New Roman" pitchFamily="18" charset="0"/>
              </a:rPr>
              <a:t>7)  ИНФОРМАЦИЯ О РЫНОЧНОЙ СТОИМОСТИ ОБЪЕКТОВ ОЦЕНКИ, ОПРЕДЕЛЕННОЙ В СООТВЕТСТВИИ С ЗАКОНОДАТЕЛЬСТВОМ, РЕГУЛИРУЮЩИМ ОЦЕНОЧНУЮ ДЕЯТЕЛЬНОСТЬ В РОССИЙСКОЙ ФЕДЕРАЦИИ;</a:t>
            </a:r>
          </a:p>
          <a:p>
            <a:pPr marL="342900" indent="-342900"/>
            <a:endParaRPr lang="ru-RU" sz="1800" dirty="0" smtClean="0">
              <a:latin typeface="Times New Roman" pitchFamily="18" charset="0"/>
              <a:cs typeface="Times New Roman" pitchFamily="18" charset="0"/>
            </a:endParaRPr>
          </a:p>
          <a:p>
            <a:pPr marL="342900" indent="-342900">
              <a:buNone/>
            </a:pPr>
            <a:r>
              <a:rPr lang="ru-RU" sz="1800" dirty="0" smtClean="0">
                <a:latin typeface="Times New Roman" pitchFamily="18" charset="0"/>
                <a:cs typeface="Times New Roman" pitchFamily="18" charset="0"/>
              </a:rPr>
              <a:t>8)  ИНФОРМАЦИЯ ИНФОРМАЦИОННО-ЦЕНОВЫХ АГЕНТСТВ, ОБЩЕДОСТУПНЫЕ РЕЗУЛЬТАТЫ ИЗУЧЕНИЯ РЫНКА, А ТАКЖЕ РЕЗУЛЬТАТЫ ИЗУЧЕНИЯ РЫНКА, ПРОВЕДЕННОГО ПО ИНИЦИАТИВЕ ЗАКАЗЧИКА.</a:t>
            </a:r>
          </a:p>
          <a:p>
            <a:endParaRPr lang="ru-RU" sz="16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u-RU" sz="2700" dirty="0" smtClean="0">
                <a:solidFill>
                  <a:srgbClr val="C00000"/>
                </a:solidFill>
                <a:latin typeface="Times New Roman" pitchFamily="18" charset="0"/>
                <a:cs typeface="Times New Roman" pitchFamily="18" charset="0"/>
              </a:rPr>
              <a:t>ОБЩЕДОСТУПНЫЕ ИСТОЧНИКИ ИНФОРМАЦИИ О ЦЕНАХ ТОВАРОВ, РАБОТ, УСЛУГ</a:t>
            </a:r>
            <a:r>
              <a:rPr lang="ru-RU" dirty="0" smtClean="0">
                <a:solidFill>
                  <a:srgbClr val="C00000"/>
                </a:solidFill>
                <a:latin typeface="Times New Roman" pitchFamily="18" charset="0"/>
                <a:cs typeface="Times New Roman" pitchFamily="18" charset="0"/>
              </a:rPr>
              <a:t/>
            </a:r>
            <a:br>
              <a:rPr lang="ru-RU" dirty="0" smtClean="0">
                <a:solidFill>
                  <a:srgbClr val="C00000"/>
                </a:solidFill>
                <a:latin typeface="Times New Roman" pitchFamily="18" charset="0"/>
                <a:cs typeface="Times New Roman" pitchFamily="18" charset="0"/>
              </a:rPr>
            </a:b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endParaRPr lang="ru-RU" dirty="0" smtClean="0"/>
          </a:p>
          <a:p>
            <a:pPr>
              <a:buNone/>
            </a:pPr>
            <a:r>
              <a:rPr lang="ru-RU" sz="3500" dirty="0" smtClean="0">
                <a:solidFill>
                  <a:srgbClr val="C00000"/>
                </a:solidFill>
                <a:latin typeface="Times New Roman" pitchFamily="18" charset="0"/>
                <a:cs typeface="Times New Roman" pitchFamily="18" charset="0"/>
              </a:rPr>
              <a:t>Прик</a:t>
            </a:r>
            <a:r>
              <a:rPr lang="ru-RU" sz="3600" dirty="0" smtClean="0">
                <a:solidFill>
                  <a:srgbClr val="C00000"/>
                </a:solidFill>
                <a:latin typeface="Times New Roman" pitchFamily="18" charset="0"/>
                <a:cs typeface="Times New Roman" pitchFamily="18" charset="0"/>
              </a:rPr>
              <a:t>аз МЭРТ от 02.10.2013 N 567 </a:t>
            </a:r>
          </a:p>
          <a:p>
            <a:pPr>
              <a:buNone/>
            </a:pPr>
            <a:r>
              <a:rPr lang="ru-RU" sz="3600" b="1" dirty="0" smtClean="0"/>
              <a:t> </a:t>
            </a:r>
            <a:r>
              <a:rPr lang="ru-RU" sz="3200" dirty="0" smtClean="0">
                <a:latin typeface="Times New Roman" pitchFamily="18" charset="0"/>
                <a:cs typeface="Times New Roman" pitchFamily="18" charset="0"/>
              </a:rPr>
              <a:t>Об утверждении методических рекомендаций по применению методов определения начальной (максимальной) цены контракта, цены контракта, заключаемого с единственным поставщиком (подрядчиком, исполнителем)</a:t>
            </a:r>
          </a:p>
        </p:txBody>
      </p:sp>
      <p:sp>
        <p:nvSpPr>
          <p:cNvPr id="3" name="Заголовок 2"/>
          <p:cNvSpPr>
            <a:spLocks noGrp="1"/>
          </p:cNvSpPr>
          <p:nvPr>
            <p:ph type="title"/>
          </p:nvPr>
        </p:nvSpPr>
        <p:spPr/>
        <p:txBody>
          <a:bodyPr/>
          <a:lstStyle/>
          <a:p>
            <a:r>
              <a:rPr lang="ru-RU" dirty="0" smtClean="0">
                <a:latin typeface="Times New Roman" pitchFamily="18" charset="0"/>
                <a:cs typeface="Times New Roman" pitchFamily="18" charset="0"/>
              </a:rPr>
              <a:t>НМЦК контракта (ст.22)</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pPr marL="365760" indent="-256032" eaLnBrk="1" fontAlgn="auto" hangingPunct="1">
              <a:spcAft>
                <a:spcPts val="0"/>
              </a:spcAft>
              <a:buFont typeface="Wingdings 3"/>
              <a:buChar char=""/>
              <a:defRPr/>
            </a:pPr>
            <a:r>
              <a:rPr lang="ru-RU" dirty="0" smtClean="0">
                <a:latin typeface="Times New Roman" pitchFamily="18" charset="0"/>
                <a:cs typeface="Times New Roman" pitchFamily="18" charset="0"/>
              </a:rPr>
              <a:t>При осуществлении заказчиками закупок к товарам, происходящим из иностранного государства или группы иностранных государств, работам, услугам, соответственно выполняемым, оказываемым иностранными лицами, </a:t>
            </a:r>
            <a:r>
              <a:rPr lang="ru-RU" dirty="0" smtClean="0">
                <a:solidFill>
                  <a:srgbClr val="C00000"/>
                </a:solidFill>
                <a:latin typeface="Times New Roman" pitchFamily="18" charset="0"/>
                <a:cs typeface="Times New Roman" pitchFamily="18" charset="0"/>
              </a:rPr>
              <a:t>применяется национальный режим на равных условиях с товарами российского происхождения, работами, услугами, </a:t>
            </a:r>
            <a:r>
              <a:rPr lang="ru-RU" dirty="0" smtClean="0">
                <a:latin typeface="Times New Roman" pitchFamily="18" charset="0"/>
                <a:cs typeface="Times New Roman" pitchFamily="18" charset="0"/>
              </a:rPr>
              <a:t>соответственно выполняемыми, оказываемыми российскими лицами, в случаях и на условиях, которые предусмотрены международными договорами Российской Федерации.</a:t>
            </a:r>
          </a:p>
          <a:p>
            <a:pPr marL="365760" indent="-256032" eaLnBrk="1" fontAlgn="auto" hangingPunct="1">
              <a:spcAft>
                <a:spcPts val="0"/>
              </a:spcAft>
              <a:buFont typeface="Wingdings 3"/>
              <a:buChar char=""/>
              <a:defRPr/>
            </a:pPr>
            <a:endParaRPr lang="ru-RU" dirty="0"/>
          </a:p>
        </p:txBody>
      </p:sp>
      <p:sp>
        <p:nvSpPr>
          <p:cNvPr id="3" name="Заголовок 2"/>
          <p:cNvSpPr>
            <a:spLocks noGrp="1"/>
          </p:cNvSpPr>
          <p:nvPr>
            <p:ph type="title"/>
          </p:nvPr>
        </p:nvSpPr>
        <p:spPr/>
        <p:txBody>
          <a:bodyPr/>
          <a:lstStyle/>
          <a:p>
            <a:pPr eaLnBrk="1" fontAlgn="auto" hangingPunct="1">
              <a:spcAft>
                <a:spcPts val="0"/>
              </a:spcAft>
              <a:defRPr/>
            </a:pPr>
            <a:r>
              <a:rPr lang="ru-RU" dirty="0" smtClean="0">
                <a:solidFill>
                  <a:srgbClr val="C00000"/>
                </a:solidFill>
                <a:latin typeface="Times New Roman" pitchFamily="18" charset="0"/>
                <a:cs typeface="Times New Roman" pitchFamily="18" charset="0"/>
              </a:rPr>
              <a:t>Национальный режим (ст.14)</a:t>
            </a:r>
            <a:endParaRPr lang="ru-RU" dirty="0">
              <a:solidFill>
                <a:srgbClr val="C00000"/>
              </a:solidFill>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Содержимое 1"/>
          <p:cNvSpPr>
            <a:spLocks noGrp="1"/>
          </p:cNvSpPr>
          <p:nvPr>
            <p:ph idx="1"/>
          </p:nvPr>
        </p:nvSpPr>
        <p:spPr/>
        <p:txBody>
          <a:bodyPr/>
          <a:lstStyle/>
          <a:p>
            <a:pPr>
              <a:buFont typeface="Wingdings 3" pitchFamily="18" charset="2"/>
              <a:buNone/>
            </a:pPr>
            <a:r>
              <a:rPr lang="ru-RU" sz="2400" smtClean="0">
                <a:latin typeface="Times New Roman" pitchFamily="18" charset="0"/>
                <a:cs typeface="Times New Roman" pitchFamily="18" charset="0"/>
              </a:rPr>
              <a:t>При осуществлении закупок товаров для обеспечения государственных и муниципальных нужд путем проведения </a:t>
            </a:r>
            <a:r>
              <a:rPr lang="ru-RU" sz="2400" smtClean="0">
                <a:solidFill>
                  <a:srgbClr val="C00000"/>
                </a:solidFill>
                <a:latin typeface="Times New Roman" pitchFamily="18" charset="0"/>
                <a:cs typeface="Times New Roman" pitchFamily="18" charset="0"/>
              </a:rPr>
              <a:t>конкурса, аукциона или запроса предложений </a:t>
            </a:r>
            <a:r>
              <a:rPr lang="ru-RU" sz="2400" smtClean="0">
                <a:latin typeface="Times New Roman" pitchFamily="18" charset="0"/>
                <a:cs typeface="Times New Roman" pitchFamily="18" charset="0"/>
              </a:rPr>
              <a:t>участникам закупки, заявки на участие или окончательные предложения которых содержат предложения о поставке товаров российского, белорусского и (или) казахстанского происхождения, предоставляются преференции в отношении цены контракта в размере 15 процентов.</a:t>
            </a:r>
            <a:br>
              <a:rPr lang="ru-RU" sz="2400" smtClean="0">
                <a:latin typeface="Times New Roman" pitchFamily="18" charset="0"/>
                <a:cs typeface="Times New Roman" pitchFamily="18" charset="0"/>
              </a:rPr>
            </a:br>
            <a:r>
              <a:rPr lang="ru-RU" sz="2400" smtClean="0">
                <a:latin typeface="Times New Roman" pitchFamily="18" charset="0"/>
                <a:cs typeface="Times New Roman" pitchFamily="18" charset="0"/>
              </a:rPr>
              <a:t/>
            </a:r>
            <a:br>
              <a:rPr lang="ru-RU" sz="2400" smtClean="0">
                <a:latin typeface="Times New Roman" pitchFamily="18" charset="0"/>
                <a:cs typeface="Times New Roman" pitchFamily="18" charset="0"/>
              </a:rPr>
            </a:br>
            <a:endParaRPr lang="ru-RU" smtClean="0"/>
          </a:p>
        </p:txBody>
      </p:sp>
      <p:sp>
        <p:nvSpPr>
          <p:cNvPr id="3" name="Заголовок 2"/>
          <p:cNvSpPr>
            <a:spLocks noGrp="1"/>
          </p:cNvSpPr>
          <p:nvPr>
            <p:ph type="title"/>
          </p:nvPr>
        </p:nvSpPr>
        <p:spPr/>
        <p:txBody>
          <a:bodyPr/>
          <a:lstStyle/>
          <a:p>
            <a:pPr>
              <a:defRPr/>
            </a:pPr>
            <a:r>
              <a:rPr lang="ru-RU" dirty="0" smtClean="0">
                <a:latin typeface="Times New Roman" pitchFamily="18" charset="0"/>
                <a:cs typeface="Times New Roman" pitchFamily="18" charset="0"/>
              </a:rPr>
              <a:t>Национальный режим</a:t>
            </a:r>
            <a:endParaRPr lang="ru-RU"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Содержимое 1"/>
          <p:cNvSpPr>
            <a:spLocks noGrp="1"/>
          </p:cNvSpPr>
          <p:nvPr>
            <p:ph idx="1"/>
          </p:nvPr>
        </p:nvSpPr>
        <p:spPr/>
        <p:txBody>
          <a:bodyPr>
            <a:normAutofit fontScale="92500" lnSpcReduction="10000"/>
          </a:bodyPr>
          <a:lstStyle/>
          <a:p>
            <a:r>
              <a:rPr lang="ru-RU" sz="2400" dirty="0" smtClean="0">
                <a:latin typeface="Times New Roman" pitchFamily="18" charset="0"/>
                <a:cs typeface="Times New Roman" pitchFamily="18" charset="0"/>
              </a:rPr>
              <a:t>В документации о закупке рекомендуется устанавливать: требование об указании (декларировании) участником конкурса, аукциона или запроса предложений в заявке на участие, окончательном предложении </a:t>
            </a:r>
            <a:r>
              <a:rPr lang="ru-RU" sz="2400" dirty="0" smtClean="0">
                <a:solidFill>
                  <a:srgbClr val="C00000"/>
                </a:solidFill>
                <a:latin typeface="Times New Roman" pitchFamily="18" charset="0"/>
                <a:cs typeface="Times New Roman" pitchFamily="18" charset="0"/>
              </a:rPr>
              <a:t>страны происхождения поставляемого товара;</a:t>
            </a:r>
          </a:p>
          <a:p>
            <a:r>
              <a:rPr lang="ru-RU" sz="2400" dirty="0" smtClean="0">
                <a:latin typeface="Times New Roman" pitchFamily="18" charset="0"/>
                <a:cs typeface="Times New Roman" pitchFamily="18" charset="0"/>
              </a:rPr>
              <a:t>требование об указании в заявке на участие в конкурсе, запросе предложений, окончательном предложении цены за единицу товара по каждой предлагаемой участником закупки позиции;</a:t>
            </a:r>
          </a:p>
          <a:p>
            <a:r>
              <a:rPr lang="ru-RU" sz="2400" dirty="0" smtClean="0">
                <a:latin typeface="Times New Roman" pitchFamily="18" charset="0"/>
                <a:cs typeface="Times New Roman" pitchFamily="18" charset="0"/>
              </a:rPr>
              <a:t>положение о том, что ответственность за достоверность сведений о стране происхождения товара несет участник закупки.</a:t>
            </a:r>
          </a:p>
          <a:p>
            <a:pPr>
              <a:buNone/>
            </a:pP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smtClean="0">
              <a:latin typeface="Times New Roman" pitchFamily="18" charset="0"/>
              <a:cs typeface="Times New Roman" pitchFamily="18" charset="0"/>
            </a:endParaRPr>
          </a:p>
        </p:txBody>
      </p:sp>
      <p:sp>
        <p:nvSpPr>
          <p:cNvPr id="3" name="Заголовок 2"/>
          <p:cNvSpPr>
            <a:spLocks noGrp="1"/>
          </p:cNvSpPr>
          <p:nvPr>
            <p:ph type="title"/>
          </p:nvPr>
        </p:nvSpPr>
        <p:spPr>
          <a:xfrm>
            <a:off x="395536" y="260648"/>
            <a:ext cx="8229600" cy="1143000"/>
          </a:xfrm>
        </p:spPr>
        <p:txBody>
          <a:bodyPr/>
          <a:lstStyle/>
          <a:p>
            <a:pPr>
              <a:defRPr/>
            </a:pPr>
            <a:r>
              <a:rPr lang="ru-RU" dirty="0" smtClean="0">
                <a:latin typeface="Times New Roman" pitchFamily="18" charset="0"/>
                <a:cs typeface="Times New Roman" pitchFamily="18" charset="0"/>
              </a:rPr>
              <a:t>Национальный режим</a:t>
            </a:r>
            <a:endParaRPr lang="ru-RU"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solidFill>
                  <a:srgbClr val="C00000"/>
                </a:solidFill>
                <a:latin typeface="Times New Roman" pitchFamily="18" charset="0"/>
                <a:cs typeface="Times New Roman" pitchFamily="18" charset="0"/>
              </a:rPr>
              <a:t>Приказ МЭРТ от 25.03.2014 г. №155 </a:t>
            </a:r>
          </a:p>
          <a:p>
            <a:r>
              <a:rPr lang="ru-RU" dirty="0" smtClean="0">
                <a:latin typeface="Times New Roman" pitchFamily="18" charset="0"/>
                <a:cs typeface="Times New Roman" pitchFamily="18" charset="0"/>
              </a:rPr>
              <a:t>Об условиях допуска товаров, происходящих из иностранных государств, для целей осуществления закупок ТРУ для обеспечения государственных и муниципальных нужд.</a:t>
            </a:r>
          </a:p>
          <a:p>
            <a:r>
              <a:rPr lang="ru-RU"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buNone/>
            </a:pPr>
            <a:endParaRPr lang="ru-RU" dirty="0" smtClean="0">
              <a:solidFill>
                <a:srgbClr val="C00000"/>
              </a:solidFill>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solidFill>
                  <a:srgbClr val="C00000"/>
                </a:solidFill>
                <a:latin typeface="Times New Roman" pitchFamily="18" charset="0"/>
                <a:cs typeface="Times New Roman" pitchFamily="18" charset="0"/>
              </a:rPr>
              <a:t>Национальный режим</a:t>
            </a:r>
            <a:endParaRPr lang="ru-RU" dirty="0">
              <a:solidFill>
                <a:srgbClr val="C00000"/>
              </a:solidFill>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lIns="82945" tIns="41473" rIns="82945" bIns="41473">
            <a:normAutofit fontScale="90000"/>
          </a:bodyPr>
          <a:lstStyle/>
          <a:p>
            <a:pPr defTabSz="457153" eaLnBrk="1" fontAlgn="auto" hangingPunct="1">
              <a:spcAft>
                <a:spcPts val="0"/>
              </a:spcAft>
              <a:defRPr/>
            </a:pPr>
            <a:r>
              <a:rPr lang="ru-RU" altLang="ru-RU" sz="4000" dirty="0">
                <a:solidFill>
                  <a:schemeClr val="tx1">
                    <a:lumMod val="85000"/>
                    <a:lumOff val="15000"/>
                  </a:schemeClr>
                </a:solidFill>
                <a:latin typeface="Times New Roman" pitchFamily="18" charset="0"/>
                <a:cs typeface="Times New Roman" pitchFamily="18" charset="0"/>
              </a:rPr>
              <a:t>Преимущества участникам процедуры закупки</a:t>
            </a:r>
            <a:r>
              <a:rPr lang="ru-RU" altLang="ru-RU" dirty="0">
                <a:solidFill>
                  <a:schemeClr val="tx1">
                    <a:lumMod val="85000"/>
                    <a:lumOff val="15000"/>
                  </a:schemeClr>
                </a:solidFill>
              </a:rPr>
              <a:t/>
            </a:r>
            <a:br>
              <a:rPr lang="ru-RU" altLang="ru-RU" dirty="0">
                <a:solidFill>
                  <a:schemeClr val="tx1">
                    <a:lumMod val="85000"/>
                    <a:lumOff val="15000"/>
                  </a:schemeClr>
                </a:solidFill>
              </a:rPr>
            </a:br>
            <a:endParaRPr lang="ru-RU" altLang="ru-RU" dirty="0">
              <a:solidFill>
                <a:schemeClr val="tx1">
                  <a:lumMod val="85000"/>
                  <a:lumOff val="15000"/>
                </a:schemeClr>
              </a:solidFill>
            </a:endParaRPr>
          </a:p>
        </p:txBody>
      </p:sp>
      <p:pic>
        <p:nvPicPr>
          <p:cNvPr id="39939" name="Picture 4"/>
          <p:cNvPicPr>
            <a:picLocks noGrp="1" noChangeAspect="1" noChangeArrowheads="1"/>
          </p:cNvPicPr>
          <p:nvPr>
            <p:ph idx="1"/>
          </p:nvPr>
        </p:nvPicPr>
        <p:blipFill>
          <a:blip r:embed="rId3" cstate="print"/>
          <a:srcRect/>
          <a:stretch>
            <a:fillRect/>
          </a:stretch>
        </p:blipFill>
        <p:spPr>
          <a:xfrm>
            <a:off x="1046163" y="1730375"/>
            <a:ext cx="6873875" cy="806450"/>
          </a:xfrm>
        </p:spPr>
      </p:pic>
      <p:pic>
        <p:nvPicPr>
          <p:cNvPr id="39940" name="Picture 5"/>
          <p:cNvPicPr>
            <a:picLocks noChangeAspect="1" noChangeArrowheads="1"/>
          </p:cNvPicPr>
          <p:nvPr/>
        </p:nvPicPr>
        <p:blipFill>
          <a:blip r:embed="rId4" cstate="print"/>
          <a:srcRect/>
          <a:stretch>
            <a:fillRect/>
          </a:stretch>
        </p:blipFill>
        <p:spPr bwMode="auto">
          <a:xfrm>
            <a:off x="1042988" y="2924175"/>
            <a:ext cx="6875462" cy="739775"/>
          </a:xfrm>
          <a:prstGeom prst="rect">
            <a:avLst/>
          </a:prstGeom>
          <a:noFill/>
          <a:ln w="9525">
            <a:noFill/>
            <a:miter lim="800000"/>
            <a:headEnd/>
            <a:tailEnd/>
          </a:ln>
        </p:spPr>
      </p:pic>
      <p:pic>
        <p:nvPicPr>
          <p:cNvPr id="39941" name="Picture 6"/>
          <p:cNvPicPr>
            <a:picLocks noChangeAspect="1" noChangeArrowheads="1"/>
          </p:cNvPicPr>
          <p:nvPr/>
        </p:nvPicPr>
        <p:blipFill>
          <a:blip r:embed="rId5" cstate="print"/>
          <a:srcRect/>
          <a:stretch>
            <a:fillRect/>
          </a:stretch>
        </p:blipFill>
        <p:spPr bwMode="auto">
          <a:xfrm>
            <a:off x="1116013" y="3933825"/>
            <a:ext cx="6862762" cy="793750"/>
          </a:xfrm>
          <a:prstGeom prst="rect">
            <a:avLst/>
          </a:prstGeom>
          <a:noFill/>
          <a:ln w="9525">
            <a:noFill/>
            <a:miter lim="800000"/>
            <a:headEnd/>
            <a:tailEnd/>
          </a:ln>
        </p:spPr>
      </p:pic>
      <p:pic>
        <p:nvPicPr>
          <p:cNvPr id="39942" name="Picture 7"/>
          <p:cNvPicPr>
            <a:picLocks noChangeAspect="1" noChangeArrowheads="1"/>
          </p:cNvPicPr>
          <p:nvPr/>
        </p:nvPicPr>
        <p:blipFill>
          <a:blip r:embed="rId6" cstate="print"/>
          <a:srcRect/>
          <a:stretch>
            <a:fillRect/>
          </a:stretch>
        </p:blipFill>
        <p:spPr bwMode="auto">
          <a:xfrm>
            <a:off x="1109663" y="4997450"/>
            <a:ext cx="6875462" cy="1239838"/>
          </a:xfrm>
          <a:prstGeom prst="rect">
            <a:avLst/>
          </a:prstGeom>
          <a:noFill/>
          <a:ln w="9525">
            <a:noFill/>
            <a:miter lim="800000"/>
            <a:headEnd/>
            <a:tailEnd/>
          </a:ln>
        </p:spPr>
      </p:pic>
      <p:sp>
        <p:nvSpPr>
          <p:cNvPr id="9" name="Скругленный прямоугольник 8"/>
          <p:cNvSpPr/>
          <p:nvPr/>
        </p:nvSpPr>
        <p:spPr>
          <a:xfrm>
            <a:off x="1030288" y="1730375"/>
            <a:ext cx="6873875" cy="849313"/>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lIns="82945" tIns="41473" rIns="82945" bIns="41473" anchor="ctr"/>
          <a:lstStyle/>
          <a:p>
            <a:pPr defTabSz="868333" fontAlgn="auto">
              <a:spcBef>
                <a:spcPts val="0"/>
              </a:spcBef>
              <a:spcAft>
                <a:spcPts val="544"/>
              </a:spcAft>
              <a:defRPr/>
            </a:pPr>
            <a:r>
              <a:rPr lang="ru-RU" sz="2000" b="1" kern="0" dirty="0">
                <a:solidFill>
                  <a:srgbClr val="00153E"/>
                </a:solidFill>
                <a:latin typeface="Times New Roman" pitchFamily="18" charset="0"/>
                <a:cs typeface="Times New Roman" pitchFamily="18" charset="0"/>
              </a:rPr>
              <a:t>Учреждениям и предприятиям уголовно-исполнительной системы</a:t>
            </a:r>
          </a:p>
        </p:txBody>
      </p:sp>
      <p:sp>
        <p:nvSpPr>
          <p:cNvPr id="12" name="Скругленный прямоугольник 11"/>
          <p:cNvSpPr/>
          <p:nvPr/>
        </p:nvSpPr>
        <p:spPr>
          <a:xfrm>
            <a:off x="1109663" y="5013325"/>
            <a:ext cx="6810375" cy="1223963"/>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lIns="82945" tIns="41473" rIns="82945" bIns="41473" anchor="ctr"/>
          <a:lstStyle/>
          <a:p>
            <a:pPr defTabSz="868333" fontAlgn="auto">
              <a:spcBef>
                <a:spcPts val="0"/>
              </a:spcBef>
              <a:spcAft>
                <a:spcPts val="544"/>
              </a:spcAft>
              <a:defRPr/>
            </a:pPr>
            <a:r>
              <a:rPr lang="ru-RU" b="1" kern="0" dirty="0">
                <a:solidFill>
                  <a:srgbClr val="00153E"/>
                </a:solidFill>
                <a:latin typeface="Arial" pitchFamily="34" charset="0"/>
                <a:cs typeface="Arial" pitchFamily="34" charset="0"/>
              </a:rPr>
              <a:t>Социально- ориентированным негосударственным некоммерческим организациям</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lIns="82945" tIns="41473" rIns="82945" bIns="41473"/>
          <a:lstStyle/>
          <a:p>
            <a:pPr eaLnBrk="1" fontAlgn="auto" hangingPunct="1">
              <a:spcAft>
                <a:spcPts val="0"/>
              </a:spcAft>
              <a:defRPr/>
            </a:pPr>
            <a:r>
              <a:rPr lang="ru-RU" dirty="0" smtClean="0">
                <a:latin typeface="Times New Roman" pitchFamily="18" charset="0"/>
                <a:cs typeface="Times New Roman" pitchFamily="18" charset="0"/>
              </a:rPr>
              <a:t>Преимущества участникам</a:t>
            </a:r>
            <a:endParaRPr lang="ru-RU" dirty="0">
              <a:latin typeface="Times New Roman" pitchFamily="18" charset="0"/>
              <a:cs typeface="Times New Roman" pitchFamily="18" charset="0"/>
            </a:endParaRPr>
          </a:p>
        </p:txBody>
      </p:sp>
      <p:sp>
        <p:nvSpPr>
          <p:cNvPr id="6" name="Скругленный прямоугольник 5"/>
          <p:cNvSpPr/>
          <p:nvPr/>
        </p:nvSpPr>
        <p:spPr>
          <a:xfrm>
            <a:off x="327025" y="2187575"/>
            <a:ext cx="4114800" cy="1371600"/>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lIns="82945" tIns="41473" rIns="82945" bIns="41473" anchor="ctr"/>
          <a:lstStyle/>
          <a:p>
            <a:pPr defTabSz="868333" fontAlgn="auto">
              <a:spcBef>
                <a:spcPts val="0"/>
              </a:spcBef>
              <a:spcAft>
                <a:spcPts val="544"/>
              </a:spcAft>
              <a:defRPr/>
            </a:pPr>
            <a:r>
              <a:rPr lang="ru-RU" sz="2200" b="1" kern="0" dirty="0">
                <a:solidFill>
                  <a:srgbClr val="00153E"/>
                </a:solidFill>
                <a:latin typeface="Times New Roman" pitchFamily="18" charset="0"/>
                <a:cs typeface="Times New Roman" pitchFamily="18" charset="0"/>
              </a:rPr>
              <a:t>Учреждениям и предприятиям уголовно-исполнительной системы</a:t>
            </a:r>
          </a:p>
        </p:txBody>
      </p:sp>
      <p:sp>
        <p:nvSpPr>
          <p:cNvPr id="9" name="Стрелка вправо 8"/>
          <p:cNvSpPr/>
          <p:nvPr/>
        </p:nvSpPr>
        <p:spPr>
          <a:xfrm>
            <a:off x="4494213" y="3052763"/>
            <a:ext cx="2286000" cy="1438275"/>
          </a:xfrm>
          <a:prstGeom prst="rightArrow">
            <a:avLst/>
          </a:prstGeom>
        </p:spPr>
        <p:style>
          <a:lnRef idx="1">
            <a:schemeClr val="accent3"/>
          </a:lnRef>
          <a:fillRef idx="2">
            <a:schemeClr val="accent3"/>
          </a:fillRef>
          <a:effectRef idx="1">
            <a:schemeClr val="accent3"/>
          </a:effectRef>
          <a:fontRef idx="minor">
            <a:schemeClr val="dk1"/>
          </a:fontRef>
        </p:style>
        <p:txBody>
          <a:bodyPr lIns="82945" tIns="41473" rIns="82945" bIns="41473" anchor="ctr"/>
          <a:lstStyle/>
          <a:p>
            <a:pPr algn="ctr" fontAlgn="auto">
              <a:spcBef>
                <a:spcPts val="0"/>
              </a:spcBef>
              <a:spcAft>
                <a:spcPts val="0"/>
              </a:spcAft>
              <a:defRPr/>
            </a:pPr>
            <a:r>
              <a:rPr lang="ru-RU" sz="1400" b="1" dirty="0">
                <a:solidFill>
                  <a:srgbClr val="7030A0"/>
                </a:solidFill>
              </a:rPr>
              <a:t>По установленным перечням товаров, работ, услуг</a:t>
            </a:r>
          </a:p>
        </p:txBody>
      </p:sp>
      <p:sp>
        <p:nvSpPr>
          <p:cNvPr id="10" name="Скругленный прямоугольник 9"/>
          <p:cNvSpPr/>
          <p:nvPr/>
        </p:nvSpPr>
        <p:spPr>
          <a:xfrm>
            <a:off x="6802526" y="2938739"/>
            <a:ext cx="2155253" cy="1551618"/>
          </a:xfrm>
          <a:prstGeom prst="roundRect">
            <a:avLst/>
          </a:prstGeom>
        </p:spPr>
        <p:style>
          <a:lnRef idx="2">
            <a:schemeClr val="accent2"/>
          </a:lnRef>
          <a:fillRef idx="1">
            <a:schemeClr val="lt1"/>
          </a:fillRef>
          <a:effectRef idx="0">
            <a:schemeClr val="accent2"/>
          </a:effectRef>
          <a:fontRef idx="minor">
            <a:schemeClr val="dk1"/>
          </a:fontRef>
        </p:style>
        <p:txBody>
          <a:bodyPr lIns="82945" tIns="41473" rIns="82945" bIns="41473"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ru-RU" b="1" dirty="0">
                <a:ln w="10541" cmpd="sng">
                  <a:noFill/>
                  <a:prstDash val="solid"/>
                </a:ln>
                <a:solidFill>
                  <a:srgbClr val="002060"/>
                </a:solidFill>
                <a:latin typeface="Times New Roman" pitchFamily="18" charset="0"/>
                <a:cs typeface="Times New Roman" pitchFamily="18" charset="0"/>
              </a:rPr>
              <a:t>Преимущества по цене контракта </a:t>
            </a:r>
          </a:p>
          <a:p>
            <a:pPr algn="ctr" fontAlgn="auto">
              <a:spcBef>
                <a:spcPts val="0"/>
              </a:spcBef>
              <a:spcAft>
                <a:spcPts val="0"/>
              </a:spcAft>
              <a:defRPr/>
            </a:pPr>
            <a:r>
              <a:rPr lang="ru-RU" b="1" dirty="0">
                <a:ln w="10541" cmpd="sng">
                  <a:noFill/>
                  <a:prstDash val="solid"/>
                </a:ln>
                <a:solidFill>
                  <a:srgbClr val="002060"/>
                </a:solidFill>
                <a:latin typeface="Times New Roman" pitchFamily="18" charset="0"/>
                <a:cs typeface="Times New Roman" pitchFamily="18" charset="0"/>
              </a:rPr>
              <a:t>до 15 %</a:t>
            </a:r>
          </a:p>
          <a:p>
            <a:pPr algn="ctr" fontAlgn="auto">
              <a:spcBef>
                <a:spcPts val="0"/>
              </a:spcBef>
              <a:spcAft>
                <a:spcPts val="0"/>
              </a:spcAft>
              <a:defRPr/>
            </a:pPr>
            <a:endPar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Скругленный прямоугольник 10"/>
          <p:cNvSpPr/>
          <p:nvPr/>
        </p:nvSpPr>
        <p:spPr>
          <a:xfrm>
            <a:off x="327025" y="3916363"/>
            <a:ext cx="4114800" cy="1236662"/>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lIns="82945" tIns="41473" rIns="82945" bIns="41473" anchor="ctr"/>
          <a:lstStyle/>
          <a:p>
            <a:pPr defTabSz="868333" fontAlgn="auto">
              <a:spcBef>
                <a:spcPts val="0"/>
              </a:spcBef>
              <a:spcAft>
                <a:spcPts val="544"/>
              </a:spcAft>
              <a:defRPr/>
            </a:pPr>
            <a:r>
              <a:rPr lang="ru-RU" sz="2200" b="1" kern="0" dirty="0">
                <a:solidFill>
                  <a:srgbClr val="00153E"/>
                </a:solidFill>
                <a:latin typeface="Times New Roman" pitchFamily="18" charset="0"/>
                <a:cs typeface="Times New Roman" pitchFamily="18" charset="0"/>
              </a:rPr>
              <a:t>Организациям инвалидов</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Содержимое 1"/>
          <p:cNvSpPr>
            <a:spLocks noGrp="1"/>
          </p:cNvSpPr>
          <p:nvPr>
            <p:ph idx="1"/>
          </p:nvPr>
        </p:nvSpPr>
        <p:spPr/>
        <p:txBody>
          <a:bodyPr/>
          <a:lstStyle/>
          <a:p>
            <a:r>
              <a:rPr lang="ru-RU" dirty="0" smtClean="0">
                <a:latin typeface="Times New Roman" pitchFamily="18" charset="0"/>
                <a:cs typeface="Times New Roman" pitchFamily="18" charset="0"/>
              </a:rPr>
              <a:t>Постановление Правительства от 14 июля 2014 г. №649 </a:t>
            </a:r>
          </a:p>
          <a:p>
            <a:r>
              <a:rPr lang="ru-RU" dirty="0" smtClean="0">
                <a:latin typeface="Times New Roman" pitchFamily="18" charset="0"/>
                <a:cs typeface="Times New Roman" pitchFamily="18" charset="0"/>
              </a:rPr>
              <a:t>О порядке предоставления учреждениям и предприятиям уголовно-исполнительной системы преимуществ</a:t>
            </a:r>
          </a:p>
        </p:txBody>
      </p:sp>
      <p:sp>
        <p:nvSpPr>
          <p:cNvPr id="3" name="Заголовок 2"/>
          <p:cNvSpPr>
            <a:spLocks noGrp="1"/>
          </p:cNvSpPr>
          <p:nvPr>
            <p:ph type="title"/>
          </p:nvPr>
        </p:nvSpPr>
        <p:spPr/>
        <p:txBody>
          <a:bodyPr/>
          <a:lstStyle/>
          <a:p>
            <a:pPr defTabSz="868333" fontAlgn="auto">
              <a:spcBef>
                <a:spcPts val="0"/>
              </a:spcBef>
              <a:spcAft>
                <a:spcPts val="544"/>
              </a:spcAft>
              <a:defRPr/>
            </a:pPr>
            <a:r>
              <a:rPr lang="ru-RU" sz="3200" kern="0" dirty="0" smtClean="0">
                <a:solidFill>
                  <a:srgbClr val="C00000"/>
                </a:solidFill>
                <a:latin typeface="Times New Roman" pitchFamily="18" charset="0"/>
                <a:cs typeface="Times New Roman" pitchFamily="18" charset="0"/>
              </a:rPr>
              <a:t>Учреждения и предприятия уголовно-исполнительной системы</a:t>
            </a:r>
            <a:endParaRPr lang="ru-RU" sz="3200" kern="0" dirty="0">
              <a:solidFill>
                <a:srgbClr val="C00000"/>
              </a:solidFill>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Содержимое 1"/>
          <p:cNvSpPr>
            <a:spLocks noGrp="1"/>
          </p:cNvSpPr>
          <p:nvPr>
            <p:ph idx="1"/>
          </p:nvPr>
        </p:nvSpPr>
        <p:spPr/>
        <p:txBody>
          <a:bodyPr/>
          <a:lstStyle/>
          <a:p>
            <a:pPr>
              <a:buFont typeface="Wingdings 3" pitchFamily="18" charset="2"/>
              <a:buNone/>
            </a:pPr>
            <a:r>
              <a:rPr lang="ru-RU" b="1" smtClean="0">
                <a:latin typeface="Times New Roman" pitchFamily="18" charset="0"/>
                <a:cs typeface="Times New Roman" pitchFamily="18" charset="0"/>
              </a:rPr>
              <a:t>Постановление Правительства РФ </a:t>
            </a:r>
          </a:p>
          <a:p>
            <a:pPr>
              <a:buFont typeface="Wingdings 3" pitchFamily="18" charset="2"/>
              <a:buNone/>
            </a:pPr>
            <a:r>
              <a:rPr lang="ru-RU" b="1" smtClean="0">
                <a:latin typeface="Times New Roman" pitchFamily="18" charset="0"/>
                <a:cs typeface="Times New Roman" pitchFamily="18" charset="0"/>
              </a:rPr>
              <a:t>от 15.04.2014 № 341 </a:t>
            </a:r>
          </a:p>
          <a:p>
            <a:pPr>
              <a:buFont typeface="Wingdings 3" pitchFamily="18" charset="2"/>
              <a:buNone/>
            </a:pPr>
            <a:r>
              <a:rPr lang="ru-RU" smtClean="0">
                <a:latin typeface="Times New Roman" pitchFamily="18" charset="0"/>
                <a:cs typeface="Times New Roman" pitchFamily="18" charset="0"/>
              </a:rPr>
              <a:t>«О предоставлении преимуществ организациям инвалидов»</a:t>
            </a:r>
          </a:p>
        </p:txBody>
      </p:sp>
      <p:sp>
        <p:nvSpPr>
          <p:cNvPr id="3" name="Заголовок 2"/>
          <p:cNvSpPr>
            <a:spLocks noGrp="1"/>
          </p:cNvSpPr>
          <p:nvPr>
            <p:ph type="title"/>
          </p:nvPr>
        </p:nvSpPr>
        <p:spPr/>
        <p:txBody>
          <a:bodyPr/>
          <a:lstStyle/>
          <a:p>
            <a:pPr>
              <a:defRPr/>
            </a:pPr>
            <a:r>
              <a:rPr lang="ru-RU" dirty="0" smtClean="0">
                <a:solidFill>
                  <a:srgbClr val="C00000"/>
                </a:solidFill>
                <a:latin typeface="Times New Roman" pitchFamily="18" charset="0"/>
                <a:cs typeface="Times New Roman" pitchFamily="18" charset="0"/>
              </a:rPr>
              <a:t>Организации инвалидов</a:t>
            </a:r>
            <a:endParaRPr lang="ru-RU" dirty="0">
              <a:solidFill>
                <a:srgbClr val="C00000"/>
              </a:solidFill>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lIns="82945" tIns="41473" rIns="82945" bIns="41473"/>
          <a:lstStyle/>
          <a:p>
            <a:pPr eaLnBrk="1" fontAlgn="auto" hangingPunct="1">
              <a:spcAft>
                <a:spcPts val="0"/>
              </a:spcAft>
              <a:defRPr/>
            </a:pPr>
            <a:r>
              <a:rPr lang="ru-RU" dirty="0" smtClean="0">
                <a:latin typeface="Times New Roman" pitchFamily="18" charset="0"/>
                <a:cs typeface="Times New Roman" pitchFamily="18" charset="0"/>
              </a:rPr>
              <a:t>Преимущества СМП и СОНКО</a:t>
            </a:r>
            <a:endParaRPr lang="ru-RU" dirty="0">
              <a:latin typeface="Times New Roman" pitchFamily="18" charset="0"/>
              <a:cs typeface="Times New Roman" pitchFamily="18" charset="0"/>
            </a:endParaRPr>
          </a:p>
        </p:txBody>
      </p:sp>
      <p:sp>
        <p:nvSpPr>
          <p:cNvPr id="4" name="Скругленный прямоугольник 3"/>
          <p:cNvSpPr/>
          <p:nvPr/>
        </p:nvSpPr>
        <p:spPr>
          <a:xfrm>
            <a:off x="327025" y="2187575"/>
            <a:ext cx="4114800" cy="1371600"/>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lIns="82945" tIns="41473" rIns="82945" bIns="41473" anchor="ctr"/>
          <a:lstStyle/>
          <a:p>
            <a:pPr algn="ctr" defTabSz="868333" fontAlgn="auto">
              <a:spcBef>
                <a:spcPts val="0"/>
              </a:spcBef>
              <a:spcAft>
                <a:spcPts val="544"/>
              </a:spcAft>
              <a:defRPr/>
            </a:pPr>
            <a:r>
              <a:rPr lang="ru-RU" sz="2200" b="1" kern="0" dirty="0">
                <a:solidFill>
                  <a:srgbClr val="00153E"/>
                </a:solidFill>
                <a:latin typeface="Times New Roman" pitchFamily="18" charset="0"/>
                <a:cs typeface="Times New Roman" pitchFamily="18" charset="0"/>
              </a:rPr>
              <a:t>Субъекты малого предпринимательства</a:t>
            </a:r>
          </a:p>
        </p:txBody>
      </p:sp>
      <p:sp>
        <p:nvSpPr>
          <p:cNvPr id="5" name="Стрелка вправо 4"/>
          <p:cNvSpPr/>
          <p:nvPr/>
        </p:nvSpPr>
        <p:spPr>
          <a:xfrm>
            <a:off x="4494213" y="3052763"/>
            <a:ext cx="2286000" cy="1438275"/>
          </a:xfrm>
          <a:prstGeom prst="rightArrow">
            <a:avLst/>
          </a:prstGeom>
        </p:spPr>
        <p:style>
          <a:lnRef idx="1">
            <a:schemeClr val="accent3"/>
          </a:lnRef>
          <a:fillRef idx="2">
            <a:schemeClr val="accent3"/>
          </a:fillRef>
          <a:effectRef idx="1">
            <a:schemeClr val="accent3"/>
          </a:effectRef>
          <a:fontRef idx="minor">
            <a:schemeClr val="dk1"/>
          </a:fontRef>
        </p:style>
        <p:txBody>
          <a:bodyPr lIns="82945" tIns="41473" rIns="82945" bIns="41473" anchor="ctr"/>
          <a:lstStyle/>
          <a:p>
            <a:pPr algn="ctr" fontAlgn="auto">
              <a:spcBef>
                <a:spcPts val="0"/>
              </a:spcBef>
              <a:spcAft>
                <a:spcPts val="0"/>
              </a:spcAft>
              <a:defRPr/>
            </a:pPr>
            <a:r>
              <a:rPr lang="ru-RU" b="1" dirty="0">
                <a:solidFill>
                  <a:srgbClr val="C00000"/>
                </a:solidFill>
                <a:latin typeface="Times New Roman" pitchFamily="18" charset="0"/>
                <a:cs typeface="Times New Roman" pitchFamily="18" charset="0"/>
              </a:rPr>
              <a:t>Закупки не более 20 млн.  рублей</a:t>
            </a:r>
          </a:p>
        </p:txBody>
      </p:sp>
      <p:sp>
        <p:nvSpPr>
          <p:cNvPr id="6" name="Скругленный прямоугольник 5"/>
          <p:cNvSpPr/>
          <p:nvPr/>
        </p:nvSpPr>
        <p:spPr>
          <a:xfrm>
            <a:off x="6758412" y="2497963"/>
            <a:ext cx="2155253" cy="2547651"/>
          </a:xfrm>
          <a:prstGeom prst="roundRect">
            <a:avLst/>
          </a:prstGeom>
          <a:effectLst/>
        </p:spPr>
        <p:style>
          <a:lnRef idx="2">
            <a:schemeClr val="dk1"/>
          </a:lnRef>
          <a:fillRef idx="1">
            <a:schemeClr val="lt1"/>
          </a:fillRef>
          <a:effectRef idx="0">
            <a:schemeClr val="dk1"/>
          </a:effectRef>
          <a:fontRef idx="minor">
            <a:schemeClr val="dk1"/>
          </a:fontRef>
        </p:style>
        <p:txBody>
          <a:bodyPr lIns="82945" tIns="41473" rIns="82945" bIns="41473"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ru-RU" dirty="0">
                <a:ln w="10541" cmpd="sng">
                  <a:solidFill>
                    <a:schemeClr val="accent1">
                      <a:shade val="88000"/>
                      <a:satMod val="110000"/>
                    </a:schemeClr>
                  </a:solidFill>
                  <a:prstDash val="solid"/>
                </a:ln>
                <a:solidFill>
                  <a:schemeClr val="tx1"/>
                </a:solidFill>
                <a:latin typeface="Times New Roman" pitchFamily="18" charset="0"/>
                <a:cs typeface="Times New Roman" pitchFamily="18" charset="0"/>
              </a:rPr>
              <a:t>Не менее 15% СГОЗ</a:t>
            </a:r>
          </a:p>
          <a:p>
            <a:pPr algn="ctr" fontAlgn="auto">
              <a:spcBef>
                <a:spcPts val="0"/>
              </a:spcBef>
              <a:spcAft>
                <a:spcPts val="0"/>
              </a:spcAft>
              <a:defRPr/>
            </a:pPr>
            <a:endParaRPr lang="ru-RU" b="1" cap="all" dirty="0">
              <a:ln w="0"/>
              <a:solidFill>
                <a:srgbClr val="C00000"/>
              </a:solidFill>
              <a:effectLst>
                <a:reflection blurRad="12700" stA="50000" endPos="50000" dist="5000" dir="5400000" sy="-100000" rotWithShape="0"/>
              </a:effectLst>
            </a:endParaRPr>
          </a:p>
        </p:txBody>
      </p:sp>
      <p:sp>
        <p:nvSpPr>
          <p:cNvPr id="7" name="Скругленный прямоугольник 6"/>
          <p:cNvSpPr/>
          <p:nvPr/>
        </p:nvSpPr>
        <p:spPr>
          <a:xfrm>
            <a:off x="320675" y="3916363"/>
            <a:ext cx="4114800" cy="1930400"/>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lIns="82945" tIns="41473" rIns="82945" bIns="41473" anchor="ctr"/>
          <a:lstStyle/>
          <a:p>
            <a:pPr algn="ctr" defTabSz="868333" fontAlgn="auto">
              <a:spcBef>
                <a:spcPts val="0"/>
              </a:spcBef>
              <a:spcAft>
                <a:spcPts val="544"/>
              </a:spcAft>
              <a:defRPr/>
            </a:pPr>
            <a:r>
              <a:rPr lang="ru-RU" sz="2200" b="1" kern="0" dirty="0">
                <a:solidFill>
                  <a:srgbClr val="00153E"/>
                </a:solidFill>
                <a:latin typeface="Times New Roman" pitchFamily="18" charset="0"/>
                <a:cs typeface="Times New Roman" pitchFamily="18" charset="0"/>
              </a:rPr>
              <a:t>Социально-ориентированные (негосударственные) некоммерческие организаци</a:t>
            </a:r>
            <a:r>
              <a:rPr lang="ru-RU" sz="2200" b="1" kern="0" dirty="0">
                <a:solidFill>
                  <a:srgbClr val="00153E"/>
                </a:solidFill>
                <a:latin typeface="Arial" pitchFamily="34" charset="0"/>
                <a:cs typeface="Arial" pitchFamily="34" charset="0"/>
              </a:rPr>
              <a:t>и</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Содержимое 1"/>
          <p:cNvSpPr>
            <a:spLocks noGrp="1"/>
          </p:cNvSpPr>
          <p:nvPr>
            <p:ph idx="1"/>
          </p:nvPr>
        </p:nvSpPr>
        <p:spPr/>
        <p:txBody>
          <a:bodyPr/>
          <a:lstStyle/>
          <a:p>
            <a:pPr marL="623888" indent="-514350" eaLnBrk="1" hangingPunct="1">
              <a:buFont typeface="Wingdings 3" pitchFamily="18" charset="2"/>
              <a:buNone/>
            </a:pPr>
            <a:r>
              <a:rPr lang="ru-RU" sz="1800" smtClean="0">
                <a:latin typeface="Times New Roman" pitchFamily="18" charset="0"/>
                <a:cs typeface="Times New Roman" pitchFamily="18" charset="0"/>
              </a:rPr>
              <a:t>1. Соц. поддержка и защита граждан;</a:t>
            </a:r>
          </a:p>
          <a:p>
            <a:pPr marL="623888" indent="-514350" eaLnBrk="1" hangingPunct="1">
              <a:buFont typeface="Wingdings 3" pitchFamily="18" charset="2"/>
              <a:buNone/>
            </a:pPr>
            <a:r>
              <a:rPr lang="ru-RU" sz="1800" smtClean="0">
                <a:latin typeface="Times New Roman" pitchFamily="18" charset="0"/>
                <a:cs typeface="Times New Roman" pitchFamily="18" charset="0"/>
              </a:rPr>
              <a:t>2. Подготовка населения к преодолению стихийных бедствий;</a:t>
            </a:r>
          </a:p>
          <a:p>
            <a:pPr marL="623888" indent="-514350" eaLnBrk="1" hangingPunct="1">
              <a:buFont typeface="Wingdings 3" pitchFamily="18" charset="2"/>
              <a:buNone/>
            </a:pPr>
            <a:r>
              <a:rPr lang="ru-RU" sz="1800" smtClean="0">
                <a:latin typeface="Times New Roman" pitchFamily="18" charset="0"/>
                <a:cs typeface="Times New Roman" pitchFamily="18" charset="0"/>
              </a:rPr>
              <a:t>3. Оказание помощи пострадавшим в результате стихийных бедствий;</a:t>
            </a:r>
          </a:p>
          <a:p>
            <a:pPr marL="623888" indent="-514350" eaLnBrk="1" hangingPunct="1">
              <a:buFont typeface="Wingdings 3" pitchFamily="18" charset="2"/>
              <a:buNone/>
            </a:pPr>
            <a:r>
              <a:rPr lang="ru-RU" sz="1800" smtClean="0">
                <a:latin typeface="Times New Roman" pitchFamily="18" charset="0"/>
                <a:cs typeface="Times New Roman" pitchFamily="18" charset="0"/>
              </a:rPr>
              <a:t>4. Охрана окружающей среды и защита животных;</a:t>
            </a:r>
          </a:p>
          <a:p>
            <a:pPr marL="623888" indent="-514350" eaLnBrk="1" hangingPunct="1">
              <a:buFont typeface="Wingdings 3" pitchFamily="18" charset="2"/>
              <a:buNone/>
            </a:pPr>
            <a:r>
              <a:rPr lang="ru-RU" sz="1800" smtClean="0">
                <a:latin typeface="Times New Roman" pitchFamily="18" charset="0"/>
                <a:cs typeface="Times New Roman" pitchFamily="18" charset="0"/>
              </a:rPr>
              <a:t>5. Охрана с установленными требованиями содержание объектов и территорий, имеющих историческое ,  природоохранное значение;</a:t>
            </a:r>
          </a:p>
          <a:p>
            <a:pPr marL="623888" indent="-514350" eaLnBrk="1" hangingPunct="1">
              <a:buFont typeface="Wingdings 3" pitchFamily="18" charset="2"/>
              <a:buNone/>
            </a:pPr>
            <a:r>
              <a:rPr lang="ru-RU" sz="1800" smtClean="0">
                <a:latin typeface="Times New Roman" pitchFamily="18" charset="0"/>
                <a:cs typeface="Times New Roman" pitchFamily="18" charset="0"/>
              </a:rPr>
              <a:t>6. Оказание юридической помощи на безвозмездной, льготной основе;</a:t>
            </a:r>
          </a:p>
          <a:p>
            <a:pPr marL="623888" indent="-514350" eaLnBrk="1" hangingPunct="1">
              <a:buFont typeface="Wingdings 3" pitchFamily="18" charset="2"/>
              <a:buNone/>
            </a:pPr>
            <a:r>
              <a:rPr lang="ru-RU" sz="1800" smtClean="0">
                <a:latin typeface="Times New Roman" pitchFamily="18" charset="0"/>
                <a:cs typeface="Times New Roman" pitchFamily="18" charset="0"/>
              </a:rPr>
              <a:t>7. Профилактика социально-опасных форм поведения граждан;</a:t>
            </a:r>
          </a:p>
          <a:p>
            <a:pPr marL="623888" indent="-514350" eaLnBrk="1" hangingPunct="1">
              <a:buFont typeface="Wingdings 3" pitchFamily="18" charset="2"/>
              <a:buNone/>
            </a:pPr>
            <a:r>
              <a:rPr lang="ru-RU" sz="1800" smtClean="0">
                <a:latin typeface="Times New Roman" pitchFamily="18" charset="0"/>
                <a:cs typeface="Times New Roman" pitchFamily="18" charset="0"/>
              </a:rPr>
              <a:t>8. Благотворительная деятельность;</a:t>
            </a:r>
          </a:p>
          <a:p>
            <a:pPr marL="623888" indent="-514350" eaLnBrk="1" hangingPunct="1">
              <a:buFont typeface="Wingdings 3" pitchFamily="18" charset="2"/>
              <a:buNone/>
            </a:pPr>
            <a:r>
              <a:rPr lang="ru-RU" sz="1800" smtClean="0">
                <a:latin typeface="Times New Roman" pitchFamily="18" charset="0"/>
                <a:cs typeface="Times New Roman" pitchFamily="18" charset="0"/>
              </a:rPr>
              <a:t>9. Деятельность в области образования, науки, культуры, здравоохранения, физической культуры, содействие ;</a:t>
            </a:r>
          </a:p>
          <a:p>
            <a:pPr marL="623888" indent="-514350" eaLnBrk="1" hangingPunct="1">
              <a:buFont typeface="Wingdings 3" pitchFamily="18" charset="2"/>
              <a:buNone/>
            </a:pPr>
            <a:r>
              <a:rPr lang="ru-RU" sz="1800" smtClean="0">
                <a:latin typeface="Times New Roman" pitchFamily="18" charset="0"/>
                <a:cs typeface="Times New Roman" pitchFamily="18" charset="0"/>
              </a:rPr>
              <a:t>10. Формирование нетерпимости к коррупционному поведению;</a:t>
            </a:r>
          </a:p>
          <a:p>
            <a:pPr marL="623888" indent="-514350" eaLnBrk="1" hangingPunct="1">
              <a:buFont typeface="Wingdings 3" pitchFamily="18" charset="2"/>
              <a:buNone/>
            </a:pPr>
            <a:r>
              <a:rPr lang="ru-RU" sz="1800" smtClean="0">
                <a:latin typeface="Times New Roman" pitchFamily="18" charset="0"/>
                <a:cs typeface="Times New Roman" pitchFamily="18" charset="0"/>
              </a:rPr>
              <a:t>11. Сохранение и защита самобытности, культуры народов РФ;</a:t>
            </a:r>
          </a:p>
          <a:p>
            <a:pPr marL="623888" indent="-514350" eaLnBrk="1" hangingPunct="1">
              <a:buFont typeface="Wingdings 3" pitchFamily="18" charset="2"/>
              <a:buNone/>
            </a:pPr>
            <a:r>
              <a:rPr lang="ru-RU" sz="1800" smtClean="0">
                <a:latin typeface="Times New Roman" pitchFamily="18" charset="0"/>
                <a:cs typeface="Times New Roman" pitchFamily="18" charset="0"/>
              </a:rPr>
              <a:t>12. Деятельность в сфере патриотического воспитания граждан </a:t>
            </a:r>
          </a:p>
          <a:p>
            <a:pPr marL="623888" indent="-514350" eaLnBrk="1" hangingPunct="1">
              <a:buFont typeface="Wingdings 3" pitchFamily="18" charset="2"/>
              <a:buAutoNum type="arabicPeriod"/>
            </a:pPr>
            <a:endParaRPr lang="ru-RU" smtClean="0">
              <a:latin typeface="Times New Roman" pitchFamily="18" charset="0"/>
              <a:cs typeface="Times New Roman" pitchFamily="18" charset="0"/>
            </a:endParaRPr>
          </a:p>
        </p:txBody>
      </p:sp>
      <p:sp>
        <p:nvSpPr>
          <p:cNvPr id="3" name="Заголовок 2"/>
          <p:cNvSpPr>
            <a:spLocks noGrp="1"/>
          </p:cNvSpPr>
          <p:nvPr>
            <p:ph type="title"/>
          </p:nvPr>
        </p:nvSpPr>
        <p:spPr>
          <a:xfrm>
            <a:off x="457200" y="404664"/>
            <a:ext cx="8229600" cy="1012974"/>
          </a:xfrm>
        </p:spPr>
        <p:txBody>
          <a:bodyPr>
            <a:normAutofit fontScale="90000"/>
          </a:bodyPr>
          <a:lstStyle/>
          <a:p>
            <a:pPr eaLnBrk="1" fontAlgn="auto" hangingPunct="1">
              <a:spcAft>
                <a:spcPts val="0"/>
              </a:spcAft>
              <a:defRPr/>
            </a:pPr>
            <a:r>
              <a:rPr lang="ru-RU" sz="3600" dirty="0" smtClean="0">
                <a:latin typeface="Times New Roman" pitchFamily="18" charset="0"/>
                <a:cs typeface="Times New Roman" pitchFamily="18" charset="0"/>
              </a:rPr>
              <a:t>Виды деятельности СОНКО:</a:t>
            </a:r>
            <a:br>
              <a:rPr lang="ru-RU" sz="36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ФЗ от 12 января 1996 г. №7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«О некоммерческих организациях» , ст.31.1</a:t>
            </a:r>
            <a:br>
              <a:rPr lang="ru-RU" sz="3100" dirty="0" smtClean="0">
                <a:latin typeface="Times New Roman" pitchFamily="18" charset="0"/>
                <a:cs typeface="Times New Roman" pitchFamily="18" charset="0"/>
              </a:rPr>
            </a:br>
            <a:endParaRPr lang="ru-RU" sz="3100" dirty="0">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Содержимое 1"/>
          <p:cNvSpPr>
            <a:spLocks noGrp="1"/>
          </p:cNvSpPr>
          <p:nvPr>
            <p:ph idx="1"/>
          </p:nvPr>
        </p:nvSpPr>
        <p:spPr/>
        <p:txBody>
          <a:bodyPr/>
          <a:lstStyle/>
          <a:p>
            <a:r>
              <a:rPr lang="ru-RU" smtClean="0">
                <a:latin typeface="Times New Roman" pitchFamily="18" charset="0"/>
                <a:cs typeface="Times New Roman" pitchFamily="18" charset="0"/>
              </a:rPr>
              <a:t>Если в извещении о закупке были установлены ограничения об участии только СМП и СОНКО, то в контракт включается обязательное условие об оплате заказчиком поставленных товаров, выполненных работ, оказанных услуг (отдельных этапов) </a:t>
            </a:r>
            <a:r>
              <a:rPr lang="ru-RU" smtClean="0">
                <a:solidFill>
                  <a:srgbClr val="C00000"/>
                </a:solidFill>
                <a:latin typeface="Times New Roman" pitchFamily="18" charset="0"/>
                <a:cs typeface="Times New Roman" pitchFamily="18" charset="0"/>
              </a:rPr>
              <a:t>в срок не более 30 дней </a:t>
            </a:r>
            <a:r>
              <a:rPr lang="ru-RU" smtClean="0">
                <a:latin typeface="Times New Roman" pitchFamily="18" charset="0"/>
                <a:cs typeface="Times New Roman" pitchFamily="18" charset="0"/>
              </a:rPr>
              <a:t>с даты подписания документов о приемке (ст.30 ч.8)</a:t>
            </a:r>
          </a:p>
        </p:txBody>
      </p:sp>
      <p:sp>
        <p:nvSpPr>
          <p:cNvPr id="3" name="Заголовок 2"/>
          <p:cNvSpPr>
            <a:spLocks noGrp="1"/>
          </p:cNvSpPr>
          <p:nvPr>
            <p:ph type="title"/>
          </p:nvPr>
        </p:nvSpPr>
        <p:spPr/>
        <p:txBody>
          <a:bodyPr>
            <a:normAutofit fontScale="90000"/>
          </a:bodyPr>
          <a:lstStyle/>
          <a:p>
            <a:pPr>
              <a:defRPr/>
            </a:pPr>
            <a:r>
              <a:rPr lang="ru-RU" dirty="0" smtClean="0">
                <a:solidFill>
                  <a:srgbClr val="C00000"/>
                </a:solidFill>
                <a:latin typeface="Times New Roman" pitchFamily="18" charset="0"/>
                <a:cs typeface="Times New Roman" pitchFamily="18" charset="0"/>
              </a:rPr>
              <a:t>!!! Преференция для СМП и СОНКО</a:t>
            </a:r>
            <a:endParaRPr lang="ru-RU" dirty="0">
              <a:solidFill>
                <a:srgbClr val="C00000"/>
              </a:solidFill>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25000" lnSpcReduction="20000"/>
          </a:bodyPr>
          <a:lstStyle/>
          <a:p>
            <a:endParaRPr lang="ru-RU" dirty="0" smtClean="0"/>
          </a:p>
          <a:p>
            <a:r>
              <a:rPr lang="ru-RU" sz="6400" dirty="0" smtClean="0">
                <a:latin typeface="Times New Roman" pitchFamily="18" charset="0"/>
                <a:cs typeface="Times New Roman" pitchFamily="18" charset="0"/>
              </a:rPr>
              <a:t> </a:t>
            </a:r>
            <a:r>
              <a:rPr lang="ru-RU" sz="9600" dirty="0" smtClean="0">
                <a:latin typeface="Times New Roman" pitchFamily="18" charset="0"/>
                <a:cs typeface="Times New Roman" pitchFamily="18" charset="0"/>
              </a:rPr>
              <a:t>Описание должно носить объективный характер, указываются функциональные, технические и качественные характеристики, эксплуатационные характеристики объекта закупки (при необходимости); </a:t>
            </a:r>
          </a:p>
          <a:p>
            <a:endParaRPr lang="ru-RU" sz="9600" dirty="0" smtClean="0">
              <a:latin typeface="Times New Roman" pitchFamily="18" charset="0"/>
              <a:cs typeface="Times New Roman" pitchFamily="18" charset="0"/>
            </a:endParaRPr>
          </a:p>
          <a:p>
            <a:r>
              <a:rPr lang="ru-RU" sz="9600" dirty="0" smtClean="0">
                <a:latin typeface="Times New Roman" pitchFamily="18" charset="0"/>
                <a:cs typeface="Times New Roman" pitchFamily="18" charset="0"/>
              </a:rPr>
              <a:t>Использование при составлении описания объекта закупки стандартных показателей, требований, условных обозначений и терминологии, касающихся технических и качественных характеристик объекта закупки, установленных в соответствии с техническими регламентами, стандартами и иными требованиями. В противном случае в документации о закупке должно содержаться обоснование необходимости использования других показателей, требований, обозначений и терминологии, </a:t>
            </a:r>
          </a:p>
          <a:p>
            <a:endParaRPr lang="ru-RU" sz="6400" dirty="0" smtClean="0">
              <a:latin typeface="Times New Roman" pitchFamily="18" charset="0"/>
              <a:cs typeface="Times New Roman" pitchFamily="18" charset="0"/>
            </a:endParaRPr>
          </a:p>
          <a:p>
            <a:pPr>
              <a:buNone/>
            </a:pPr>
            <a:r>
              <a:rPr lang="ru-RU" dirty="0" smtClean="0"/>
              <a:t>	</a:t>
            </a:r>
          </a:p>
          <a:p>
            <a:pPr>
              <a:buNone/>
            </a:pPr>
            <a:endParaRPr lang="ru-RU" b="1" dirty="0" smtClean="0"/>
          </a:p>
          <a:p>
            <a:pPr>
              <a:buNone/>
            </a:pPr>
            <a:r>
              <a:rPr lang="ru-RU" dirty="0" smtClean="0"/>
              <a:t>	</a:t>
            </a:r>
          </a:p>
          <a:p>
            <a:endParaRPr lang="ru-RU" dirty="0"/>
          </a:p>
        </p:txBody>
      </p:sp>
      <p:sp>
        <p:nvSpPr>
          <p:cNvPr id="3" name="Заголовок 2"/>
          <p:cNvSpPr>
            <a:spLocks noGrp="1"/>
          </p:cNvSpPr>
          <p:nvPr>
            <p:ph type="title"/>
          </p:nvPr>
        </p:nvSpPr>
        <p:spPr/>
        <p:txBody>
          <a:bodyPr>
            <a:normAutofit fontScale="90000"/>
          </a:bodyPr>
          <a:lstStyle/>
          <a:p>
            <a:r>
              <a:rPr lang="ru-RU" dirty="0" smtClean="0"/>
              <a:t/>
            </a:r>
            <a:br>
              <a:rPr lang="ru-RU" dirty="0" smtClean="0"/>
            </a:br>
            <a:r>
              <a:rPr lang="ru-RU" dirty="0" smtClean="0">
                <a:solidFill>
                  <a:srgbClr val="C00000"/>
                </a:solidFill>
                <a:latin typeface="Times New Roman" pitchFamily="18" charset="0"/>
                <a:cs typeface="Times New Roman" pitchFamily="18" charset="0"/>
              </a:rPr>
              <a:t>Правила описания объекта закупки (Ст.33)	</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a:bodyPr>
          <a:lstStyle/>
          <a:p>
            <a:r>
              <a:rPr lang="ru-RU" sz="2800" dirty="0" smtClean="0">
                <a:latin typeface="Times New Roman" pitchFamily="18" charset="0"/>
                <a:cs typeface="Times New Roman" pitchFamily="18" charset="0"/>
              </a:rPr>
              <a:t> Описание объекта закупки может включать в себя </a:t>
            </a:r>
            <a:r>
              <a:rPr lang="ru-RU" sz="2800" dirty="0" smtClean="0">
                <a:solidFill>
                  <a:srgbClr val="C00000"/>
                </a:solidFill>
                <a:latin typeface="Times New Roman" pitchFamily="18" charset="0"/>
                <a:cs typeface="Times New Roman" pitchFamily="18" charset="0"/>
              </a:rPr>
              <a:t>спецификации, планы, чертежи, эскизы, фотографии, результаты работы, тестирования, </a:t>
            </a:r>
            <a:r>
              <a:rPr lang="ru-RU" sz="2800" dirty="0" smtClean="0">
                <a:latin typeface="Times New Roman" pitchFamily="18" charset="0"/>
                <a:cs typeface="Times New Roman" pitchFamily="18" charset="0"/>
              </a:rPr>
              <a:t>требования, в том числе в отношении проведения испытаний, методов испытаний, упаковки в соответствии с требованиями ГК РФ, маркировки, этикеток, подтверждения соответствия, процессов и методов производства в  </a:t>
            </a:r>
          </a:p>
          <a:p>
            <a:pPr>
              <a:buNone/>
            </a:pPr>
            <a:r>
              <a:rPr lang="ru-RU" sz="2800" dirty="0" smtClean="0">
                <a:latin typeface="Times New Roman" pitchFamily="18" charset="0"/>
                <a:cs typeface="Times New Roman" pitchFamily="18" charset="0"/>
              </a:rPr>
              <a:t>соответствии с требованиями технических регламентов, стандартов, технических условий, а также в отношении условных обозначений и терминологии; </a:t>
            </a:r>
          </a:p>
          <a:p>
            <a:endParaRPr lang="ru-RU" dirty="0"/>
          </a:p>
        </p:txBody>
      </p:sp>
      <p:sp>
        <p:nvSpPr>
          <p:cNvPr id="3" name="Заголовок 2"/>
          <p:cNvSpPr>
            <a:spLocks noGrp="1"/>
          </p:cNvSpPr>
          <p:nvPr>
            <p:ph type="title"/>
          </p:nvPr>
        </p:nvSpPr>
        <p:spPr/>
        <p:txBody>
          <a:bodyPr>
            <a:normAutofit fontScale="90000"/>
          </a:bodyPr>
          <a:lstStyle/>
          <a:p>
            <a:r>
              <a:rPr lang="ru-RU" dirty="0" smtClean="0">
                <a:solidFill>
                  <a:schemeClr val="tx1"/>
                </a:solidFill>
                <a:latin typeface="Times New Roman" pitchFamily="18" charset="0"/>
                <a:cs typeface="Times New Roman" pitchFamily="18" charset="0"/>
              </a:rPr>
              <a:t>Правила описания объекта закупки (Ст.33)	</a:t>
            </a:r>
            <a:endParaRPr lang="ru-RU" dirty="0">
              <a:solidFill>
                <a:schemeClr val="tx1"/>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25000" lnSpcReduction="20000"/>
          </a:bodyPr>
          <a:lstStyle/>
          <a:p>
            <a:endParaRPr lang="ru-RU" dirty="0" smtClean="0"/>
          </a:p>
          <a:p>
            <a:pPr>
              <a:buNone/>
            </a:pPr>
            <a:r>
              <a:rPr lang="ru-RU" sz="8000" dirty="0" smtClean="0">
                <a:latin typeface="Times New Roman" pitchFamily="18" charset="0"/>
                <a:cs typeface="Times New Roman" pitchFamily="18" charset="0"/>
              </a:rPr>
              <a:t>Документация о закупке должна содержать изображение поставляемого товара, позволяющее его идентифицировать и подготовить заявку, окончательное предложение, если в такой документации содержится требование о соответствии поставляемого товара изображению товара, на поставку которого заключается контракт; </a:t>
            </a:r>
          </a:p>
          <a:p>
            <a:endParaRPr lang="ru-RU" sz="8000" dirty="0" smtClean="0">
              <a:latin typeface="Times New Roman" pitchFamily="18" charset="0"/>
              <a:cs typeface="Times New Roman" pitchFamily="18" charset="0"/>
            </a:endParaRPr>
          </a:p>
          <a:p>
            <a:pPr>
              <a:buNone/>
            </a:pPr>
            <a:r>
              <a:rPr lang="ru-RU" sz="8000" dirty="0" smtClean="0">
                <a:latin typeface="Times New Roman" pitchFamily="18" charset="0"/>
                <a:cs typeface="Times New Roman" pitchFamily="18" charset="0"/>
              </a:rPr>
              <a:t>Документация о закупке должна содержать информацию о месте, датах начала и окончания, порядке и графике осмотра участниками закупки образца или макета товара, на поставку которого заключается контракт, если в такой документации содержится требование о соответствии поставляемого товара образцу или макету товара, на поставку которого заключается контракт; </a:t>
            </a:r>
          </a:p>
          <a:p>
            <a:pPr>
              <a:buNone/>
            </a:pPr>
            <a:r>
              <a:rPr lang="ru-RU" sz="8000" dirty="0" smtClean="0">
                <a:solidFill>
                  <a:srgbClr val="C00000"/>
                </a:solidFill>
                <a:latin typeface="Times New Roman" pitchFamily="18" charset="0"/>
                <a:cs typeface="Times New Roman" pitchFamily="18" charset="0"/>
              </a:rPr>
              <a:t>Поставляемый товар должен быть новым товаром </a:t>
            </a:r>
            <a:r>
              <a:rPr lang="ru-RU" sz="8000" dirty="0" smtClean="0">
                <a:latin typeface="Times New Roman" pitchFamily="18" charset="0"/>
                <a:cs typeface="Times New Roman" pitchFamily="18" charset="0"/>
              </a:rPr>
              <a:t>(который не был в употреблении, в ремонте, в том числе который не был восстановлен, у которого не была осуществлена замена составных частей, не были восстановлены потребительские свойства) в случае, если иное не предусмотрено описанием объекта закупки. </a:t>
            </a:r>
          </a:p>
          <a:p>
            <a:endParaRPr lang="ru-RU" sz="6400"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Правила описания объекта закупки (Ст.33)</a:t>
            </a:r>
            <a:endParaRPr lang="ru-RU"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25000" lnSpcReduction="20000"/>
          </a:bodyPr>
          <a:lstStyle/>
          <a:p>
            <a:endParaRPr lang="ru-RU" dirty="0" smtClean="0"/>
          </a:p>
          <a:p>
            <a:pPr>
              <a:buNone/>
            </a:pPr>
            <a:r>
              <a:rPr lang="ru-RU" sz="7200" dirty="0" smtClean="0">
                <a:solidFill>
                  <a:srgbClr val="C00000"/>
                </a:solidFill>
                <a:latin typeface="Times New Roman" pitchFamily="18" charset="0"/>
                <a:cs typeface="Times New Roman" pitchFamily="18" charset="0"/>
              </a:rPr>
              <a:t>Не должны включаться требования или указания в отношении товарных знаков, </a:t>
            </a:r>
            <a:r>
              <a:rPr lang="ru-RU" sz="7200" dirty="0" smtClean="0">
                <a:latin typeface="Times New Roman" pitchFamily="18" charset="0"/>
                <a:cs typeface="Times New Roman" pitchFamily="18" charset="0"/>
              </a:rPr>
              <a:t>знаков обслуживания, фирменных наименований, патентов, полезных моделей, промышленных образцов, наименование места происхождения товара или наименование производителя, а также требования к товарам, информации, работам, услугам при условии, что такие требования влекут за собой ограничение количества участников закупки, за исключением случаев, если не имеется другого способа, обеспечивающего более точное и четкое описание характеристик объекта закупки. </a:t>
            </a:r>
          </a:p>
          <a:p>
            <a:endParaRPr lang="ru-RU" sz="7200" dirty="0" smtClean="0">
              <a:latin typeface="Times New Roman" pitchFamily="18" charset="0"/>
              <a:cs typeface="Times New Roman" pitchFamily="18" charset="0"/>
            </a:endParaRPr>
          </a:p>
          <a:p>
            <a:pPr>
              <a:buNone/>
            </a:pPr>
            <a:r>
              <a:rPr lang="ru-RU" sz="7200" dirty="0" smtClean="0">
                <a:latin typeface="Times New Roman" pitchFamily="18" charset="0"/>
                <a:cs typeface="Times New Roman" pitchFamily="18" charset="0"/>
              </a:rPr>
              <a:t>Конкурсная документация может содержать указание на товарные знаки в случае, если при выполнении работ, оказании услуг предполагается использовать товары, поставки которых не являются предметом контракта. </a:t>
            </a:r>
          </a:p>
          <a:p>
            <a:endParaRPr lang="ru-RU" sz="7200" dirty="0" smtClean="0">
              <a:latin typeface="Times New Roman" pitchFamily="18" charset="0"/>
              <a:cs typeface="Times New Roman" pitchFamily="18" charset="0"/>
            </a:endParaRPr>
          </a:p>
          <a:p>
            <a:pPr>
              <a:buNone/>
            </a:pPr>
            <a:r>
              <a:rPr lang="ru-RU" sz="7200" dirty="0" smtClean="0">
                <a:latin typeface="Times New Roman" pitchFamily="18" charset="0"/>
                <a:cs typeface="Times New Roman" pitchFamily="18" charset="0"/>
              </a:rPr>
              <a:t>При этом обязательным условием является включение в описание объекта закупки слов </a:t>
            </a:r>
            <a:r>
              <a:rPr lang="ru-RU" sz="7200" b="1" dirty="0" smtClean="0">
                <a:solidFill>
                  <a:srgbClr val="C00000"/>
                </a:solidFill>
                <a:latin typeface="Times New Roman" pitchFamily="18" charset="0"/>
                <a:cs typeface="Times New Roman" pitchFamily="18" charset="0"/>
              </a:rPr>
              <a:t>«или эквивалент», </a:t>
            </a:r>
            <a:r>
              <a:rPr lang="ru-RU" sz="7200" dirty="0" smtClean="0">
                <a:latin typeface="Times New Roman" pitchFamily="18" charset="0"/>
                <a:cs typeface="Times New Roman" pitchFamily="18" charset="0"/>
              </a:rPr>
              <a:t>за исключением случаев несовместимости товаров.</a:t>
            </a:r>
          </a:p>
          <a:p>
            <a:pPr>
              <a:buNone/>
            </a:pPr>
            <a:r>
              <a:rPr lang="ru-RU" sz="7200" dirty="0" smtClean="0">
                <a:latin typeface="Times New Roman" pitchFamily="18" charset="0"/>
                <a:cs typeface="Times New Roman" pitchFamily="18" charset="0"/>
              </a:rPr>
              <a:t>Товарные знаки, и необходимости обеспечения взаимодействия таких товаров с товарами, используемыми заказчиком, а также случаев </a:t>
            </a:r>
            <a:r>
              <a:rPr lang="ru-RU" sz="7200" b="1" dirty="0" smtClean="0">
                <a:solidFill>
                  <a:srgbClr val="C00000"/>
                </a:solidFill>
                <a:latin typeface="Times New Roman" pitchFamily="18" charset="0"/>
                <a:cs typeface="Times New Roman" pitchFamily="18" charset="0"/>
              </a:rPr>
              <a:t>закупок запасных частей и расходных материалов к машинам и оборудованию, используемым заказчиком, в соответствии с технической документацией на указанные машины и оборудование. </a:t>
            </a:r>
          </a:p>
          <a:p>
            <a:r>
              <a:rPr lang="ru-RU" sz="7200" dirty="0" smtClean="0">
                <a:latin typeface="Times New Roman" pitchFamily="18" charset="0"/>
                <a:cs typeface="Times New Roman" pitchFamily="18" charset="0"/>
              </a:rPr>
              <a:t>	</a:t>
            </a:r>
          </a:p>
          <a:p>
            <a:endParaRPr lang="ru-RU" sz="2900" dirty="0" smtClean="0">
              <a:latin typeface="Times New Roman" pitchFamily="18" charset="0"/>
              <a:cs typeface="Times New Roman" pitchFamily="18" charset="0"/>
            </a:endParaRPr>
          </a:p>
          <a:p>
            <a:r>
              <a:rPr lang="ru-RU" sz="2900" dirty="0" smtClean="0">
                <a:latin typeface="Times New Roman" pitchFamily="18" charset="0"/>
                <a:cs typeface="Times New Roman" pitchFamily="18" charset="0"/>
              </a:rPr>
              <a:t>	</a:t>
            </a:r>
          </a:p>
          <a:p>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Правила описания объекта закупки (Ст.33)</a:t>
            </a:r>
            <a:endParaRPr lang="ru-RU"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25000" lnSpcReduction="20000"/>
          </a:bodyPr>
          <a:lstStyle/>
          <a:p>
            <a:endParaRPr lang="ru-RU" dirty="0" smtClean="0"/>
          </a:p>
          <a:p>
            <a:pPr>
              <a:buNone/>
            </a:pPr>
            <a:r>
              <a:rPr lang="ru-RU" sz="8000" dirty="0" smtClean="0">
                <a:latin typeface="Times New Roman" pitchFamily="18" charset="0"/>
                <a:cs typeface="Times New Roman" pitchFamily="18" charset="0"/>
              </a:rPr>
              <a:t>Если при НМЦК составляет более чем 15 млн. руб. и участником закупки, с которым заключается контракт, предложена цена, которая на 25% и более % ниже НМЦК, </a:t>
            </a:r>
            <a:r>
              <a:rPr lang="ru-RU" sz="8000" dirty="0" smtClean="0">
                <a:solidFill>
                  <a:srgbClr val="C00000"/>
                </a:solidFill>
                <a:latin typeface="Times New Roman" pitchFamily="18" charset="0"/>
                <a:cs typeface="Times New Roman" pitchFamily="18" charset="0"/>
              </a:rPr>
              <a:t>контракт заключается  только после предоставления участником обеспечения исполнения контракта в размере, превышающем в 1,5 раза размер обеспечения исполнения контракта, указанный в документации. </a:t>
            </a:r>
          </a:p>
          <a:p>
            <a:endParaRPr lang="ru-RU" sz="8000" dirty="0" smtClean="0">
              <a:latin typeface="Times New Roman" pitchFamily="18" charset="0"/>
              <a:cs typeface="Times New Roman" pitchFamily="18" charset="0"/>
            </a:endParaRPr>
          </a:p>
          <a:p>
            <a:pPr>
              <a:buNone/>
            </a:pPr>
            <a:r>
              <a:rPr lang="ru-RU" sz="8000" dirty="0" smtClean="0">
                <a:latin typeface="Times New Roman" pitchFamily="18" charset="0"/>
                <a:cs typeface="Times New Roman" pitchFamily="18" charset="0"/>
              </a:rPr>
              <a:t>Если при НМЦК составляет 15 млн. руб. и менее и участником закупки, с которым заключается контракт, предложена цена, которая на 25% и более % ниже Н(М)Ц контракта, </a:t>
            </a:r>
            <a:r>
              <a:rPr lang="ru-RU" sz="8000" dirty="0" smtClean="0">
                <a:solidFill>
                  <a:srgbClr val="C00000"/>
                </a:solidFill>
                <a:latin typeface="Times New Roman" pitchFamily="18" charset="0"/>
                <a:cs typeface="Times New Roman" pitchFamily="18" charset="0"/>
              </a:rPr>
              <a:t>контракт заключается только после предоставления участником обеспечения исполнения контракта в размере, превышающем в 1,5 раза размер обеспечения исполнения контракта, или информации, подтверждающей добросовестность такого участника на дату подачи заявки. </a:t>
            </a:r>
          </a:p>
          <a:p>
            <a:endParaRPr lang="ru-RU" sz="7200" dirty="0" smtClean="0">
              <a:latin typeface="Times New Roman" pitchFamily="18" charset="0"/>
              <a:cs typeface="Times New Roman" pitchFamily="18" charset="0"/>
            </a:endParaRPr>
          </a:p>
          <a:p>
            <a:endParaRPr lang="ru-RU" sz="5600"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r>
              <a:rPr lang="ru-RU" dirty="0" smtClean="0"/>
              <a:t>	</a:t>
            </a:r>
          </a:p>
          <a:p>
            <a:endParaRPr lang="ru-RU" dirty="0"/>
          </a:p>
        </p:txBody>
      </p:sp>
      <p:sp>
        <p:nvSpPr>
          <p:cNvPr id="3" name="Заголовок 2"/>
          <p:cNvSpPr>
            <a:spLocks noGrp="1"/>
          </p:cNvSpPr>
          <p:nvPr>
            <p:ph type="title"/>
          </p:nvPr>
        </p:nvSpPr>
        <p:spPr/>
        <p:txBody>
          <a:bodyPr>
            <a:normAutofit/>
          </a:bodyPr>
          <a:lstStyle/>
          <a:p>
            <a:r>
              <a:rPr lang="ru-RU" sz="3200" dirty="0" smtClean="0">
                <a:solidFill>
                  <a:srgbClr val="C00000"/>
                </a:solidFill>
                <a:latin typeface="Times New Roman" pitchFamily="18" charset="0"/>
                <a:cs typeface="Times New Roman" pitchFamily="18" charset="0"/>
              </a:rPr>
              <a:t>Антидемпинговые меры при проведении конкурса и аукциона (ст.37)</a:t>
            </a:r>
            <a:endParaRPr lang="ru-RU" sz="32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Autofit/>
          </a:bodyPr>
          <a:lstStyle/>
          <a:p>
            <a:pPr>
              <a:buNone/>
            </a:pPr>
            <a:r>
              <a:rPr lang="ru-RU" sz="2000" dirty="0" smtClean="0">
                <a:latin typeface="Times New Roman" pitchFamily="18" charset="0"/>
                <a:cs typeface="Times New Roman" pitchFamily="18" charset="0"/>
              </a:rPr>
              <a:t>При проведении </a:t>
            </a:r>
            <a:r>
              <a:rPr lang="ru-RU" sz="2000" dirty="0" smtClean="0">
                <a:solidFill>
                  <a:srgbClr val="C00000"/>
                </a:solidFill>
                <a:latin typeface="Times New Roman" pitchFamily="18" charset="0"/>
                <a:cs typeface="Times New Roman" pitchFamily="18" charset="0"/>
              </a:rPr>
              <a:t>конкурсов</a:t>
            </a:r>
            <a:r>
              <a:rPr lang="ru-RU" sz="2000" dirty="0" smtClean="0">
                <a:latin typeface="Times New Roman" pitchFamily="18" charset="0"/>
                <a:cs typeface="Times New Roman" pitchFamily="18" charset="0"/>
              </a:rPr>
              <a:t> на НИОКР или технологических работ, оказание консультационных услуг заказчик вправе установить в конкурсной документации различные величины значимости критериев оценки заявок для случаев подачи участником конкурса заявки, содержащей предложение о цене контракта, которая: </a:t>
            </a:r>
          </a:p>
          <a:p>
            <a:pPr>
              <a:buNone/>
            </a:pPr>
            <a:r>
              <a:rPr lang="ru-RU" sz="2000" dirty="0" smtClean="0">
                <a:latin typeface="Times New Roman" pitchFamily="18" charset="0"/>
                <a:cs typeface="Times New Roman" pitchFamily="18" charset="0"/>
              </a:rPr>
              <a:t>1) до 25% ниже НМЦК; </a:t>
            </a:r>
          </a:p>
          <a:p>
            <a:pPr>
              <a:buNone/>
            </a:pPr>
            <a:r>
              <a:rPr lang="ru-RU" sz="2000" dirty="0" smtClean="0">
                <a:latin typeface="Times New Roman" pitchFamily="18" charset="0"/>
                <a:cs typeface="Times New Roman" pitchFamily="18" charset="0"/>
              </a:rPr>
              <a:t>2) на 25% и более % ниже НМЦК. </a:t>
            </a:r>
          </a:p>
          <a:p>
            <a:pPr>
              <a:buNone/>
            </a:pPr>
            <a:r>
              <a:rPr lang="ru-RU" sz="2000" dirty="0" smtClean="0">
                <a:latin typeface="Times New Roman" pitchFamily="18" charset="0"/>
                <a:cs typeface="Times New Roman" pitchFamily="18" charset="0"/>
              </a:rPr>
              <a:t>Если предметом контракта является поставка товара, необходимого для нормального жизнеобеспечения (продовольствие, средства для оказания скорой, в том числе скорой специализированной, медицинской помощи в экстренной или неотложной форме, лекарственные средства, топливо), </a:t>
            </a:r>
            <a:r>
              <a:rPr lang="ru-RU" sz="2000" dirty="0" smtClean="0">
                <a:solidFill>
                  <a:srgbClr val="C00000"/>
                </a:solidFill>
                <a:latin typeface="Times New Roman" pitchFamily="18" charset="0"/>
                <a:cs typeface="Times New Roman" pitchFamily="18" charset="0"/>
              </a:rPr>
              <a:t>участник закупки, предложивший цену, которая на 25% и более % ниже НМЦК, обязан представить заказчику обоснование предлагаемой цены </a:t>
            </a:r>
          </a:p>
          <a:p>
            <a:pPr>
              <a:buNone/>
            </a:pPr>
            <a:r>
              <a:rPr lang="ru-RU" sz="2000" dirty="0" smtClean="0">
                <a:latin typeface="Times New Roman" pitchFamily="18" charset="0"/>
                <a:cs typeface="Times New Roman" pitchFamily="18" charset="0"/>
              </a:rPr>
              <a:t>	</a:t>
            </a:r>
            <a:endParaRPr lang="ru-RU" sz="2000" dirty="0"/>
          </a:p>
        </p:txBody>
      </p:sp>
      <p:sp>
        <p:nvSpPr>
          <p:cNvPr id="3" name="Заголовок 2"/>
          <p:cNvSpPr>
            <a:spLocks noGrp="1"/>
          </p:cNvSpPr>
          <p:nvPr>
            <p:ph type="title"/>
          </p:nvPr>
        </p:nvSpPr>
        <p:spPr/>
        <p:txBody>
          <a:bodyPr>
            <a:normAutofit/>
          </a:bodyPr>
          <a:lstStyle/>
          <a:p>
            <a:r>
              <a:rPr lang="ru-RU" sz="3200" dirty="0" smtClean="0">
                <a:solidFill>
                  <a:schemeClr val="tx1"/>
                </a:solidFill>
                <a:latin typeface="Times New Roman" pitchFamily="18" charset="0"/>
                <a:cs typeface="Times New Roman" pitchFamily="18" charset="0"/>
              </a:rPr>
              <a:t>Антидемпинговые меры при проведении конкурса и аукциона (ст.37)</a:t>
            </a:r>
            <a:endParaRPr lang="ru-RU" sz="3200" dirty="0">
              <a:solidFill>
                <a:schemeClr val="tx1"/>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a:bodyPr>
          <a:lstStyle/>
          <a:p>
            <a:r>
              <a:rPr lang="ru-RU" dirty="0" smtClean="0">
                <a:solidFill>
                  <a:srgbClr val="C00000"/>
                </a:solidFill>
                <a:latin typeface="Times New Roman" pitchFamily="18" charset="0"/>
                <a:cs typeface="Times New Roman" pitchFamily="18" charset="0"/>
              </a:rPr>
              <a:t>Не применяются в случае</a:t>
            </a:r>
            <a:r>
              <a:rPr lang="ru-RU" dirty="0" smtClean="0">
                <a:latin typeface="Times New Roman" pitchFamily="18" charset="0"/>
                <a:cs typeface="Times New Roman" pitchFamily="18" charset="0"/>
              </a:rPr>
              <a:t>, если при осуществлении закупок лекарственных препаратов, которые включены в утвержденный Правительством РФ </a:t>
            </a:r>
            <a:r>
              <a:rPr lang="ru-RU" dirty="0" smtClean="0">
                <a:solidFill>
                  <a:srgbClr val="C00000"/>
                </a:solidFill>
                <a:latin typeface="Times New Roman" pitchFamily="18" charset="0"/>
                <a:cs typeface="Times New Roman" pitchFamily="18" charset="0"/>
                <a:hlinkClick r:id="rId3"/>
              </a:rPr>
              <a:t>перечень</a:t>
            </a:r>
            <a:r>
              <a:rPr lang="ru-RU" dirty="0" smtClean="0">
                <a:solidFill>
                  <a:srgbClr val="C00000"/>
                </a:solidFill>
                <a:latin typeface="Times New Roman" pitchFamily="18" charset="0"/>
                <a:cs typeface="Times New Roman" pitchFamily="18" charset="0"/>
              </a:rPr>
              <a:t> </a:t>
            </a:r>
            <a:r>
              <a:rPr lang="ru-RU" dirty="0" smtClean="0">
                <a:latin typeface="Times New Roman" pitchFamily="18" charset="0"/>
                <a:cs typeface="Times New Roman" pitchFamily="18" charset="0"/>
              </a:rPr>
              <a:t>жизненно необходимых и важнейших лекарственных препаратов, участником закупки, с которым заключается контракт, предложена цена всех закупаемых лекарственных препаратов, сниженная не более чем на двадцать пять процентов относительно их зарегистрированной в соответствии с законодательством об обращении лекарственных средств предельной отпускной цены.</a:t>
            </a:r>
          </a:p>
          <a:p>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Autofit/>
          </a:bodyPr>
          <a:lstStyle/>
          <a:p>
            <a:r>
              <a:rPr lang="ru-RU" sz="3200" dirty="0" smtClean="0">
                <a:solidFill>
                  <a:schemeClr val="tx1"/>
                </a:solidFill>
                <a:latin typeface="Times New Roman" pitchFamily="18" charset="0"/>
                <a:cs typeface="Times New Roman" pitchFamily="18" charset="0"/>
              </a:rPr>
              <a:t>Антидемпинговые меры при проведении конкурса и аукциона (ст.37)</a:t>
            </a:r>
            <a:endParaRPr lang="ru-RU" sz="32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r>
              <a:rPr lang="ru-RU" dirty="0" smtClean="0">
                <a:solidFill>
                  <a:srgbClr val="C00000"/>
                </a:solidFill>
                <a:latin typeface="Times New Roman" pitchFamily="18" charset="0"/>
                <a:cs typeface="Times New Roman" pitchFamily="18" charset="0"/>
              </a:rPr>
              <a:t>Контракт</a:t>
            </a:r>
            <a:br>
              <a:rPr lang="ru-RU" dirty="0" smtClean="0">
                <a:solidFill>
                  <a:srgbClr val="C00000"/>
                </a:solidFill>
                <a:latin typeface="Times New Roman" pitchFamily="18" charset="0"/>
                <a:cs typeface="Times New Roman" pitchFamily="18" charset="0"/>
              </a:rPr>
            </a:br>
            <a:r>
              <a:rPr lang="ru-RU" sz="3600" dirty="0" smtClean="0">
                <a:solidFill>
                  <a:schemeClr val="tx1"/>
                </a:solidFill>
                <a:latin typeface="Times New Roman" pitchFamily="18" charset="0"/>
                <a:cs typeface="Times New Roman" pitchFamily="18" charset="0"/>
              </a:rPr>
              <a:t>Условие о предмете контракта (ч.18 ст.34)</a:t>
            </a:r>
          </a:p>
        </p:txBody>
      </p:sp>
      <p:sp>
        <p:nvSpPr>
          <p:cNvPr id="14339" name="Rectangle 3"/>
          <p:cNvSpPr>
            <a:spLocks noGrp="1" noChangeArrowheads="1"/>
          </p:cNvSpPr>
          <p:nvPr>
            <p:ph type="body" idx="1"/>
          </p:nvPr>
        </p:nvSpPr>
        <p:spPr/>
        <p:txBody>
          <a:bodyPr>
            <a:normAutofit/>
          </a:bodyPr>
          <a:lstStyle/>
          <a:p>
            <a:pPr eaLnBrk="1" hangingPunct="1"/>
            <a:r>
              <a:rPr lang="ru-RU" sz="2400" dirty="0" smtClean="0">
                <a:solidFill>
                  <a:srgbClr val="C00000"/>
                </a:solidFill>
                <a:latin typeface="Times New Roman" pitchFamily="18" charset="0"/>
                <a:cs typeface="Times New Roman" pitchFamily="18" charset="0"/>
              </a:rPr>
              <a:t>При заключении контракта заказчик </a:t>
            </a:r>
            <a:r>
              <a:rPr lang="ru-RU" sz="2400" dirty="0" smtClean="0">
                <a:latin typeface="Times New Roman" pitchFamily="18" charset="0"/>
                <a:cs typeface="Times New Roman" pitchFamily="18" charset="0"/>
              </a:rPr>
              <a:t>по согласованию с участником закупки, с которым заключается контракт, </a:t>
            </a:r>
            <a:r>
              <a:rPr lang="ru-RU" sz="2400" dirty="0" smtClean="0">
                <a:solidFill>
                  <a:srgbClr val="C00000"/>
                </a:solidFill>
                <a:latin typeface="Times New Roman" pitchFamily="18" charset="0"/>
                <a:cs typeface="Times New Roman" pitchFamily="18" charset="0"/>
              </a:rPr>
              <a:t>вправе увеличить количество поставляемого товара </a:t>
            </a:r>
            <a:r>
              <a:rPr lang="ru-RU" sz="2400" dirty="0" smtClean="0">
                <a:latin typeface="Times New Roman" pitchFamily="18" charset="0"/>
                <a:cs typeface="Times New Roman" pitchFamily="18" charset="0"/>
              </a:rPr>
              <a:t>на сумму, не превышающую разницы между ценой контракта, предложенной таким участником, и начальной (максимальной) ценой контракта (ценой лота), если это право заказчика предусмотрено </a:t>
            </a:r>
            <a:r>
              <a:rPr lang="ru-RU" sz="2400" dirty="0" smtClean="0">
                <a:solidFill>
                  <a:srgbClr val="C00000"/>
                </a:solidFill>
                <a:latin typeface="Times New Roman" pitchFamily="18" charset="0"/>
                <a:cs typeface="Times New Roman" pitchFamily="18" charset="0"/>
              </a:rPr>
              <a:t>конкурсной документацией, документацией об аукционе</a:t>
            </a:r>
            <a:r>
              <a:rPr lang="ru-RU" sz="2400" dirty="0" smtClean="0">
                <a:latin typeface="Times New Roman" pitchFamily="18" charset="0"/>
                <a:cs typeface="Times New Roman" pitchFamily="18" charset="0"/>
              </a:rPr>
              <a:t>. </a:t>
            </a:r>
          </a:p>
          <a:p>
            <a:pPr eaLnBrk="1" hangingPunct="1">
              <a:buFont typeface="Wingdings" pitchFamily="2" charset="2"/>
              <a:buNone/>
            </a:pPr>
            <a:endParaRPr lang="ru-RU" sz="1800" i="1" dirty="0" smtClean="0">
              <a:solidFill>
                <a:srgbClr val="C00000"/>
              </a:solidFill>
            </a:endParaRPr>
          </a:p>
          <a:p>
            <a:pPr eaLnBrk="1" hangingPunct="1">
              <a:buFont typeface="Wingdings" pitchFamily="2" charset="2"/>
              <a:buNone/>
            </a:pPr>
            <a:endParaRPr lang="ru-RU" sz="1800" i="1" dirty="0" smtClean="0">
              <a:solidFill>
                <a:srgbClr val="C00000"/>
              </a:solidFill>
            </a:endParaRPr>
          </a:p>
          <a:p>
            <a:pPr eaLnBrk="1" hangingPunct="1">
              <a:buFont typeface="Wingdings" pitchFamily="2" charset="2"/>
              <a:buNone/>
            </a:pPr>
            <a:r>
              <a:rPr lang="ru-RU" sz="1800" i="1" dirty="0" smtClean="0">
                <a:solidFill>
                  <a:srgbClr val="C00000"/>
                </a:solidFill>
              </a:rPr>
              <a:t>Распространяется только на товар и только для конкурсов и ЭА (указание в документации)!!!</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pPr>
              <a:buFont typeface="Wingdings" pitchFamily="2" charset="2"/>
              <a:buNone/>
              <a:defRPr/>
            </a:pPr>
            <a:r>
              <a:rPr lang="ru-RU" sz="2600" dirty="0" smtClean="0">
                <a:latin typeface="Times New Roman" pitchFamily="18" charset="0"/>
                <a:cs typeface="Times New Roman" pitchFamily="18" charset="0"/>
              </a:rPr>
              <a:t>Изменение существенных условий контракта при его исполнении </a:t>
            </a:r>
            <a:r>
              <a:rPr lang="ru-RU" sz="2600" dirty="0" smtClean="0">
                <a:solidFill>
                  <a:srgbClr val="C00000"/>
                </a:solidFill>
                <a:latin typeface="Times New Roman" pitchFamily="18" charset="0"/>
                <a:cs typeface="Times New Roman" pitchFamily="18" charset="0"/>
              </a:rPr>
              <a:t>не допускается</a:t>
            </a:r>
            <a:r>
              <a:rPr lang="ru-RU" sz="2600" dirty="0" smtClean="0">
                <a:latin typeface="Times New Roman" pitchFamily="18" charset="0"/>
                <a:cs typeface="Times New Roman" pitchFamily="18" charset="0"/>
              </a:rPr>
              <a:t>, за исключением их изменения по соглашению сторон в следующих случаях:</a:t>
            </a:r>
          </a:p>
          <a:p>
            <a:pPr>
              <a:buFont typeface="Wingdings" pitchFamily="2" charset="2"/>
              <a:buNone/>
              <a:defRPr/>
            </a:pPr>
            <a:r>
              <a:rPr lang="ru-RU" sz="2600" dirty="0" smtClean="0">
                <a:latin typeface="Times New Roman" pitchFamily="18" charset="0"/>
                <a:cs typeface="Times New Roman" pitchFamily="18" charset="0"/>
              </a:rPr>
              <a:t>1) если возможность изменения условий контракта была предусмотрена документацией о закупке и контрактом, а в случае осуществления закупки у единственного поставщика (подрядчика, исполнителя) контрактом:</a:t>
            </a:r>
          </a:p>
          <a:p>
            <a:pPr>
              <a:buFont typeface="Wingdings" pitchFamily="2" charset="2"/>
              <a:buNone/>
              <a:defRPr/>
            </a:pPr>
            <a:r>
              <a:rPr lang="ru-RU" sz="2600" dirty="0" smtClean="0">
                <a:latin typeface="Times New Roman" pitchFamily="18" charset="0"/>
                <a:cs typeface="Times New Roman" pitchFamily="18" charset="0"/>
              </a:rPr>
              <a:t>а) при снижении цены контракта без изменения предусмотренных контрактом количества, качества ТРУ и иных условий контракта.</a:t>
            </a:r>
          </a:p>
          <a:p>
            <a:pPr>
              <a:buFont typeface="Wingdings" pitchFamily="2" charset="2"/>
              <a:buNone/>
              <a:defRPr/>
            </a:pPr>
            <a:r>
              <a:rPr lang="ru-RU" sz="2600" dirty="0" smtClean="0">
                <a:latin typeface="Times New Roman" pitchFamily="18" charset="0"/>
                <a:cs typeface="Times New Roman" pitchFamily="18" charset="0"/>
              </a:rPr>
              <a:t>б) если по предложению заказчика увеличиваются или уменьшаются предусмотренные контрактом количество ТРУ  </a:t>
            </a:r>
            <a:r>
              <a:rPr lang="ru-RU" sz="2600" dirty="0" smtClean="0">
                <a:solidFill>
                  <a:srgbClr val="C00000"/>
                </a:solidFill>
                <a:latin typeface="Times New Roman" pitchFamily="18" charset="0"/>
                <a:cs typeface="Times New Roman" pitchFamily="18" charset="0"/>
              </a:rPr>
              <a:t>не более чем на десять процентов</a:t>
            </a:r>
          </a:p>
          <a:p>
            <a:pPr>
              <a:defRPr/>
            </a:pPr>
            <a:endParaRPr lang="ru-RU" dirty="0"/>
          </a:p>
        </p:txBody>
      </p:sp>
      <p:sp>
        <p:nvSpPr>
          <p:cNvPr id="3" name="Заголовок 2"/>
          <p:cNvSpPr>
            <a:spLocks noGrp="1"/>
          </p:cNvSpPr>
          <p:nvPr>
            <p:ph type="title"/>
          </p:nvPr>
        </p:nvSpPr>
        <p:spPr>
          <a:xfrm>
            <a:off x="468313" y="333375"/>
            <a:ext cx="8229600" cy="1143000"/>
          </a:xfrm>
        </p:spPr>
        <p:txBody>
          <a:bodyPr>
            <a:normAutofit fontScale="90000"/>
          </a:bodyPr>
          <a:lstStyle/>
          <a:p>
            <a:pPr>
              <a:defRPr/>
            </a:pPr>
            <a:r>
              <a:rPr lang="ru-RU" dirty="0" smtClean="0">
                <a:latin typeface="Times New Roman" pitchFamily="18" charset="0"/>
                <a:cs typeface="Times New Roman" pitchFamily="18" charset="0"/>
              </a:rPr>
              <a:t>Изменение, расторжение контракта (ст.95)</a:t>
            </a:r>
            <a:endParaRPr lang="ru-RU" dirty="0">
              <a:latin typeface="Times New Roman" pitchFamily="18" charset="0"/>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pPr>
              <a:buFont typeface="Wingdings" pitchFamily="2" charset="2"/>
              <a:buNone/>
              <a:defRPr/>
            </a:pPr>
            <a:r>
              <a:rPr lang="ru-RU" sz="2600" dirty="0" smtClean="0">
                <a:latin typeface="Times New Roman" pitchFamily="18" charset="0"/>
                <a:cs typeface="Times New Roman" pitchFamily="18" charset="0"/>
              </a:rPr>
              <a:t>2) если цена заключенного для обеспечения </a:t>
            </a:r>
            <a:r>
              <a:rPr lang="ru-RU" sz="2600" dirty="0" smtClean="0">
                <a:solidFill>
                  <a:srgbClr val="C00000"/>
                </a:solidFill>
                <a:latin typeface="Times New Roman" pitchFamily="18" charset="0"/>
                <a:cs typeface="Times New Roman" pitchFamily="18" charset="0"/>
              </a:rPr>
              <a:t>федеральных нужд </a:t>
            </a:r>
            <a:r>
              <a:rPr lang="ru-RU" sz="2600" dirty="0" smtClean="0">
                <a:latin typeface="Times New Roman" pitchFamily="18" charset="0"/>
                <a:cs typeface="Times New Roman" pitchFamily="18" charset="0"/>
              </a:rPr>
              <a:t>на срок не менее чем три года контракта составляет либо превышает размер цены, установленный </a:t>
            </a:r>
          </a:p>
          <a:p>
            <a:pPr>
              <a:buFont typeface="Wingdings" pitchFamily="2" charset="2"/>
              <a:buNone/>
              <a:defRPr/>
            </a:pPr>
            <a:r>
              <a:rPr lang="ru-RU" sz="2600" dirty="0" smtClean="0">
                <a:latin typeface="Times New Roman" pitchFamily="18" charset="0"/>
                <a:cs typeface="Times New Roman" pitchFamily="18" charset="0"/>
              </a:rPr>
              <a:t>Правительством РФ и исполнение указанного контракта по независящим от сторон контракта обстоятельствам без изменения его условий невозможно, </a:t>
            </a:r>
            <a:r>
              <a:rPr lang="ru-RU" sz="2600" dirty="0" smtClean="0">
                <a:solidFill>
                  <a:srgbClr val="C00000"/>
                </a:solidFill>
                <a:latin typeface="Times New Roman" pitchFamily="18" charset="0"/>
                <a:cs typeface="Times New Roman" pitchFamily="18" charset="0"/>
              </a:rPr>
              <a:t>данные условия могут быть изменены на основании решения Правительства РФ;</a:t>
            </a:r>
          </a:p>
          <a:p>
            <a:pPr>
              <a:buFont typeface="Wingdings" pitchFamily="2" charset="2"/>
              <a:buNone/>
              <a:defRPr/>
            </a:pPr>
            <a:r>
              <a:rPr lang="ru-RU" sz="2600" dirty="0" smtClean="0">
                <a:latin typeface="Times New Roman" pitchFamily="18" charset="0"/>
                <a:cs typeface="Times New Roman" pitchFamily="18" charset="0"/>
              </a:rPr>
              <a:t>3)</a:t>
            </a:r>
            <a:r>
              <a:rPr lang="ru-RU" sz="2600" dirty="0" smtClean="0">
                <a:solidFill>
                  <a:srgbClr val="C00000"/>
                </a:solidFill>
                <a:latin typeface="Times New Roman" pitchFamily="18" charset="0"/>
                <a:cs typeface="Times New Roman" pitchFamily="18" charset="0"/>
              </a:rPr>
              <a:t> Для нужд субъектов РФ </a:t>
            </a:r>
            <a:r>
              <a:rPr lang="ru-RU" sz="2600" dirty="0" smtClean="0">
                <a:latin typeface="Times New Roman" pitchFamily="18" charset="0"/>
                <a:cs typeface="Times New Roman" pitchFamily="18" charset="0"/>
              </a:rPr>
              <a:t>– на основании решения высшего исполнительного органа государственной власти субъекта Российской Федерации;</a:t>
            </a:r>
          </a:p>
          <a:p>
            <a:pPr>
              <a:buFont typeface="Wingdings" pitchFamily="2" charset="2"/>
              <a:buNone/>
              <a:defRPr/>
            </a:pPr>
            <a:r>
              <a:rPr lang="ru-RU" sz="2600" dirty="0" smtClean="0">
                <a:latin typeface="Times New Roman" pitchFamily="18" charset="0"/>
                <a:cs typeface="Times New Roman" pitchFamily="18" charset="0"/>
              </a:rPr>
              <a:t>4)</a:t>
            </a:r>
            <a:r>
              <a:rPr lang="ru-RU" sz="2600" dirty="0" smtClean="0">
                <a:solidFill>
                  <a:srgbClr val="C00000"/>
                </a:solidFill>
                <a:latin typeface="Times New Roman" pitchFamily="18" charset="0"/>
                <a:cs typeface="Times New Roman" pitchFamily="18" charset="0"/>
              </a:rPr>
              <a:t> Для муниципальных нужд </a:t>
            </a:r>
            <a:r>
              <a:rPr lang="ru-RU" sz="2600" dirty="0" smtClean="0">
                <a:latin typeface="Times New Roman" pitchFamily="18" charset="0"/>
                <a:cs typeface="Times New Roman" pitchFamily="18" charset="0"/>
              </a:rPr>
              <a:t>- на основании решения местной администрации;</a:t>
            </a:r>
          </a:p>
          <a:p>
            <a:pPr>
              <a:defRPr/>
            </a:pPr>
            <a:endParaRPr lang="ru-RU" dirty="0" smtClean="0"/>
          </a:p>
          <a:p>
            <a:pPr>
              <a:defRPr/>
            </a:pPr>
            <a:endParaRPr lang="ru-RU" dirty="0"/>
          </a:p>
        </p:txBody>
      </p:sp>
      <p:sp>
        <p:nvSpPr>
          <p:cNvPr id="18435" name="Заголовок 2"/>
          <p:cNvSpPr>
            <a:spLocks noGrp="1"/>
          </p:cNvSpPr>
          <p:nvPr>
            <p:ph type="title"/>
          </p:nvPr>
        </p:nvSpPr>
        <p:spPr/>
        <p:txBody>
          <a:bodyPr>
            <a:normAutofit fontScale="90000"/>
          </a:bodyPr>
          <a:lstStyle/>
          <a:p>
            <a:r>
              <a:rPr lang="ru-RU" smtClean="0">
                <a:latin typeface="Times New Roman" pitchFamily="18" charset="0"/>
                <a:cs typeface="Times New Roman" pitchFamily="18" charset="0"/>
              </a:rPr>
              <a:t>Изменение, расторжение контракта (ст.95 ч.1)</a:t>
            </a:r>
            <a:endParaRPr lang="ru-RU"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a:bodyPr>
          <a:lstStyle/>
          <a:p>
            <a:pPr>
              <a:buFont typeface="Wingdings" pitchFamily="2" charset="2"/>
              <a:buNone/>
              <a:defRPr/>
            </a:pPr>
            <a:r>
              <a:rPr lang="ru-RU" sz="2600" dirty="0" smtClean="0">
                <a:latin typeface="Times New Roman" pitchFamily="18" charset="0"/>
                <a:cs typeface="Times New Roman" pitchFamily="18" charset="0"/>
              </a:rPr>
              <a:t>5) Изменение в соответствии с законодательством  РФ регулируемых государством цен (тарифов) на товары, работы, услуги;</a:t>
            </a:r>
          </a:p>
          <a:p>
            <a:pPr>
              <a:buFont typeface="Wingdings" pitchFamily="2" charset="2"/>
              <a:buNone/>
              <a:defRPr/>
            </a:pPr>
            <a:r>
              <a:rPr lang="ru-RU" sz="2600" dirty="0" smtClean="0">
                <a:latin typeface="Times New Roman" pitchFamily="18" charset="0"/>
                <a:cs typeface="Times New Roman" pitchFamily="18" charset="0"/>
              </a:rPr>
              <a:t>6)  В случаях, предусмотренных п.6 ст. 161 БК РФ, при </a:t>
            </a:r>
            <a:r>
              <a:rPr lang="ru-RU" sz="2600" dirty="0" smtClean="0">
                <a:solidFill>
                  <a:srgbClr val="C00000"/>
                </a:solidFill>
                <a:latin typeface="Times New Roman" pitchFamily="18" charset="0"/>
                <a:cs typeface="Times New Roman" pitchFamily="18" charset="0"/>
              </a:rPr>
              <a:t>уменьшении ранее доведенных до государственного или муниципального заказчика как получателя бюджетных средств лимитов бюджетных обязательств.</a:t>
            </a:r>
            <a:r>
              <a:rPr lang="ru-RU" sz="2600" dirty="0" smtClean="0">
                <a:latin typeface="Times New Roman" pitchFamily="18" charset="0"/>
                <a:cs typeface="Times New Roman" pitchFamily="18" charset="0"/>
              </a:rPr>
              <a:t> </a:t>
            </a:r>
          </a:p>
          <a:p>
            <a:pPr>
              <a:buFont typeface="Wingdings" pitchFamily="2" charset="2"/>
              <a:buNone/>
              <a:defRPr/>
            </a:pPr>
            <a:r>
              <a:rPr lang="ru-RU" sz="2600" dirty="0" smtClean="0">
                <a:latin typeface="Times New Roman" pitchFamily="18" charset="0"/>
                <a:cs typeface="Times New Roman" pitchFamily="18" charset="0"/>
              </a:rPr>
              <a:t>При этом заказчик в ходе исполнения контракта обеспечивает согласование новых условий контракта, в том числе цены и (или) сроков исполнения контракта и (или) количества ТРУ, предусмотренных контрактом.</a:t>
            </a:r>
          </a:p>
          <a:p>
            <a:pPr>
              <a:defRPr/>
            </a:pPr>
            <a:endParaRPr lang="ru-RU" dirty="0"/>
          </a:p>
        </p:txBody>
      </p:sp>
      <p:sp>
        <p:nvSpPr>
          <p:cNvPr id="19459" name="Заголовок 2"/>
          <p:cNvSpPr>
            <a:spLocks noGrp="1"/>
          </p:cNvSpPr>
          <p:nvPr>
            <p:ph type="title"/>
          </p:nvPr>
        </p:nvSpPr>
        <p:spPr/>
        <p:txBody>
          <a:bodyPr>
            <a:normAutofit fontScale="90000"/>
          </a:bodyPr>
          <a:lstStyle/>
          <a:p>
            <a:r>
              <a:rPr lang="ru-RU" smtClean="0">
                <a:latin typeface="Times New Roman" pitchFamily="18" charset="0"/>
                <a:cs typeface="Times New Roman" pitchFamily="18" charset="0"/>
              </a:rPr>
              <a:t>Изменение, расторжение контракта (ст.95 ч.1)</a:t>
            </a:r>
            <a:endParaRPr lang="ru-RU"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pPr>
              <a:defRPr/>
            </a:pPr>
            <a:r>
              <a:rPr lang="ru-RU" dirty="0" smtClean="0">
                <a:latin typeface="Times New Roman" pitchFamily="18" charset="0"/>
                <a:cs typeface="Times New Roman" pitchFamily="18" charset="0"/>
              </a:rPr>
              <a:t>При исполнении контракта по согласованию заказчика с поставщиком допускается поставка товара, выполнение работы или оказание услуги, качество, технические и функциональные характеристики (потребительские свойства) которых являются </a:t>
            </a:r>
            <a:r>
              <a:rPr lang="ru-RU" dirty="0" smtClean="0">
                <a:solidFill>
                  <a:srgbClr val="C00000"/>
                </a:solidFill>
                <a:latin typeface="Times New Roman" pitchFamily="18" charset="0"/>
                <a:cs typeface="Times New Roman" pitchFamily="18" charset="0"/>
              </a:rPr>
              <a:t>улучшенными</a:t>
            </a:r>
            <a:r>
              <a:rPr lang="ru-RU" dirty="0" smtClean="0">
                <a:latin typeface="Times New Roman" pitchFamily="18" charset="0"/>
                <a:cs typeface="Times New Roman" pitchFamily="18" charset="0"/>
              </a:rPr>
              <a:t> по сравнению с качеством и соответствующими техническими и функциональными характеристиками, указанными в контракте. </a:t>
            </a:r>
          </a:p>
          <a:p>
            <a:pPr>
              <a:defRPr/>
            </a:pPr>
            <a:r>
              <a:rPr lang="ru-RU" dirty="0" smtClean="0">
                <a:latin typeface="Times New Roman" pitchFamily="18" charset="0"/>
                <a:cs typeface="Times New Roman" pitchFamily="18" charset="0"/>
              </a:rPr>
              <a:t>Заказчик вправе принять решение </a:t>
            </a:r>
            <a:r>
              <a:rPr lang="ru-RU" dirty="0" smtClean="0">
                <a:solidFill>
                  <a:srgbClr val="C00000"/>
                </a:solidFill>
                <a:latin typeface="Times New Roman" pitchFamily="18" charset="0"/>
                <a:cs typeface="Times New Roman" pitchFamily="18" charset="0"/>
              </a:rPr>
              <a:t>об одностороннем отказе от исполнения контракта </a:t>
            </a:r>
            <a:r>
              <a:rPr lang="ru-RU" dirty="0" smtClean="0">
                <a:latin typeface="Times New Roman" pitchFamily="18" charset="0"/>
                <a:cs typeface="Times New Roman" pitchFamily="18" charset="0"/>
              </a:rPr>
              <a:t>в соответствии с гражданским законодательством при условии, если это было предусмотрено контрактом.</a:t>
            </a:r>
          </a:p>
          <a:p>
            <a:pPr>
              <a:defRPr/>
            </a:pPr>
            <a:endParaRPr lang="ru-RU" dirty="0"/>
          </a:p>
        </p:txBody>
      </p:sp>
      <p:sp>
        <p:nvSpPr>
          <p:cNvPr id="20483" name="Заголовок 2"/>
          <p:cNvSpPr>
            <a:spLocks noGrp="1"/>
          </p:cNvSpPr>
          <p:nvPr>
            <p:ph type="title"/>
          </p:nvPr>
        </p:nvSpPr>
        <p:spPr/>
        <p:txBody>
          <a:bodyPr>
            <a:normAutofit fontScale="90000"/>
          </a:bodyPr>
          <a:lstStyle/>
          <a:p>
            <a:r>
              <a:rPr lang="ru-RU" smtClean="0">
                <a:latin typeface="Times New Roman" pitchFamily="18" charset="0"/>
                <a:cs typeface="Times New Roman" pitchFamily="18" charset="0"/>
              </a:rPr>
              <a:t>Изменение, расторжение контракта (ст.95)</a:t>
            </a:r>
            <a:endParaRPr lang="ru-RU"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ru-RU" sz="3200" dirty="0" smtClean="0">
                <a:latin typeface="Times New Roman" pitchFamily="18" charset="0"/>
                <a:cs typeface="Times New Roman" pitchFamily="18" charset="0"/>
              </a:rPr>
              <a:t>Способы обеспечения исполнения обязательств по контракту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(ст. 96)</a:t>
            </a:r>
          </a:p>
        </p:txBody>
      </p:sp>
      <p:sp>
        <p:nvSpPr>
          <p:cNvPr id="22531" name="Rectangle 3"/>
          <p:cNvSpPr>
            <a:spLocks noGrp="1" noChangeArrowheads="1"/>
          </p:cNvSpPr>
          <p:nvPr>
            <p:ph type="body" idx="1"/>
          </p:nvPr>
        </p:nvSpPr>
        <p:spPr/>
        <p:txBody>
          <a:bodyPr/>
          <a:lstStyle/>
          <a:p>
            <a:pPr eaLnBrk="1" hangingPunct="1"/>
            <a:r>
              <a:rPr lang="ru-RU" sz="2000" dirty="0" smtClean="0">
                <a:latin typeface="Times New Roman" pitchFamily="18" charset="0"/>
                <a:cs typeface="Times New Roman" pitchFamily="18" charset="0"/>
              </a:rPr>
              <a:t>Размер обеспечения от 5 до 30% начальной цены контракта</a:t>
            </a:r>
            <a:endParaRPr lang="ru-RU" sz="2000" dirty="0" smtClean="0">
              <a:solidFill>
                <a:srgbClr val="C00000"/>
              </a:solidFill>
              <a:latin typeface="Times New Roman" pitchFamily="18" charset="0"/>
              <a:cs typeface="Times New Roman" pitchFamily="18" charset="0"/>
            </a:endParaRPr>
          </a:p>
          <a:p>
            <a:pPr eaLnBrk="1" hangingPunct="1"/>
            <a:r>
              <a:rPr lang="ru-RU" sz="2000" dirty="0" smtClean="0">
                <a:solidFill>
                  <a:srgbClr val="C00000"/>
                </a:solidFill>
                <a:latin typeface="Times New Roman" pitchFamily="18" charset="0"/>
                <a:cs typeface="Times New Roman" pitchFamily="18" charset="0"/>
              </a:rPr>
              <a:t>Банковская гарантия (Ст.368 ГК РФ);</a:t>
            </a:r>
          </a:p>
          <a:p>
            <a:pPr eaLnBrk="1" hangingPunct="1"/>
            <a:r>
              <a:rPr lang="ru-RU" sz="2000" dirty="0" smtClean="0">
                <a:solidFill>
                  <a:srgbClr val="C00000"/>
                </a:solidFill>
                <a:latin typeface="Times New Roman" pitchFamily="18" charset="0"/>
                <a:cs typeface="Times New Roman" pitchFamily="18" charset="0"/>
              </a:rPr>
              <a:t>Внесение денежных средств (ст.334 ГК РФ).</a:t>
            </a:r>
            <a:endParaRPr lang="ru-RU" sz="2000" dirty="0" smtClean="0">
              <a:latin typeface="Times New Roman" pitchFamily="18" charset="0"/>
              <a:cs typeface="Times New Roman" pitchFamily="18" charset="0"/>
            </a:endParaRPr>
          </a:p>
          <a:p>
            <a:pPr eaLnBrk="1" hangingPunct="1">
              <a:buFont typeface="Wingdings" pitchFamily="2" charset="2"/>
              <a:buNone/>
            </a:pPr>
            <a:endParaRPr lang="ru-RU" sz="2000" dirty="0" smtClean="0">
              <a:solidFill>
                <a:srgbClr val="F71F2E"/>
              </a:solidFill>
              <a:latin typeface="Times New Roman" pitchFamily="18" charset="0"/>
              <a:cs typeface="Times New Roman" pitchFamily="18" charset="0"/>
            </a:endParaRPr>
          </a:p>
          <a:p>
            <a:pPr eaLnBrk="1" hangingPunct="1">
              <a:buFont typeface="Wingdings" pitchFamily="2" charset="2"/>
              <a:buNone/>
            </a:pPr>
            <a:r>
              <a:rPr lang="ru-RU" sz="2000" dirty="0" smtClean="0">
                <a:latin typeface="Times New Roman" pitchFamily="18" charset="0"/>
                <a:cs typeface="Times New Roman" pitchFamily="18" charset="0"/>
              </a:rPr>
              <a:t>Срок действия банковской гарантии должен превышать срок действия контракта не менее чем на один месяц (ст.96 ч.3)</a:t>
            </a:r>
          </a:p>
          <a:p>
            <a:pPr eaLnBrk="1" hangingPunct="1">
              <a:buFont typeface="Wingdings" pitchFamily="2" charset="2"/>
              <a:buNone/>
            </a:pPr>
            <a:endParaRPr lang="ru-RU" sz="2000" dirty="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p:txBody>
          <a:bodyPr/>
          <a:lstStyle/>
          <a:p>
            <a:r>
              <a:rPr lang="ru-RU" dirty="0" smtClean="0">
                <a:latin typeface="Times New Roman" pitchFamily="18" charset="0"/>
                <a:cs typeface="Times New Roman" pitchFamily="18" charset="0"/>
              </a:rPr>
              <a:t>Ч.27 ст.34</a:t>
            </a:r>
          </a:p>
        </p:txBody>
      </p:sp>
      <p:sp>
        <p:nvSpPr>
          <p:cNvPr id="24579" name="Содержимое 2"/>
          <p:cNvSpPr>
            <a:spLocks noGrp="1"/>
          </p:cNvSpPr>
          <p:nvPr>
            <p:ph idx="1"/>
          </p:nvPr>
        </p:nvSpPr>
        <p:spPr/>
        <p:txBody>
          <a:bodyPr/>
          <a:lstStyle/>
          <a:p>
            <a:pPr>
              <a:buFont typeface="Wingdings" pitchFamily="2" charset="2"/>
              <a:buNone/>
            </a:pPr>
            <a:r>
              <a:rPr lang="ru-RU" dirty="0" smtClean="0">
                <a:latin typeface="Times New Roman" pitchFamily="18" charset="0"/>
                <a:cs typeface="Times New Roman" pitchFamily="18" charset="0"/>
              </a:rPr>
              <a:t>В контракт включается обязательное условие о сроках возврата заказчиком поставщику (подрядчику, исполнителю) денежных средств, внесенных в качестве обеспечения исполнения контракта (если такая форма обеспечения исполнения контракта применяется поставщиком (подрядчиком, исполнителем).</a:t>
            </a:r>
          </a:p>
          <a:p>
            <a:endParaRPr lang="ru-RU" dirty="0" smtClean="0">
              <a:latin typeface="Times New Roman" pitchFamily="18" charset="0"/>
              <a:cs typeface="Times New Roman"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Исполнение контракта (ч.3 ст.94)</a:t>
            </a:r>
          </a:p>
        </p:txBody>
      </p:sp>
      <p:sp>
        <p:nvSpPr>
          <p:cNvPr id="28675" name="Содержимое 2"/>
          <p:cNvSpPr>
            <a:spLocks noGrp="1"/>
          </p:cNvSpPr>
          <p:nvPr>
            <p:ph idx="1"/>
          </p:nvPr>
        </p:nvSpPr>
        <p:spPr/>
        <p:txBody>
          <a:bodyPr/>
          <a:lstStyle/>
          <a:p>
            <a:r>
              <a:rPr lang="ru-RU" sz="2400" dirty="0" smtClean="0">
                <a:latin typeface="Times New Roman" pitchFamily="18" charset="0"/>
                <a:cs typeface="Times New Roman" pitchFamily="18" charset="0"/>
              </a:rPr>
              <a:t>Для проверки предоставленных поставщиком (подрядчиком, исполнителем) результатов, предусмотренных контрактом, в части их соответствия условиям контракта </a:t>
            </a:r>
            <a:r>
              <a:rPr lang="ru-RU" sz="2400" dirty="0" smtClean="0">
                <a:solidFill>
                  <a:srgbClr val="C00000"/>
                </a:solidFill>
                <a:latin typeface="Times New Roman" pitchFamily="18" charset="0"/>
                <a:cs typeface="Times New Roman" pitchFamily="18" charset="0"/>
              </a:rPr>
              <a:t>заказчик обязан провести экспертизу</a:t>
            </a:r>
            <a:r>
              <a:rPr lang="ru-RU" sz="2400" dirty="0" smtClean="0">
                <a:latin typeface="Times New Roman" pitchFamily="18" charset="0"/>
                <a:cs typeface="Times New Roman" pitchFamily="18" charset="0"/>
              </a:rPr>
              <a:t>. </a:t>
            </a:r>
          </a:p>
          <a:p>
            <a:r>
              <a:rPr lang="ru-RU" sz="2400" dirty="0" smtClean="0">
                <a:solidFill>
                  <a:srgbClr val="C00000"/>
                </a:solidFill>
                <a:latin typeface="Times New Roman" pitchFamily="18" charset="0"/>
                <a:cs typeface="Times New Roman" pitchFamily="18" charset="0"/>
              </a:rPr>
              <a:t>Экспертиза результатов может проводиться заказчиком своими силами</a:t>
            </a:r>
            <a:r>
              <a:rPr lang="ru-RU" sz="2400" dirty="0" smtClean="0">
                <a:latin typeface="Times New Roman" pitchFamily="18" charset="0"/>
                <a:cs typeface="Times New Roman" pitchFamily="18" charset="0"/>
              </a:rPr>
              <a:t> или к ее проведению могут привлекаться эксперты, экспертные организации на основании контрактов, заключенных в соответствии с 44-ФЗ.</a:t>
            </a:r>
          </a:p>
          <a:p>
            <a:endParaRPr lang="ru-RU" dirty="0"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Заголовок 1"/>
          <p:cNvSpPr>
            <a:spLocks noGrp="1"/>
          </p:cNvSpPr>
          <p:nvPr>
            <p:ph type="title"/>
          </p:nvPr>
        </p:nvSpPr>
        <p:spPr/>
        <p:txBody>
          <a:bodyPr/>
          <a:lstStyle/>
          <a:p>
            <a:r>
              <a:rPr lang="ru-RU" dirty="0" smtClean="0">
                <a:latin typeface="Times New Roman" pitchFamily="18" charset="0"/>
                <a:cs typeface="Times New Roman" pitchFamily="18" charset="0"/>
              </a:rPr>
              <a:t>Отчет </a:t>
            </a:r>
          </a:p>
        </p:txBody>
      </p:sp>
      <p:sp>
        <p:nvSpPr>
          <p:cNvPr id="30723" name="Содержимое 2"/>
          <p:cNvSpPr>
            <a:spLocks noGrp="1"/>
          </p:cNvSpPr>
          <p:nvPr>
            <p:ph idx="1"/>
          </p:nvPr>
        </p:nvSpPr>
        <p:spPr/>
        <p:txBody>
          <a:bodyPr/>
          <a:lstStyle/>
          <a:p>
            <a:pPr>
              <a:buFont typeface="Wingdings" pitchFamily="2" charset="2"/>
              <a:buNone/>
            </a:pPr>
            <a:r>
              <a:rPr lang="ru-RU" sz="2800" dirty="0" smtClean="0">
                <a:latin typeface="Times New Roman" pitchFamily="18" charset="0"/>
                <a:cs typeface="Times New Roman" pitchFamily="18" charset="0"/>
              </a:rPr>
              <a:t>Постановление Пр-ва от 28 ноября 2013 г. </a:t>
            </a:r>
          </a:p>
          <a:p>
            <a:pPr>
              <a:buFont typeface="Wingdings" pitchFamily="2" charset="2"/>
              <a:buNone/>
            </a:pPr>
            <a:r>
              <a:rPr lang="ru-RU" sz="2800" dirty="0" smtClean="0">
                <a:latin typeface="Times New Roman" pitchFamily="18" charset="0"/>
                <a:cs typeface="Times New Roman" pitchFamily="18" charset="0"/>
              </a:rPr>
              <a:t>№ 1093 </a:t>
            </a:r>
          </a:p>
          <a:p>
            <a:pPr>
              <a:buFont typeface="Wingdings" pitchFamily="2" charset="2"/>
              <a:buNone/>
            </a:pPr>
            <a:r>
              <a:rPr lang="ru-RU" sz="2800" b="1" dirty="0" smtClean="0">
                <a:latin typeface="Times New Roman" pitchFamily="18" charset="0"/>
                <a:cs typeface="Times New Roman" pitchFamily="18" charset="0"/>
              </a:rPr>
              <a:t>О порядке подготовки и размещения в ЕИС в сфере закупок отчета об исполнении государственного (муниципального) контракта и (или) о результатах отдельного этапа его исполнения </a:t>
            </a:r>
          </a:p>
          <a:p>
            <a:pPr>
              <a:buFont typeface="Wingdings" pitchFamily="2" charset="2"/>
              <a:buNone/>
            </a:pPr>
            <a:r>
              <a:rPr lang="ru-RU" sz="2800" dirty="0" smtClean="0">
                <a:latin typeface="Times New Roman" pitchFamily="18" charset="0"/>
                <a:cs typeface="Times New Roman" pitchFamily="18" charset="0"/>
              </a:rPr>
              <a:t>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4000" dirty="0" smtClean="0">
                <a:latin typeface="Times New Roman" pitchFamily="18" charset="0"/>
                <a:cs typeface="Times New Roman" pitchFamily="18" charset="0"/>
              </a:rPr>
              <a:t>Способы определения поставщиков </a:t>
            </a:r>
            <a:br>
              <a:rPr lang="ru-RU" sz="4000"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(подрядчиков, исполнителей) </a:t>
            </a:r>
            <a:endParaRPr lang="ru-RU" sz="4000" dirty="0">
              <a:latin typeface="Times New Roman" pitchFamily="18" charset="0"/>
              <a:cs typeface="Times New Roman" pitchFamily="18" charset="0"/>
            </a:endParaRPr>
          </a:p>
        </p:txBody>
      </p:sp>
      <p:sp>
        <p:nvSpPr>
          <p:cNvPr id="4" name="Заголовок 1"/>
          <p:cNvSpPr>
            <a:spLocks noGrp="1"/>
          </p:cNvSpPr>
          <p:nvPr>
            <p:ph type="subTitle" idx="1"/>
          </p:nvPr>
        </p:nvSpPr>
        <p:spPr>
          <a:xfrm>
            <a:off x="685800" y="3933825"/>
            <a:ext cx="7772400" cy="877888"/>
          </a:xfrm>
        </p:spPr>
        <p:txBody>
          <a:bodyPr>
            <a:noAutofit/>
          </a:bodyPr>
          <a:lstStyle/>
          <a:p>
            <a:r>
              <a:rPr lang="ru-RU" sz="1800" dirty="0" smtClean="0">
                <a:latin typeface="Times New Roman" pitchFamily="18" charset="0"/>
                <a:cs typeface="Times New Roman" pitchFamily="18" charset="0"/>
              </a:rPr>
              <a:t>«О контрактной системе в сфере закупок товаров, работ, услуг для обеспечения государственных и муниципальных нужд"</a:t>
            </a:r>
            <a:br>
              <a:rPr lang="ru-RU" sz="1800" dirty="0" smtClean="0">
                <a:latin typeface="Times New Roman" pitchFamily="18" charset="0"/>
                <a:cs typeface="Times New Roman" pitchFamily="18" charset="0"/>
              </a:rPr>
            </a:br>
            <a:r>
              <a:rPr lang="ru-RU" sz="1800" dirty="0" smtClean="0">
                <a:solidFill>
                  <a:srgbClr val="C00000"/>
                </a:solidFill>
                <a:latin typeface="Times New Roman" pitchFamily="18" charset="0"/>
                <a:cs typeface="Times New Roman" pitchFamily="18" charset="0"/>
              </a:rPr>
              <a:t>Федеральный закон Российской Федерации от 5 апреля 2013 г. </a:t>
            </a:r>
            <a:r>
              <a:rPr lang="ru-RU" sz="1800" b="1" dirty="0" smtClean="0">
                <a:solidFill>
                  <a:srgbClr val="C00000"/>
                </a:solidFill>
                <a:latin typeface="Times New Roman" pitchFamily="18" charset="0"/>
                <a:cs typeface="Times New Roman" pitchFamily="18" charset="0"/>
              </a:rPr>
              <a:t>N 44-ФЗ </a:t>
            </a: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endParaRPr lang="ru-RU"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pPr marL="624078" indent="-514350">
              <a:buNone/>
            </a:pPr>
            <a:r>
              <a:rPr lang="ru-RU" dirty="0" smtClean="0">
                <a:latin typeface="Times New Roman" pitchFamily="18" charset="0"/>
                <a:cs typeface="Times New Roman" pitchFamily="18" charset="0"/>
              </a:rPr>
              <a:t>1. Открытый конкурс;</a:t>
            </a:r>
          </a:p>
          <a:p>
            <a:pPr marL="624078" indent="-514350">
              <a:buNone/>
            </a:pPr>
            <a:r>
              <a:rPr lang="ru-RU" dirty="0" smtClean="0">
                <a:latin typeface="Times New Roman" pitchFamily="18" charset="0"/>
                <a:cs typeface="Times New Roman" pitchFamily="18" charset="0"/>
              </a:rPr>
              <a:t>2. Конкурс с ограниченным участием;</a:t>
            </a:r>
          </a:p>
          <a:p>
            <a:pPr marL="624078" indent="-514350">
              <a:buNone/>
            </a:pPr>
            <a:r>
              <a:rPr lang="ru-RU" dirty="0" smtClean="0">
                <a:latin typeface="Times New Roman" pitchFamily="18" charset="0"/>
                <a:cs typeface="Times New Roman" pitchFamily="18" charset="0"/>
              </a:rPr>
              <a:t>3. Двухэтапный конкурс;</a:t>
            </a:r>
          </a:p>
          <a:p>
            <a:pPr marL="624078" indent="-514350">
              <a:buNone/>
            </a:pPr>
            <a:r>
              <a:rPr lang="ru-RU" dirty="0" smtClean="0">
                <a:latin typeface="Times New Roman" pitchFamily="18" charset="0"/>
                <a:cs typeface="Times New Roman" pitchFamily="18" charset="0"/>
              </a:rPr>
              <a:t>4. Закрытый конкурс;</a:t>
            </a:r>
          </a:p>
          <a:p>
            <a:pPr marL="624078" indent="-514350">
              <a:buNone/>
            </a:pPr>
            <a:r>
              <a:rPr lang="ru-RU" dirty="0" smtClean="0">
                <a:latin typeface="Times New Roman" pitchFamily="18" charset="0"/>
                <a:cs typeface="Times New Roman" pitchFamily="18" charset="0"/>
              </a:rPr>
              <a:t>5. Закрытый конкурс с ограниченным участием;</a:t>
            </a:r>
          </a:p>
          <a:p>
            <a:pPr marL="624078" indent="-514350">
              <a:buNone/>
            </a:pPr>
            <a:r>
              <a:rPr lang="ru-RU" dirty="0" smtClean="0">
                <a:latin typeface="Times New Roman" pitchFamily="18" charset="0"/>
                <a:cs typeface="Times New Roman" pitchFamily="18" charset="0"/>
              </a:rPr>
              <a:t>6. Закрытый двухэтапный конкурс;</a:t>
            </a:r>
          </a:p>
          <a:p>
            <a:pPr marL="624078" indent="-514350">
              <a:buNone/>
            </a:pPr>
            <a:r>
              <a:rPr lang="ru-RU" dirty="0" smtClean="0">
                <a:latin typeface="Times New Roman" pitchFamily="18" charset="0"/>
                <a:cs typeface="Times New Roman" pitchFamily="18" charset="0"/>
              </a:rPr>
              <a:t>7. Аукцион в электронной форме;</a:t>
            </a:r>
          </a:p>
          <a:p>
            <a:pPr marL="624078" indent="-514350">
              <a:buNone/>
            </a:pPr>
            <a:r>
              <a:rPr lang="ru-RU" dirty="0" smtClean="0">
                <a:latin typeface="Times New Roman" pitchFamily="18" charset="0"/>
                <a:cs typeface="Times New Roman" pitchFamily="18" charset="0"/>
              </a:rPr>
              <a:t>8. Закрытый аукцион;</a:t>
            </a:r>
          </a:p>
          <a:p>
            <a:pPr marL="624078" indent="-514350">
              <a:buNone/>
            </a:pPr>
            <a:r>
              <a:rPr lang="ru-RU" dirty="0" smtClean="0">
                <a:latin typeface="Times New Roman" pitchFamily="18" charset="0"/>
                <a:cs typeface="Times New Roman" pitchFamily="18" charset="0"/>
              </a:rPr>
              <a:t>9. Запрос котировок;</a:t>
            </a:r>
          </a:p>
          <a:p>
            <a:pPr marL="624078" indent="-514350">
              <a:buNone/>
            </a:pPr>
            <a:r>
              <a:rPr lang="ru-RU" dirty="0" smtClean="0">
                <a:latin typeface="Times New Roman" pitchFamily="18" charset="0"/>
                <a:cs typeface="Times New Roman" pitchFamily="18" charset="0"/>
              </a:rPr>
              <a:t>10. Запрос предложений;</a:t>
            </a:r>
          </a:p>
          <a:p>
            <a:pPr marL="624078" indent="-514350">
              <a:buNone/>
            </a:pPr>
            <a:r>
              <a:rPr lang="ru-RU" dirty="0" smtClean="0">
                <a:latin typeface="Times New Roman" pitchFamily="18" charset="0"/>
                <a:cs typeface="Times New Roman" pitchFamily="18" charset="0"/>
              </a:rPr>
              <a:t>11. Закупка у единственного поставщика.</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u-RU" dirty="0" smtClean="0">
                <a:solidFill>
                  <a:srgbClr val="C00000"/>
                </a:solidFill>
                <a:latin typeface="Times New Roman" pitchFamily="18" charset="0"/>
                <a:cs typeface="Times New Roman" pitchFamily="18" charset="0"/>
              </a:rPr>
              <a:t>Способы определения поставщиков (ст.24)</a:t>
            </a:r>
            <a:endParaRPr lang="ru-RU"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latin typeface="Times New Roman" pitchFamily="18" charset="0"/>
                <a:cs typeface="Times New Roman" pitchFamily="18" charset="0"/>
              </a:rPr>
              <a:t>Заказчик, </a:t>
            </a:r>
            <a:r>
              <a:rPr lang="ru-RU" dirty="0" smtClean="0">
                <a:solidFill>
                  <a:srgbClr val="C00000"/>
                </a:solidFill>
                <a:latin typeface="Times New Roman" pitchFamily="18" charset="0"/>
                <a:cs typeface="Times New Roman" pitchFamily="18" charset="0"/>
              </a:rPr>
              <a:t>во всех случаях </a:t>
            </a:r>
            <a:r>
              <a:rPr lang="ru-RU" dirty="0" smtClean="0">
                <a:latin typeface="Times New Roman" pitchFamily="18" charset="0"/>
                <a:cs typeface="Times New Roman" pitchFamily="18" charset="0"/>
              </a:rPr>
              <a:t>осуществляет закупку путем проведения открытого конкурса, за исключением случаев, перечисленных в законе ( ч.2 ст.48).</a:t>
            </a:r>
          </a:p>
          <a:p>
            <a:r>
              <a:rPr lang="ru-RU" dirty="0" smtClean="0">
                <a:latin typeface="Times New Roman" pitchFamily="18" charset="0"/>
                <a:cs typeface="Times New Roman" pitchFamily="18" charset="0"/>
              </a:rPr>
              <a:t>Лотовый подход;</a:t>
            </a:r>
          </a:p>
          <a:p>
            <a:r>
              <a:rPr lang="ru-RU" dirty="0" smtClean="0">
                <a:latin typeface="Times New Roman" pitchFamily="18" charset="0"/>
                <a:cs typeface="Times New Roman" pitchFamily="18" charset="0"/>
              </a:rPr>
              <a:t>Обеспечение заявки (залог денежных средств, банковская гарантия);</a:t>
            </a:r>
          </a:p>
          <a:p>
            <a:r>
              <a:rPr lang="ru-RU" dirty="0" smtClean="0">
                <a:latin typeface="Times New Roman" pitchFamily="18" charset="0"/>
                <a:cs typeface="Times New Roman" pitchFamily="18" charset="0"/>
              </a:rPr>
              <a:t>Обеспечение контракта.</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solidFill>
                  <a:srgbClr val="C00000"/>
                </a:solidFill>
                <a:latin typeface="Times New Roman" pitchFamily="18" charset="0"/>
                <a:cs typeface="Times New Roman" pitchFamily="18" charset="0"/>
              </a:rPr>
              <a:t>Открытый конкурс (ст.48-55)</a:t>
            </a:r>
            <a:endParaRPr lang="ru-RU"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1233700" y="719919"/>
          <a:ext cx="6676599" cy="54181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r>
              <a:rPr lang="ru-RU" dirty="0" smtClean="0">
                <a:latin typeface="Times New Roman" pitchFamily="18" charset="0"/>
                <a:cs typeface="Times New Roman" pitchFamily="18" charset="0"/>
              </a:rPr>
              <a:t>Заказчик вправе отменить определение поставщика, за исключением проведения запроса предложений, </a:t>
            </a:r>
            <a:r>
              <a:rPr lang="ru-RU" dirty="0" smtClean="0">
                <a:solidFill>
                  <a:srgbClr val="C00000"/>
                </a:solidFill>
                <a:latin typeface="Times New Roman" pitchFamily="18" charset="0"/>
                <a:cs typeface="Times New Roman" pitchFamily="18" charset="0"/>
              </a:rPr>
              <a:t>не позднее чем за пять дней до даты окончания срока подачи заявок на участие в конкурсе или аукционе либо не позднее чем за два дня до даты окончания срока подачи заявок на участие в запросе котировок.</a:t>
            </a:r>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После размещения в ЕИС извещения об отмене определения поставщика, заказчик не позднее следующего рабочего дня после даты принятия решения об отмене определения поставщика (подрядчика, исполнителя) обязан внести соответствующие изменения в план-график.</a:t>
            </a:r>
          </a:p>
          <a:p>
            <a:r>
              <a:rPr lang="ru-RU" dirty="0" smtClean="0">
                <a:latin typeface="Times New Roman" pitchFamily="18" charset="0"/>
                <a:cs typeface="Times New Roman" pitchFamily="18" charset="0"/>
              </a:rPr>
              <a:t>По истечении срока отмены определения поставщика и до заключения контракта </a:t>
            </a:r>
            <a:r>
              <a:rPr lang="ru-RU" dirty="0" smtClean="0">
                <a:solidFill>
                  <a:srgbClr val="C00000"/>
                </a:solidFill>
                <a:latin typeface="Times New Roman" pitchFamily="18" charset="0"/>
                <a:cs typeface="Times New Roman" pitchFamily="18" charset="0"/>
              </a:rPr>
              <a:t>заказчик вправе отменить определение поставщика только в случае возникновения обстоятельств непреодолимой силы</a:t>
            </a:r>
            <a:r>
              <a:rPr lang="ru-RU" dirty="0" smtClean="0">
                <a:latin typeface="Times New Roman" pitchFamily="18" charset="0"/>
                <a:cs typeface="Times New Roman" pitchFamily="18" charset="0"/>
              </a:rPr>
              <a:t> в соответствии с гражданским законодательством.</a:t>
            </a:r>
          </a:p>
          <a:p>
            <a:endParaRPr lang="ru-RU"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Autofit/>
          </a:bodyPr>
          <a:lstStyle/>
          <a:p>
            <a:r>
              <a:rPr lang="ru-RU" sz="3600" dirty="0" smtClean="0">
                <a:latin typeface="Times New Roman" pitchFamily="18" charset="0"/>
                <a:cs typeface="Times New Roman" pitchFamily="18" charset="0"/>
              </a:rPr>
              <a:t>Отмена определения поставщика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(ст. 36)</a:t>
            </a:r>
            <a:endParaRPr lang="ru-RU" sz="3600" dirty="0">
              <a:latin typeface="Times New Roman" pitchFamily="18" charset="0"/>
              <a:cs typeface="Times New Roman" pitchFamily="18"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10000"/>
          </a:bodyPr>
          <a:lstStyle/>
          <a:p>
            <a:r>
              <a:rPr lang="ru-RU" dirty="0" smtClean="0">
                <a:latin typeface="Times New Roman" pitchFamily="18" charset="0"/>
                <a:cs typeface="Times New Roman" pitchFamily="18" charset="0"/>
              </a:rPr>
              <a:t>Заказчик вправе принять решение о внесении изменений в извещение о проведении открытого конкурса </a:t>
            </a:r>
            <a:r>
              <a:rPr lang="ru-RU" dirty="0" smtClean="0">
                <a:solidFill>
                  <a:srgbClr val="C00000"/>
                </a:solidFill>
                <a:latin typeface="Times New Roman" pitchFamily="18" charset="0"/>
                <a:cs typeface="Times New Roman" pitchFamily="18" charset="0"/>
              </a:rPr>
              <a:t>не позднее чем за пять дней до даты окончания срока подачи заявок на участие в открытом конкурсе.</a:t>
            </a:r>
            <a:r>
              <a:rPr lang="ru-RU" dirty="0" smtClean="0">
                <a:latin typeface="Times New Roman" pitchFamily="18" charset="0"/>
                <a:cs typeface="Times New Roman" pitchFamily="18" charset="0"/>
              </a:rPr>
              <a:t> Изменение объекта закупки и увеличение размера обеспечения заявок на участие в открытом конкурсе не допускаются. В течение одного дня с даты принятия указанного решения такие изменения размещаются заказчиком в порядке, установленном для размещения извещения о проведении открытого конкурса. При этом </a:t>
            </a:r>
            <a:r>
              <a:rPr lang="ru-RU" dirty="0" smtClean="0">
                <a:solidFill>
                  <a:srgbClr val="C00000"/>
                </a:solidFill>
                <a:latin typeface="Times New Roman" pitchFamily="18" charset="0"/>
                <a:cs typeface="Times New Roman" pitchFamily="18" charset="0"/>
              </a:rPr>
              <a:t>срок подачи заявок на участие в открытом конкурсе должен быть продлен таким образом, чтобы с даты размещения таких изменений до даты окончания срока подачи заявок на участие в открытом конкурсе этот срок составлял не менее чем десять рабочих дней</a:t>
            </a:r>
            <a:endParaRPr lang="ru-RU" dirty="0">
              <a:solidFill>
                <a:srgbClr val="C00000"/>
              </a:solidFill>
              <a:latin typeface="Times New Roman" pitchFamily="18" charset="0"/>
              <a:cs typeface="Times New Roman" pitchFamily="18" charset="0"/>
            </a:endParaRPr>
          </a:p>
        </p:txBody>
      </p:sp>
      <p:sp>
        <p:nvSpPr>
          <p:cNvPr id="3" name="Заголовок 2"/>
          <p:cNvSpPr>
            <a:spLocks noGrp="1"/>
          </p:cNvSpPr>
          <p:nvPr>
            <p:ph type="title"/>
          </p:nvPr>
        </p:nvSpPr>
        <p:spPr>
          <a:xfrm>
            <a:off x="467544" y="476672"/>
            <a:ext cx="8229600" cy="1143000"/>
          </a:xfrm>
        </p:spPr>
        <p:txBody>
          <a:bodyPr>
            <a:noAutofit/>
          </a:bodyPr>
          <a:lstStyle/>
          <a:p>
            <a:r>
              <a:rPr lang="ru-RU" sz="3200" dirty="0" smtClean="0">
                <a:latin typeface="Times New Roman" pitchFamily="18" charset="0"/>
                <a:cs typeface="Times New Roman" pitchFamily="18" charset="0"/>
              </a:rPr>
              <a:t>Внесение изменений в извещение (ст.49 ч.4)</a:t>
            </a:r>
            <a:r>
              <a:rPr lang="ru-RU"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dirty="0" smtClean="0">
                <a:latin typeface="Times New Roman" pitchFamily="18" charset="0"/>
                <a:cs typeface="Times New Roman" pitchFamily="18" charset="0"/>
              </a:rPr>
              <a:t>Заказчик вправе принять решение о внесении изменений в конкурсную документацию не позднее чем за пять дней до даты окончания срока подачи заявок на участие в открытом конкурсе.</a:t>
            </a:r>
          </a:p>
          <a:p>
            <a:r>
              <a:rPr lang="ru-RU" dirty="0" smtClean="0">
                <a:latin typeface="Times New Roman" pitchFamily="18" charset="0"/>
                <a:cs typeface="Times New Roman" pitchFamily="18" charset="0"/>
              </a:rPr>
              <a:t>При этом срок подачи заявок на участие в открытом конкурсе должен быть продлен таким образом, чтобы с даты размещения в ЕИС изменений до даты окончания срока подачи заявок на участие в открытом конкурсе этот </a:t>
            </a:r>
            <a:r>
              <a:rPr lang="ru-RU" dirty="0" smtClean="0">
                <a:solidFill>
                  <a:srgbClr val="C00000"/>
                </a:solidFill>
                <a:latin typeface="Times New Roman" pitchFamily="18" charset="0"/>
                <a:cs typeface="Times New Roman" pitchFamily="18" charset="0"/>
              </a:rPr>
              <a:t>срок составлял не менее чем десять рабочих дней</a:t>
            </a:r>
            <a:endParaRPr lang="ru-RU" dirty="0">
              <a:solidFill>
                <a:srgbClr val="C00000"/>
              </a:solidFill>
              <a:latin typeface="Times New Roman" pitchFamily="18" charset="0"/>
              <a:cs typeface="Times New Roman" pitchFamily="18" charset="0"/>
            </a:endParaRPr>
          </a:p>
        </p:txBody>
      </p:sp>
      <p:sp>
        <p:nvSpPr>
          <p:cNvPr id="3" name="Заголовок 2"/>
          <p:cNvSpPr>
            <a:spLocks noGrp="1"/>
          </p:cNvSpPr>
          <p:nvPr>
            <p:ph type="title"/>
          </p:nvPr>
        </p:nvSpPr>
        <p:spPr/>
        <p:txBody>
          <a:bodyPr>
            <a:noAutofit/>
          </a:bodyPr>
          <a:lstStyle/>
          <a:p>
            <a:r>
              <a:rPr lang="ru-RU" sz="3200" dirty="0" smtClean="0">
                <a:latin typeface="Times New Roman" pitchFamily="18" charset="0"/>
                <a:cs typeface="Times New Roman" pitchFamily="18" charset="0"/>
              </a:rPr>
              <a:t>Внесение изменений в конкурсную документацию (ст. 50 ч. 6)</a:t>
            </a:r>
            <a:endParaRPr lang="ru-RU" sz="32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latin typeface="Times New Roman" pitchFamily="18" charset="0"/>
                <a:cs typeface="Times New Roman" pitchFamily="18" charset="0"/>
              </a:rPr>
              <a:t>Участник открытого конкурса подает в письменной форме заявку на участие в открытом конкурсе в запечатанном конверте, не позволяющем просматривать содержание заявки до вскрытия, или в форме электронного документа </a:t>
            </a:r>
            <a:r>
              <a:rPr lang="ru-RU" dirty="0" smtClean="0">
                <a:solidFill>
                  <a:srgbClr val="C00000"/>
                </a:solidFill>
                <a:latin typeface="Times New Roman" pitchFamily="18" charset="0"/>
                <a:cs typeface="Times New Roman" pitchFamily="18" charset="0"/>
              </a:rPr>
              <a:t>(если такая форма подачи заявки допускается конкурсной</a:t>
            </a:r>
            <a:r>
              <a:rPr lang="ru-RU" dirty="0" smtClean="0">
                <a:latin typeface="Times New Roman" pitchFamily="18" charset="0"/>
                <a:cs typeface="Times New Roman" pitchFamily="18" charset="0"/>
              </a:rPr>
              <a:t> </a:t>
            </a:r>
            <a:r>
              <a:rPr lang="ru-RU" dirty="0" smtClean="0">
                <a:solidFill>
                  <a:srgbClr val="C00000"/>
                </a:solidFill>
                <a:latin typeface="Times New Roman" pitchFamily="18" charset="0"/>
                <a:cs typeface="Times New Roman" pitchFamily="18" charset="0"/>
              </a:rPr>
              <a:t>документацией)</a:t>
            </a:r>
            <a:endParaRPr lang="ru-RU" dirty="0">
              <a:solidFill>
                <a:srgbClr val="C00000"/>
              </a:solidFill>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Порядок подачи заявок на участие в открытом конкурсе (ст.51)</a:t>
            </a:r>
            <a:r>
              <a:rPr lang="ru-RU" dirty="0" smtClean="0"/>
              <a:t/>
            </a:r>
            <a:br>
              <a:rPr lang="ru-RU" dirty="0" smtClean="0"/>
            </a:br>
            <a:endParaRPr lang="ru-RU"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32500" lnSpcReduction="20000"/>
          </a:bodyPr>
          <a:lstStyle/>
          <a:p>
            <a:endParaRPr lang="ru-RU" dirty="0" smtClean="0"/>
          </a:p>
          <a:p>
            <a:endParaRPr lang="ru-RU" dirty="0" smtClean="0"/>
          </a:p>
          <a:p>
            <a:pPr>
              <a:buNone/>
            </a:pPr>
            <a:r>
              <a:rPr lang="ru-RU" sz="7200" b="1" dirty="0" smtClean="0">
                <a:latin typeface="Times New Roman" pitchFamily="18" charset="0"/>
                <a:cs typeface="Times New Roman" pitchFamily="18" charset="0"/>
              </a:rPr>
              <a:t>Критерии:</a:t>
            </a:r>
          </a:p>
          <a:p>
            <a:pPr>
              <a:buNone/>
            </a:pPr>
            <a:endParaRPr lang="ru-RU" sz="4900" dirty="0" smtClean="0">
              <a:latin typeface="Times New Roman" pitchFamily="18" charset="0"/>
              <a:cs typeface="Times New Roman" pitchFamily="18" charset="0"/>
            </a:endParaRPr>
          </a:p>
          <a:p>
            <a:r>
              <a:rPr lang="ru-RU" sz="7200" dirty="0" smtClean="0">
                <a:latin typeface="Times New Roman" pitchFamily="18" charset="0"/>
                <a:cs typeface="Times New Roman" pitchFamily="18" charset="0"/>
              </a:rPr>
              <a:t>Цена контракта;</a:t>
            </a:r>
          </a:p>
          <a:p>
            <a:r>
              <a:rPr lang="ru-RU" sz="7200" dirty="0" smtClean="0">
                <a:latin typeface="Times New Roman" pitchFamily="18" charset="0"/>
                <a:cs typeface="Times New Roman" pitchFamily="18" charset="0"/>
              </a:rPr>
              <a:t>Расходы на эксплуатацию и ремонт товаров, использование результатов работ; </a:t>
            </a:r>
          </a:p>
          <a:p>
            <a:r>
              <a:rPr lang="ru-RU" sz="7200" dirty="0" smtClean="0">
                <a:latin typeface="Times New Roman" pitchFamily="18" charset="0"/>
                <a:cs typeface="Times New Roman" pitchFamily="18" charset="0"/>
              </a:rPr>
              <a:t> Качественные, функциональные и экологические характеристики объекта закупки; </a:t>
            </a:r>
          </a:p>
          <a:p>
            <a:r>
              <a:rPr lang="ru-RU" sz="7200" dirty="0" smtClean="0">
                <a:latin typeface="Times New Roman" pitchFamily="18" charset="0"/>
                <a:cs typeface="Times New Roman" pitchFamily="18" charset="0"/>
              </a:rPr>
              <a:t> Квалификация участников закупки, в том числе наличие у них финансовых ресурсов, на праве собственности или ином законном основании оборудования и других материальных ресурсов, опыта работы, связанного с предметом контракта, и деловой репутации, специалистов и иных работников определенного уровня квалификации. </a:t>
            </a:r>
          </a:p>
          <a:p>
            <a:endParaRPr lang="ru-RU" sz="7200" dirty="0" smtClean="0">
              <a:latin typeface="Times New Roman" pitchFamily="18" charset="0"/>
              <a:cs typeface="Times New Roman" pitchFamily="18" charset="0"/>
            </a:endParaRPr>
          </a:p>
          <a:p>
            <a:endParaRPr lang="ru-RU" sz="7200"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Autofit/>
          </a:bodyPr>
          <a:lstStyle/>
          <a:p>
            <a:r>
              <a:rPr lang="ru-RU" sz="3200" dirty="0" smtClean="0">
                <a:solidFill>
                  <a:schemeClr val="tx1"/>
                </a:solidFill>
                <a:latin typeface="Times New Roman" pitchFamily="18" charset="0"/>
                <a:cs typeface="Times New Roman" pitchFamily="18" charset="0"/>
              </a:rPr>
              <a:t>Оценка заявок, окончательных предложений участников закупки и критерии этой оценки (ст.32)</a:t>
            </a:r>
            <a:endParaRPr lang="ru-RU" sz="3200" dirty="0">
              <a:solidFill>
                <a:schemeClr val="tx1"/>
              </a:solidFill>
              <a:latin typeface="Times New Roman" pitchFamily="18" charset="0"/>
              <a:cs typeface="Times New Roman" pitchFamily="18"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sz="2400" dirty="0" smtClean="0">
                <a:latin typeface="Times New Roman" pitchFamily="18" charset="0"/>
                <a:cs typeface="Times New Roman" pitchFamily="18" charset="0"/>
              </a:rPr>
              <a:t>При заключении в случаях, предусмотренных Правительством РФ, контракта на закупку товара или работы, последующее обслуживание, эксплуатацию в течение срока службы, ремонт, утилизацию поставленного товара или созданного в результате выполнения работы объекта (контракт жизненного цикла), а также в иных установленных Правительством РФ случаях вместо критериев «цена контракта» и «расходы на эксплуатацию и ремонт товаров, использование результатов работ» может использоваться критерий «стоимость жизненного цикла товара или созданного в результате выполнения работы объекта» (ч.3 ст. 32)</a:t>
            </a:r>
            <a:endParaRPr lang="ru-RU" sz="2400" dirty="0"/>
          </a:p>
        </p:txBody>
      </p:sp>
      <p:sp>
        <p:nvSpPr>
          <p:cNvPr id="3" name="Заголовок 2"/>
          <p:cNvSpPr>
            <a:spLocks noGrp="1"/>
          </p:cNvSpPr>
          <p:nvPr>
            <p:ph type="title"/>
          </p:nvPr>
        </p:nvSpPr>
        <p:spPr/>
        <p:txBody>
          <a:bodyPr>
            <a:noAutofit/>
          </a:bodyPr>
          <a:lstStyle/>
          <a:p>
            <a:r>
              <a:rPr lang="ru-RU" sz="3200" dirty="0" smtClean="0">
                <a:solidFill>
                  <a:schemeClr val="tx1"/>
                </a:solidFill>
                <a:latin typeface="Times New Roman" pitchFamily="18" charset="0"/>
                <a:cs typeface="Times New Roman" pitchFamily="18" charset="0"/>
              </a:rPr>
              <a:t>Оценка заявок, окончательных предложений участников закупки и критерии этой оценки (ст.32)</a:t>
            </a:r>
            <a:endParaRPr lang="ru-RU" sz="3200" dirty="0">
              <a:solidFill>
                <a:schemeClr val="tx1"/>
              </a:solidFill>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Autofit/>
          </a:bodyPr>
          <a:lstStyle/>
          <a:p>
            <a:r>
              <a:rPr lang="ru-RU" sz="2400" dirty="0" smtClean="0">
                <a:latin typeface="Times New Roman" pitchFamily="18" charset="0"/>
                <a:cs typeface="Times New Roman" pitchFamily="18" charset="0"/>
              </a:rPr>
              <a:t>Контракт заключается </a:t>
            </a:r>
            <a:r>
              <a:rPr lang="ru-RU" sz="2400" dirty="0" smtClean="0">
                <a:solidFill>
                  <a:srgbClr val="C00000"/>
                </a:solidFill>
                <a:latin typeface="Times New Roman" pitchFamily="18" charset="0"/>
                <a:cs typeface="Times New Roman" pitchFamily="18" charset="0"/>
              </a:rPr>
              <a:t>не ранее чем через десять дней и не позднее чем через двадцать дней</a:t>
            </a:r>
            <a:r>
              <a:rPr lang="ru-RU" sz="2400" dirty="0" smtClean="0">
                <a:latin typeface="Times New Roman" pitchFamily="18" charset="0"/>
                <a:cs typeface="Times New Roman" pitchFamily="18" charset="0"/>
              </a:rPr>
              <a:t> с даты размещения в ЕИС протокола рассмотрения и оценки заявок на участие в конкурсе или при проведении закрытого конкурса с даты подписания такого протокола.</a:t>
            </a:r>
          </a:p>
          <a:p>
            <a:r>
              <a:rPr lang="ru-RU" sz="2400" dirty="0" smtClean="0">
                <a:solidFill>
                  <a:srgbClr val="C00000"/>
                </a:solidFill>
                <a:latin typeface="Times New Roman" pitchFamily="18" charset="0"/>
                <a:cs typeface="Times New Roman" pitchFamily="18" charset="0"/>
              </a:rPr>
              <a:t>В течение пятнадцати дней с даты получения от заказчика проекта контракта</a:t>
            </a:r>
            <a:r>
              <a:rPr lang="ru-RU" sz="2400" dirty="0" smtClean="0">
                <a:latin typeface="Times New Roman" pitchFamily="18" charset="0"/>
                <a:cs typeface="Times New Roman" pitchFamily="18" charset="0"/>
              </a:rPr>
              <a:t> (без подписи заказчика) победитель конкурса обязан подписать контракт и представить все экземпляры контракта заказчику. При этом победитель конкурса одновременно с контрактом обязан представить заказчику документы, подтверждающие предоставление обеспечения исполнения контракта.</a:t>
            </a:r>
          </a:p>
          <a:p>
            <a:r>
              <a:rPr lang="ru-RU"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Заключение контракта по результатам конкурса (ст. 54)</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Autofit/>
          </a:bodyPr>
          <a:lstStyle/>
          <a:p>
            <a:r>
              <a:rPr lang="ru-RU" sz="1800" dirty="0" smtClean="0">
                <a:latin typeface="Times New Roman" pitchFamily="18" charset="0"/>
                <a:cs typeface="Times New Roman" pitchFamily="18" charset="0"/>
              </a:rPr>
              <a:t>Проект контракта подлежит направлению заказчиком этому участнику в срок, </a:t>
            </a:r>
            <a:r>
              <a:rPr lang="ru-RU" sz="1800" dirty="0" smtClean="0">
                <a:solidFill>
                  <a:srgbClr val="C00000"/>
                </a:solidFill>
                <a:latin typeface="Times New Roman" pitchFamily="18" charset="0"/>
                <a:cs typeface="Times New Roman" pitchFamily="18" charset="0"/>
              </a:rPr>
              <a:t>не превышающий десяти дней с даты признания победителя конкурса уклонившимся от заключения контракта.</a:t>
            </a:r>
            <a:r>
              <a:rPr lang="ru-RU" sz="1800" dirty="0" smtClean="0">
                <a:latin typeface="Times New Roman" pitchFamily="18" charset="0"/>
                <a:cs typeface="Times New Roman" pitchFamily="18" charset="0"/>
              </a:rPr>
              <a:t> Данный участник  </a:t>
            </a:r>
            <a:r>
              <a:rPr lang="ru-RU" sz="1800" dirty="0" smtClean="0">
                <a:solidFill>
                  <a:srgbClr val="C00000"/>
                </a:solidFill>
                <a:latin typeface="Times New Roman" pitchFamily="18" charset="0"/>
                <a:cs typeface="Times New Roman" pitchFamily="18" charset="0"/>
              </a:rPr>
              <a:t>вправе</a:t>
            </a:r>
            <a:r>
              <a:rPr lang="ru-RU" sz="1800" dirty="0" smtClean="0">
                <a:latin typeface="Times New Roman" pitchFamily="18" charset="0"/>
                <a:cs typeface="Times New Roman" pitchFamily="18" charset="0"/>
              </a:rPr>
              <a:t> (!!!)подписать контракт и передать его заказчику в порядке и в сроки, которые предусмотрены частью 3 настоящей статьи, или отказаться от заключения контракта.</a:t>
            </a:r>
          </a:p>
          <a:p>
            <a:r>
              <a:rPr lang="ru-RU" sz="1800" dirty="0" smtClean="0">
                <a:latin typeface="Times New Roman" pitchFamily="18" charset="0"/>
                <a:cs typeface="Times New Roman" pitchFamily="18" charset="0"/>
              </a:rPr>
              <a:t>В течение десяти дней с даты получения от победителя конкурса или участника конкурса, заявке на участие в конкурсе которого присвоен второй номер, подписанного контракта с приложением документов, подтверждающих предоставление обеспечения исполнения контракта, </a:t>
            </a:r>
            <a:r>
              <a:rPr lang="ru-RU" sz="1800" dirty="0" smtClean="0">
                <a:solidFill>
                  <a:srgbClr val="C00000"/>
                </a:solidFill>
                <a:latin typeface="Times New Roman" pitchFamily="18" charset="0"/>
                <a:cs typeface="Times New Roman" pitchFamily="18" charset="0"/>
              </a:rPr>
              <a:t>заказчик обязан подписать контракт </a:t>
            </a:r>
            <a:r>
              <a:rPr lang="ru-RU" sz="1800" dirty="0" smtClean="0">
                <a:latin typeface="Times New Roman" pitchFamily="18" charset="0"/>
                <a:cs typeface="Times New Roman" pitchFamily="18" charset="0"/>
              </a:rPr>
              <a:t>и передать один экземпляр победителю. </a:t>
            </a:r>
          </a:p>
          <a:p>
            <a:r>
              <a:rPr lang="ru-RU" sz="1800" dirty="0" smtClean="0">
                <a:latin typeface="Times New Roman" pitchFamily="18" charset="0"/>
                <a:cs typeface="Times New Roman" pitchFamily="18" charset="0"/>
              </a:rPr>
              <a:t>В случае, если заказчик не совершил данные </a:t>
            </a:r>
            <a:r>
              <a:rPr lang="ru-RU" sz="1800" dirty="0" smtClean="0">
                <a:solidFill>
                  <a:srgbClr val="C00000"/>
                </a:solidFill>
                <a:latin typeface="Times New Roman" pitchFamily="18" charset="0"/>
                <a:cs typeface="Times New Roman" pitchFamily="18" charset="0"/>
              </a:rPr>
              <a:t>действия, он признается уклонившимся от заключения контракта</a:t>
            </a:r>
            <a:r>
              <a:rPr lang="ru-RU" sz="1800" dirty="0" smtClean="0">
                <a:latin typeface="Times New Roman" pitchFamily="18" charset="0"/>
                <a:cs typeface="Times New Roman" pitchFamily="18" charset="0"/>
              </a:rPr>
              <a:t>. При уклонении заказчика от заключения контракта с победителем конкурса или участником конкурса, заявке на участие в конкурсе которого присвоен второй номер, этот победитель или этот участник вправе обратиться в суд с иском о понуждении заказчика заключить контракт и о взыскании с заказчика убытков, причиненных уклонением заказчика от заключения контракта.</a:t>
            </a:r>
          </a:p>
          <a:p>
            <a:endParaRPr lang="ru-RU" sz="1800"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Заключение контракта с участником №2 (ст. 54 ч. 5-7)</a:t>
            </a:r>
            <a:endParaRPr lang="ru-RU" dirty="0">
              <a:latin typeface="Times New Roman" pitchFamily="18" charset="0"/>
              <a:cs typeface="Times New Roman" pitchFamily="18"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r>
              <a:rPr lang="ru-RU" sz="2900" dirty="0" smtClean="0">
                <a:latin typeface="Times New Roman" pitchFamily="18" charset="0"/>
                <a:cs typeface="Times New Roman" pitchFamily="18" charset="0"/>
              </a:rPr>
              <a:t>1. Заказчик заключает контракт с единственным поставщиком в случаях, если конкурс признан не состоявшимся по основаниям, предусмотренным:</a:t>
            </a:r>
          </a:p>
          <a:p>
            <a:r>
              <a:rPr lang="ru-RU" sz="2900" dirty="0" smtClean="0">
                <a:latin typeface="Times New Roman" pitchFamily="18" charset="0"/>
                <a:cs typeface="Times New Roman" pitchFamily="18" charset="0"/>
              </a:rPr>
              <a:t> по окончании срока подачи заявок на участие в конкурсе подана только одна заявка, при этом такая заявка признана соответствующей требованиям настоящего Федерального закона и конкурсной документации;</a:t>
            </a:r>
          </a:p>
          <a:p>
            <a:r>
              <a:rPr lang="ru-RU" sz="2900" dirty="0" smtClean="0">
                <a:latin typeface="Times New Roman" pitchFamily="18" charset="0"/>
                <a:cs typeface="Times New Roman" pitchFamily="18" charset="0"/>
              </a:rPr>
              <a:t> по результатам рассмотрения заявок на участие в конкурсе только одна заявка признана соответствующей требованиям настоящего Федерального закона и конкурсной документации;</a:t>
            </a:r>
          </a:p>
          <a:p>
            <a:r>
              <a:rPr lang="ru-RU" sz="2900" dirty="0" smtClean="0">
                <a:latin typeface="Times New Roman" pitchFamily="18" charset="0"/>
                <a:cs typeface="Times New Roman" pitchFamily="18" charset="0"/>
              </a:rPr>
              <a:t>по результатам предквалификационного отбора только один участник закупки признан соответствующим установленным единым требованиям, дополнительным требованиям и заявка такого участника признана соответствующей требованиям настоящего Федерального закона, конкурсной документации.</a:t>
            </a:r>
          </a:p>
          <a:p>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Последствия признания конкурса несостоявшимся (ст.55)</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dirty="0" smtClean="0">
                <a:latin typeface="Times New Roman" pitchFamily="18" charset="0"/>
                <a:cs typeface="Times New Roman" pitchFamily="18" charset="0"/>
              </a:rPr>
              <a:t> по окончании срока подачи заявок на участие в конкурсе не подано ни одной такой заявки;</a:t>
            </a:r>
          </a:p>
          <a:p>
            <a:r>
              <a:rPr lang="ru-RU" dirty="0" smtClean="0">
                <a:latin typeface="Times New Roman" pitchFamily="18" charset="0"/>
                <a:cs typeface="Times New Roman" pitchFamily="18" charset="0"/>
              </a:rPr>
              <a:t>по результатам рассмотрения заявок на участие в конкурсе конкурсная комиссия отклонила все такие заявки;</a:t>
            </a:r>
          </a:p>
          <a:p>
            <a:r>
              <a:rPr lang="ru-RU" dirty="0" smtClean="0">
                <a:latin typeface="Times New Roman" pitchFamily="18" charset="0"/>
                <a:cs typeface="Times New Roman" pitchFamily="18" charset="0"/>
              </a:rPr>
              <a:t>по результатам предквалификационного отбора ни один участник закупки не признан соответствующим установленным единым требованиям и дополнительным требованиям.</a:t>
            </a:r>
          </a:p>
          <a:p>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Случаи проведения повторного конкурса (ст.55 ч.2)</a:t>
            </a:r>
            <a:endParaRPr lang="ru-RU" dirty="0">
              <a:latin typeface="Times New Roman" pitchFamily="18" charset="0"/>
              <a:cs typeface="Times New Roman" pitchFamily="18"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r>
              <a:rPr lang="ru-RU" dirty="0" smtClean="0">
                <a:latin typeface="Times New Roman" pitchFamily="18" charset="0"/>
                <a:cs typeface="Times New Roman" pitchFamily="18" charset="0"/>
              </a:rPr>
              <a:t>Заказчик размещает извещение о проведении повторного конкурса в ЕИС </a:t>
            </a:r>
            <a:r>
              <a:rPr lang="ru-RU" dirty="0" smtClean="0">
                <a:solidFill>
                  <a:srgbClr val="C00000"/>
                </a:solidFill>
                <a:latin typeface="Times New Roman" pitchFamily="18" charset="0"/>
                <a:cs typeface="Times New Roman" pitchFamily="18" charset="0"/>
              </a:rPr>
              <a:t>не менее чем за десять дней до даты вскрытия конвертов с заявками на участие в этом конкурсе.</a:t>
            </a:r>
          </a:p>
          <a:p>
            <a:r>
              <a:rPr lang="ru-RU" dirty="0" smtClean="0">
                <a:latin typeface="Times New Roman" pitchFamily="18" charset="0"/>
                <a:cs typeface="Times New Roman" pitchFamily="18" charset="0"/>
              </a:rPr>
              <a:t>В случае, если повторный конкурс признан не состоявшимся по основаниям, предусмотренным пунктами 1 - 3 части 2 настоящей статьи, заказчик вносит изменения в план-график (при необходимости также в план закупок) и осуществляет данную закупку </a:t>
            </a:r>
            <a:r>
              <a:rPr lang="ru-RU" dirty="0" smtClean="0">
                <a:solidFill>
                  <a:srgbClr val="C00000"/>
                </a:solidFill>
                <a:latin typeface="Times New Roman" pitchFamily="18" charset="0"/>
                <a:cs typeface="Times New Roman" pitchFamily="18" charset="0"/>
              </a:rPr>
              <a:t>путем проведения запроса предложений</a:t>
            </a:r>
            <a:r>
              <a:rPr lang="ru-RU" dirty="0" smtClean="0">
                <a:latin typeface="Times New Roman" pitchFamily="18" charset="0"/>
                <a:cs typeface="Times New Roman" pitchFamily="18" charset="0"/>
              </a:rPr>
              <a:t> (при этом объект закупки не может быть изменен) или иным образом в соответствии с настоящим ФЗ.</a:t>
            </a:r>
          </a:p>
          <a:p>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Проведение повторного конкурса (ст.55 ч.3)</a:t>
            </a:r>
            <a:endParaRPr lang="ru-RU"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Autofit/>
          </a:bodyPr>
          <a:lstStyle/>
          <a:p>
            <a:pPr>
              <a:buNone/>
            </a:pPr>
            <a:r>
              <a:rPr lang="ru-RU" sz="2000" dirty="0" smtClean="0">
                <a:latin typeface="Times New Roman" pitchFamily="18" charset="0"/>
                <a:cs typeface="Times New Roman" pitchFamily="18" charset="0"/>
              </a:rPr>
              <a:t>Конкурс, при котором информация о закупке сообщается заказчиком неограниченному кругу лиц путем размещения в единой информационной системе извещения о проведении такого конкурса и конкурсной документации, к участникам закупки предъявляются единые требования и дополнительные требования и победитель такого конкурса определяется из числа участников закупки, прошедших </a:t>
            </a:r>
            <a:r>
              <a:rPr lang="ru-RU" sz="2000" dirty="0" err="1" smtClean="0">
                <a:latin typeface="Times New Roman" pitchFamily="18" charset="0"/>
                <a:cs typeface="Times New Roman" pitchFamily="18" charset="0"/>
              </a:rPr>
              <a:t>предквалификационный</a:t>
            </a:r>
            <a:r>
              <a:rPr lang="ru-RU" sz="2000" dirty="0" smtClean="0">
                <a:latin typeface="Times New Roman" pitchFamily="18" charset="0"/>
                <a:cs typeface="Times New Roman" pitchFamily="18" charset="0"/>
              </a:rPr>
              <a:t> отбор.</a:t>
            </a:r>
          </a:p>
          <a:p>
            <a:pPr>
              <a:buNone/>
            </a:pPr>
            <a:r>
              <a:rPr lang="ru-RU" sz="2000" dirty="0" smtClean="0">
                <a:latin typeface="Times New Roman" pitchFamily="18" charset="0"/>
                <a:cs typeface="Times New Roman" pitchFamily="18" charset="0"/>
              </a:rPr>
              <a:t>Применяется в случае, если поставки товаров, выполнение работ, оказание услуг по причине их технической и (или) технологической сложности, инновационного, высокотехнологичного или специализированного характера способны осуществить только поставщики (подрядчики, исполнители), </a:t>
            </a:r>
            <a:r>
              <a:rPr lang="ru-RU" sz="2000" dirty="0" smtClean="0">
                <a:solidFill>
                  <a:srgbClr val="C00000"/>
                </a:solidFill>
                <a:latin typeface="Times New Roman" pitchFamily="18" charset="0"/>
                <a:cs typeface="Times New Roman" pitchFamily="18" charset="0"/>
              </a:rPr>
              <a:t>имеющие необходимый уровень квалификации.</a:t>
            </a:r>
          </a:p>
          <a:p>
            <a:pPr>
              <a:buNone/>
            </a:pPr>
            <a:r>
              <a:rPr lang="ru-RU" sz="2000" dirty="0" smtClean="0">
                <a:latin typeface="Times New Roman" pitchFamily="18" charset="0"/>
                <a:cs typeface="Times New Roman" pitchFamily="18" charset="0"/>
              </a:rPr>
              <a:t>Перечень случаев устанавливается Правительством РФ.</a:t>
            </a:r>
            <a:endParaRPr lang="ru-RU" sz="2000" dirty="0">
              <a:latin typeface="Times New Roman" pitchFamily="18" charset="0"/>
              <a:cs typeface="Times New Roman" pitchFamily="18" charset="0"/>
            </a:endParaRPr>
          </a:p>
        </p:txBody>
      </p:sp>
      <p:sp>
        <p:nvSpPr>
          <p:cNvPr id="3" name="Заголовок 2"/>
          <p:cNvSpPr>
            <a:spLocks noGrp="1"/>
          </p:cNvSpPr>
          <p:nvPr>
            <p:ph type="title"/>
          </p:nvPr>
        </p:nvSpPr>
        <p:spPr>
          <a:xfrm>
            <a:off x="467544" y="332656"/>
            <a:ext cx="8229600" cy="1143000"/>
          </a:xfrm>
        </p:spPr>
        <p:txBody>
          <a:bodyPr>
            <a:normAutofit fontScale="90000"/>
          </a:bodyPr>
          <a:lstStyle/>
          <a:p>
            <a:r>
              <a:rPr lang="ru-RU" dirty="0" smtClean="0">
                <a:solidFill>
                  <a:srgbClr val="C00000"/>
                </a:solidFill>
                <a:latin typeface="Times New Roman" pitchFamily="18" charset="0"/>
                <a:cs typeface="Times New Roman" pitchFamily="18" charset="0"/>
              </a:rPr>
              <a:t>Конкурс с ограниченным участием (ст.56)</a:t>
            </a:r>
            <a:endParaRPr lang="ru-RU" dirty="0">
              <a:solidFill>
                <a:srgbClr val="C00000"/>
              </a:solidFill>
              <a:latin typeface="Times New Roman" pitchFamily="18" charset="0"/>
              <a:cs typeface="Times New Roman" pitchFamily="18"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dirty="0" smtClean="0"/>
              <a:t> </a:t>
            </a:r>
            <a:r>
              <a:rPr lang="ru-RU" dirty="0" smtClean="0">
                <a:latin typeface="Times New Roman" pitchFamily="18" charset="0"/>
                <a:cs typeface="Times New Roman" pitchFamily="18" charset="0"/>
              </a:rPr>
              <a:t>В течение не более чем десяти рабочих дней с даты вскрытия конвертов с заявками на участие в конкурсе с ограниченным участием и (или) даты открытия доступа к поданным в форме электронных документов заявкам на участие в таком конкурсе заказчик проводит </a:t>
            </a:r>
            <a:r>
              <a:rPr lang="ru-RU" dirty="0" err="1" smtClean="0">
                <a:solidFill>
                  <a:srgbClr val="C00000"/>
                </a:solidFill>
                <a:latin typeface="Times New Roman" pitchFamily="18" charset="0"/>
                <a:cs typeface="Times New Roman" pitchFamily="18" charset="0"/>
              </a:rPr>
              <a:t>предквалификационный</a:t>
            </a:r>
            <a:r>
              <a:rPr lang="ru-RU" dirty="0" smtClean="0">
                <a:solidFill>
                  <a:srgbClr val="C00000"/>
                </a:solidFill>
                <a:latin typeface="Times New Roman" pitchFamily="18" charset="0"/>
                <a:cs typeface="Times New Roman" pitchFamily="18" charset="0"/>
              </a:rPr>
              <a:t> отбор </a:t>
            </a:r>
            <a:r>
              <a:rPr lang="ru-RU" dirty="0" smtClean="0">
                <a:latin typeface="Times New Roman" pitchFamily="18" charset="0"/>
                <a:cs typeface="Times New Roman" pitchFamily="18" charset="0"/>
              </a:rPr>
              <a:t>для выявления участников закупки, которые соответствуют требованиям, установленным заказчиком.</a:t>
            </a:r>
          </a:p>
          <a:p>
            <a:endParaRPr lang="ru-RU" dirty="0"/>
          </a:p>
        </p:txBody>
      </p:sp>
      <p:sp>
        <p:nvSpPr>
          <p:cNvPr id="3" name="Заголовок 2"/>
          <p:cNvSpPr>
            <a:spLocks noGrp="1"/>
          </p:cNvSpPr>
          <p:nvPr>
            <p:ph type="title"/>
          </p:nvPr>
        </p:nvSpPr>
        <p:spPr/>
        <p:txBody>
          <a:bodyPr>
            <a:normAutofit fontScale="90000"/>
          </a:bodyPr>
          <a:lstStyle/>
          <a:p>
            <a:r>
              <a:rPr lang="ru-RU" dirty="0" smtClean="0">
                <a:solidFill>
                  <a:srgbClr val="C00000"/>
                </a:solidFill>
                <a:latin typeface="Times New Roman" pitchFamily="18" charset="0"/>
                <a:cs typeface="Times New Roman" pitchFamily="18" charset="0"/>
              </a:rPr>
              <a:t>Конкурс с ограниченным участием (ст.56 ч.7)</a:t>
            </a:r>
            <a:endParaRPr lang="ru-RU"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pPr>
              <a:buNone/>
            </a:pPr>
            <a:r>
              <a:rPr lang="ru-RU" sz="2400" dirty="0" smtClean="0">
                <a:latin typeface="Times New Roman" pitchFamily="18" charset="0"/>
                <a:cs typeface="Times New Roman" pitchFamily="18" charset="0"/>
              </a:rPr>
              <a:t>Заказчик вправе провести двухэтапный конкурс в соответствии с настоящим Федеральным законом при одновременном соблюдении следующих условий:</a:t>
            </a:r>
          </a:p>
          <a:p>
            <a:pPr>
              <a:buNone/>
            </a:pPr>
            <a:r>
              <a:rPr lang="ru-RU" sz="2400" dirty="0" smtClean="0">
                <a:latin typeface="Times New Roman" pitchFamily="18" charset="0"/>
                <a:cs typeface="Times New Roman" pitchFamily="18" charset="0"/>
              </a:rPr>
              <a:t>1) конкурс проводится для заключения контракта на проведение научных исследований, проектных работ (в том числе архитектурно-строительного проектирования), экспериментов, изысканий, на поставку инновационной и высокотехнологичной продукции, энергосервисного контракта, а также в целях создания произведения литературы или искусства, исполнения (как результата интеллектуальной деятельности);</a:t>
            </a:r>
          </a:p>
          <a:p>
            <a:pPr>
              <a:buNone/>
            </a:pPr>
            <a:r>
              <a:rPr lang="ru-RU" sz="2400" dirty="0" smtClean="0">
                <a:latin typeface="Times New Roman" pitchFamily="18" charset="0"/>
                <a:cs typeface="Times New Roman" pitchFamily="18" charset="0"/>
              </a:rPr>
              <a:t>2) для уточнения характеристик объекта закупки необходимо провести его обсуждение с участниками закупки.</a:t>
            </a:r>
          </a:p>
          <a:p>
            <a:endParaRPr lang="ru-RU" dirty="0"/>
          </a:p>
        </p:txBody>
      </p:sp>
      <p:sp>
        <p:nvSpPr>
          <p:cNvPr id="3" name="Заголовок 2"/>
          <p:cNvSpPr>
            <a:spLocks noGrp="1"/>
          </p:cNvSpPr>
          <p:nvPr>
            <p:ph type="title"/>
          </p:nvPr>
        </p:nvSpPr>
        <p:spPr/>
        <p:txBody>
          <a:bodyPr/>
          <a:lstStyle/>
          <a:p>
            <a:r>
              <a:rPr lang="ru-RU" dirty="0" smtClean="0">
                <a:solidFill>
                  <a:srgbClr val="C00000"/>
                </a:solidFill>
                <a:latin typeface="Times New Roman" pitchFamily="18" charset="0"/>
                <a:cs typeface="Times New Roman" pitchFamily="18" charset="0"/>
              </a:rPr>
              <a:t>Двухэтапный конкурс (ст.57) </a:t>
            </a:r>
            <a:endParaRPr lang="ru-RU" dirty="0">
              <a:solidFill>
                <a:srgbClr val="C00000"/>
              </a:solidFill>
              <a:latin typeface="Times New Roman" pitchFamily="18" charset="0"/>
              <a:cs typeface="Times New Roman" pitchFamily="18"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r>
              <a:rPr lang="ru-RU" dirty="0" smtClean="0">
                <a:latin typeface="Times New Roman" pitchFamily="18" charset="0"/>
                <a:cs typeface="Times New Roman" pitchFamily="18" charset="0"/>
              </a:rPr>
              <a:t>На первом  этапе участники двухэтапного конкурса обязаны представить первоначальные заявки на участие в конкурсе, содержащие предложения в отношении объекта закупки без указания предложений о цене контракта. При этом предоставление обеспечения заявки на участие в таком конкурсе на первом этапе не требуется.</a:t>
            </a:r>
          </a:p>
          <a:p>
            <a:r>
              <a:rPr lang="ru-RU" dirty="0" smtClean="0">
                <a:latin typeface="Times New Roman" pitchFamily="18" charset="0"/>
                <a:cs typeface="Times New Roman" pitchFamily="18" charset="0"/>
              </a:rPr>
              <a:t>Срок проведения первого этапа двухэтапного конкурса </a:t>
            </a:r>
            <a:r>
              <a:rPr lang="ru-RU" dirty="0" smtClean="0">
                <a:solidFill>
                  <a:srgbClr val="C00000"/>
                </a:solidFill>
                <a:latin typeface="Times New Roman" pitchFamily="18" charset="0"/>
                <a:cs typeface="Times New Roman" pitchFamily="18" charset="0"/>
              </a:rPr>
              <a:t>не может превышать двадцать дней с даты вскрытия конвертов с первоначальными заявками на участие в таком конкурсе</a:t>
            </a:r>
            <a:r>
              <a:rPr lang="ru-RU" dirty="0" smtClean="0">
                <a:latin typeface="Times New Roman" pitchFamily="18" charset="0"/>
                <a:cs typeface="Times New Roman" pitchFamily="18" charset="0"/>
              </a:rPr>
              <a:t> и открытия доступа к поданным в форме электронных документов первоначальным заявкам на участие в таком конкурсе</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solidFill>
                  <a:schemeClr val="tx1"/>
                </a:solidFill>
                <a:latin typeface="Times New Roman" pitchFamily="18" charset="0"/>
                <a:cs typeface="Times New Roman" pitchFamily="18" charset="0"/>
              </a:rPr>
              <a:t>Двухэтапный конкурс (ст.57 ч.4) </a:t>
            </a:r>
            <a:endParaRPr lang="ru-RU" dirty="0">
              <a:solidFill>
                <a:schemeClr val="tx1"/>
              </a:solidFill>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pPr>
              <a:buNone/>
            </a:pPr>
            <a:r>
              <a:rPr lang="ru-RU" sz="3100" dirty="0" smtClean="0">
                <a:solidFill>
                  <a:srgbClr val="C00000"/>
                </a:solidFill>
                <a:latin typeface="Times New Roman" pitchFamily="18" charset="0"/>
                <a:cs typeface="Times New Roman" pitchFamily="18" charset="0"/>
              </a:rPr>
              <a:t>Заказчик вправе уточнить условия закупки, а именно:</a:t>
            </a:r>
          </a:p>
          <a:p>
            <a:pPr>
              <a:buNone/>
            </a:pPr>
            <a:r>
              <a:rPr lang="ru-RU" sz="3100" dirty="0" smtClean="0">
                <a:latin typeface="Times New Roman" pitchFamily="18" charset="0"/>
                <a:cs typeface="Times New Roman" pitchFamily="18" charset="0"/>
              </a:rPr>
              <a:t>1) любое требование к указанным в конкурсной документации функциональным, техническим, качественным или эксплуатационным характеристикам объекта закупки. При этом заказчик вправе дополнить указанные характеристики новыми характеристиками, которые соответствуют требованиям настоящего ФЗ;</a:t>
            </a:r>
          </a:p>
          <a:p>
            <a:r>
              <a:rPr lang="ru-RU" sz="3100" dirty="0" smtClean="0">
                <a:latin typeface="Times New Roman" pitchFamily="18" charset="0"/>
                <a:cs typeface="Times New Roman" pitchFamily="18" charset="0"/>
              </a:rPr>
              <a:t>2) любой указанный в конкурсной документации критерий оценки заявок на участие в таком конкурсе. При этом заказчик вправе дополнить указанные критерии новыми критериями, отвечающими требованиям настоящего Федерального закона, только в той мере, в какой данное дополнение требуется в результате изменения функциональных, технических, качественных или эксплуатационных характеристик объекта закупки.</a:t>
            </a:r>
          </a:p>
          <a:p>
            <a:endParaRPr lang="ru-RU" sz="3100"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fontScale="90000"/>
          </a:bodyPr>
          <a:lstStyle/>
          <a:p>
            <a:r>
              <a:rPr lang="ru-RU" dirty="0" smtClean="0">
                <a:solidFill>
                  <a:schemeClr val="tx1"/>
                </a:solidFill>
                <a:latin typeface="Times New Roman" pitchFamily="18" charset="0"/>
                <a:cs typeface="Times New Roman" pitchFamily="18" charset="0"/>
              </a:rPr>
              <a:t>Результаты первого этапа двухэтапного конкурса (ст. 57 ч.9)</a:t>
            </a: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a:bodyPr>
          <a:lstStyle/>
          <a:p>
            <a:r>
              <a:rPr lang="ru-RU" dirty="0" smtClean="0">
                <a:latin typeface="Times New Roman" pitchFamily="18" charset="0"/>
                <a:cs typeface="Times New Roman" pitchFamily="18" charset="0"/>
              </a:rPr>
              <a:t>На втором этапе  конкурсная комиссия предлагает всем участникам двухэтапного конкурса, принявшим участие в проведении его первого этапа, представить окончательные заявки на участие в двухэтапном конкурсе с указанием цены контракта с учетом уточненных после первого этапа такого конкурса условий закупки. При этом заказчиком устанавливается требование об обеспечении указанных заявок.</a:t>
            </a:r>
          </a:p>
          <a:p>
            <a:r>
              <a:rPr lang="ru-RU" dirty="0" smtClean="0">
                <a:latin typeface="Times New Roman" pitchFamily="18" charset="0"/>
                <a:cs typeface="Times New Roman" pitchFamily="18" charset="0"/>
              </a:rPr>
              <a:t> Участник двухэтапного конкурса, принявший участие в проведении его первого этапа, вправе отказаться от участия во втором этапе двухэтапного конкурса.</a:t>
            </a:r>
          </a:p>
          <a:p>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Результаты второго этапа двухэтапного конкурса (ст.57 ч.12-13) </a:t>
            </a:r>
            <a:endParaRPr lang="ru-RU" dirty="0">
              <a:latin typeface="Times New Roman" pitchFamily="18" charset="0"/>
              <a:cs typeface="Times New Roman" pitchFamily="18"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pPr>
              <a:buNone/>
            </a:pPr>
            <a:r>
              <a:rPr lang="ru-RU" sz="2800" dirty="0" smtClean="0">
                <a:latin typeface="Times New Roman" pitchFamily="18" charset="0"/>
                <a:cs typeface="Times New Roman" pitchFamily="18" charset="0"/>
              </a:rPr>
              <a:t>Заказчик </a:t>
            </a:r>
            <a:r>
              <a:rPr lang="ru-RU" sz="2800" dirty="0" smtClean="0">
                <a:solidFill>
                  <a:srgbClr val="C00000"/>
                </a:solidFill>
                <a:latin typeface="Times New Roman" pitchFamily="18" charset="0"/>
                <a:cs typeface="Times New Roman" pitchFamily="18" charset="0"/>
              </a:rPr>
              <a:t>обязан проводить электронный аукцион </a:t>
            </a:r>
            <a:r>
              <a:rPr lang="ru-RU" sz="2800" dirty="0" smtClean="0">
                <a:latin typeface="Times New Roman" pitchFamily="18" charset="0"/>
                <a:cs typeface="Times New Roman" pitchFamily="18" charset="0"/>
              </a:rPr>
              <a:t>в случае, если осуществляются закупки товаров, работ, услуг, включенных в перечень, установленный Правительством Российской Федерации, либо в дополнительный перечень, установленный высшим исполнительным органом государственной власти субъекта Российской Федерации при осуществлении закупок товаров, работ, услуг для обеспечения нужд субъекта Российской Федерации. </a:t>
            </a:r>
          </a:p>
          <a:p>
            <a:pPr>
              <a:buNone/>
            </a:pPr>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Проводится только по одному лоту!</a:t>
            </a:r>
          </a:p>
          <a:p>
            <a:pPr>
              <a:buNone/>
            </a:pPr>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Обеспечение заявок - в размере от 0,5 до 5 %, </a:t>
            </a:r>
          </a:p>
          <a:p>
            <a:r>
              <a:rPr lang="ru-RU" sz="2800" dirty="0" smtClean="0">
                <a:latin typeface="Times New Roman" pitchFamily="18" charset="0"/>
                <a:cs typeface="Times New Roman" pitchFamily="18" charset="0"/>
              </a:rPr>
              <a:t>если НМЦК не превышает 3 млн. руб. – 1 %; </a:t>
            </a:r>
          </a:p>
          <a:p>
            <a:r>
              <a:rPr lang="ru-RU" sz="2800" dirty="0" smtClean="0">
                <a:latin typeface="Times New Roman" pitchFamily="18" charset="0"/>
                <a:cs typeface="Times New Roman" pitchFamily="18" charset="0"/>
              </a:rPr>
              <a:t>для  СМП, учреждений УИС и пр. – не более 2 %; </a:t>
            </a:r>
          </a:p>
          <a:p>
            <a:pPr>
              <a:buNone/>
            </a:pPr>
            <a:r>
              <a:rPr lang="ru-RU" sz="2800" dirty="0" smtClean="0">
                <a:latin typeface="Times New Roman" pitchFamily="18" charset="0"/>
                <a:cs typeface="Times New Roman" pitchFamily="18" charset="0"/>
              </a:rPr>
              <a:t>	</a:t>
            </a:r>
          </a:p>
          <a:p>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ru-RU" dirty="0" smtClean="0">
                <a:solidFill>
                  <a:srgbClr val="C00000"/>
                </a:solidFill>
                <a:latin typeface="Times New Roman" pitchFamily="18" charset="0"/>
                <a:cs typeface="Times New Roman" pitchFamily="18" charset="0"/>
              </a:rPr>
              <a:t>Аукцион в электронной форме </a:t>
            </a:r>
            <a:br>
              <a:rPr lang="ru-RU" dirty="0" smtClean="0">
                <a:solidFill>
                  <a:srgbClr val="C00000"/>
                </a:solidFill>
                <a:latin typeface="Times New Roman" pitchFamily="18" charset="0"/>
                <a:cs typeface="Times New Roman" pitchFamily="18" charset="0"/>
              </a:rPr>
            </a:br>
            <a:r>
              <a:rPr lang="ru-RU" dirty="0" smtClean="0">
                <a:solidFill>
                  <a:srgbClr val="C00000"/>
                </a:solidFill>
                <a:latin typeface="Times New Roman" pitchFamily="18" charset="0"/>
                <a:cs typeface="Times New Roman" pitchFamily="18" charset="0"/>
              </a:rPr>
              <a:t>(ст.59-71) </a:t>
            </a:r>
            <a:endParaRPr lang="ru-RU" dirty="0">
              <a:solidFill>
                <a:srgbClr val="C00000"/>
              </a:solidFill>
              <a:latin typeface="Times New Roman" pitchFamily="18" charset="0"/>
              <a:cs typeface="Times New Roman" pitchFamily="18"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10000"/>
          </a:bodyPr>
          <a:lstStyle/>
          <a:p>
            <a:pPr>
              <a:buNone/>
            </a:pPr>
            <a:r>
              <a:rPr lang="ru-RU" sz="2000" dirty="0" smtClean="0">
                <a:latin typeface="Times New Roman" pitchFamily="18" charset="0"/>
                <a:cs typeface="Times New Roman" pitchFamily="18" charset="0"/>
              </a:rPr>
              <a:t>1) заявление этого участника о его аккредитации на электронной площадке;</a:t>
            </a:r>
          </a:p>
          <a:p>
            <a:pPr>
              <a:buNone/>
            </a:pPr>
            <a:r>
              <a:rPr lang="ru-RU" sz="2000" dirty="0" smtClean="0">
                <a:latin typeface="Times New Roman" pitchFamily="18" charset="0"/>
                <a:cs typeface="Times New Roman" pitchFamily="18" charset="0"/>
              </a:rPr>
              <a:t>2) копия выписки из ЕГРЮЛ, ЕГРИП, полученные не ранее чем за шесть месяцев до даты обращения с заявлением, копия документа, удостоверяющего личность этого участника (для иного физического лица);</a:t>
            </a:r>
          </a:p>
          <a:p>
            <a:pPr>
              <a:buNone/>
            </a:pPr>
            <a:r>
              <a:rPr lang="ru-RU" sz="2000" dirty="0" smtClean="0">
                <a:latin typeface="Times New Roman" pitchFamily="18" charset="0"/>
                <a:cs typeface="Times New Roman" pitchFamily="18" charset="0"/>
              </a:rPr>
              <a:t>3) копии учредительных документов этого участника;</a:t>
            </a:r>
          </a:p>
          <a:p>
            <a:pPr>
              <a:buNone/>
            </a:pPr>
            <a:r>
              <a:rPr lang="ru-RU" sz="2000" dirty="0" smtClean="0">
                <a:latin typeface="Times New Roman" pitchFamily="18" charset="0"/>
                <a:cs typeface="Times New Roman" pitchFamily="18" charset="0"/>
              </a:rPr>
              <a:t>4) копии документов, подтверждающих полномочия лица на получение аккредитации от имени этого участника;</a:t>
            </a:r>
          </a:p>
          <a:p>
            <a:pPr>
              <a:buNone/>
            </a:pPr>
            <a:r>
              <a:rPr lang="ru-RU" sz="2000" dirty="0" smtClean="0">
                <a:latin typeface="Times New Roman" pitchFamily="18" charset="0"/>
                <a:cs typeface="Times New Roman" pitchFamily="18" charset="0"/>
              </a:rPr>
              <a:t> 5) копии документов, подтверждающих полномочия руководителя. </a:t>
            </a:r>
          </a:p>
          <a:p>
            <a:pPr>
              <a:buNone/>
            </a:pPr>
            <a:r>
              <a:rPr lang="ru-RU" sz="2000" dirty="0" smtClean="0">
                <a:latin typeface="Times New Roman" pitchFamily="18" charset="0"/>
                <a:cs typeface="Times New Roman" pitchFamily="18" charset="0"/>
              </a:rPr>
              <a:t>6) идентификационный номер налогоплательщика этого участника;</a:t>
            </a:r>
          </a:p>
          <a:p>
            <a:pPr>
              <a:buNone/>
            </a:pPr>
            <a:r>
              <a:rPr lang="ru-RU" sz="2000" dirty="0" smtClean="0">
                <a:latin typeface="Times New Roman" pitchFamily="18" charset="0"/>
                <a:cs typeface="Times New Roman" pitchFamily="18" charset="0"/>
              </a:rPr>
              <a:t>7) адрес электронной почты этого участника;</a:t>
            </a:r>
          </a:p>
          <a:p>
            <a:pPr>
              <a:buNone/>
            </a:pPr>
            <a:r>
              <a:rPr lang="ru-RU" sz="2000" dirty="0" smtClean="0">
                <a:latin typeface="Times New Roman" pitchFamily="18" charset="0"/>
                <a:cs typeface="Times New Roman" pitchFamily="18" charset="0"/>
              </a:rPr>
              <a:t> 8) решение об одобрении или о совершении по результатам таких аукционов сделок от имени этого участника закупки.</a:t>
            </a:r>
          </a:p>
          <a:p>
            <a:pPr>
              <a:buNone/>
            </a:pPr>
            <a:r>
              <a:rPr lang="ru-RU" sz="2000" dirty="0" smtClean="0">
                <a:solidFill>
                  <a:srgbClr val="C00000"/>
                </a:solidFill>
                <a:latin typeface="Times New Roman" pitchFamily="18" charset="0"/>
                <a:cs typeface="Times New Roman" pitchFamily="18" charset="0"/>
              </a:rPr>
              <a:t>В срок не более чем пять рабочих дней с даты поступления документов и информации,</a:t>
            </a:r>
            <a:r>
              <a:rPr lang="ru-RU" sz="2000" dirty="0" smtClean="0">
                <a:latin typeface="Times New Roman" pitchFamily="18" charset="0"/>
                <a:cs typeface="Times New Roman" pitchFamily="18" charset="0"/>
              </a:rPr>
              <a:t> оператор электронной площадки обязан аккредитовать участника электронного аукциона или отказать этому участнику в аккредитации по основаниям, предусмотренным частью 6 настоящей статьи, а также направить ему уведомление о принятом решении.</a:t>
            </a:r>
          </a:p>
          <a:p>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ru-RU" sz="3200" dirty="0" smtClean="0">
                <a:latin typeface="Times New Roman" pitchFamily="18" charset="0"/>
                <a:cs typeface="Times New Roman" pitchFamily="18" charset="0"/>
              </a:rPr>
              <a:t>Аккредитация участников электронного аукциона на электронной площадке</a:t>
            </a:r>
            <a:endParaRPr lang="ru-RU" sz="3200" dirty="0">
              <a:latin typeface="Times New Roman" pitchFamily="18" charset="0"/>
              <a:cs typeface="Times New Roman" pitchFamily="18"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Содержимое 2"/>
          <p:cNvSpPr>
            <a:spLocks noGrp="1"/>
          </p:cNvSpPr>
          <p:nvPr>
            <p:ph idx="1"/>
          </p:nvPr>
        </p:nvSpPr>
        <p:spPr>
          <a:xfrm>
            <a:off x="838200" y="2133600"/>
            <a:ext cx="7693025" cy="3952875"/>
          </a:xfrm>
        </p:spPr>
        <p:txBody>
          <a:bodyPr>
            <a:normAutofit/>
          </a:bodyPr>
          <a:lstStyle/>
          <a:p>
            <a:r>
              <a:rPr lang="ru-RU" dirty="0" smtClean="0">
                <a:latin typeface="Times New Roman" pitchFamily="18" charset="0"/>
                <a:cs typeface="Times New Roman" pitchFamily="18" charset="0"/>
              </a:rPr>
              <a:t>Внесение денежных средств</a:t>
            </a:r>
          </a:p>
          <a:p>
            <a:r>
              <a:rPr lang="ru-RU" dirty="0" smtClean="0">
                <a:latin typeface="Times New Roman" pitchFamily="18" charset="0"/>
                <a:cs typeface="Times New Roman" pitchFamily="18" charset="0"/>
              </a:rPr>
              <a:t>Размер определяется Заказчиком 0,5-5% НМЦК</a:t>
            </a:r>
          </a:p>
          <a:p>
            <a:r>
              <a:rPr lang="ru-RU" dirty="0" smtClean="0">
                <a:latin typeface="Times New Roman" pitchFamily="18" charset="0"/>
                <a:cs typeface="Times New Roman" pitchFamily="18" charset="0"/>
              </a:rPr>
              <a:t>Перечисляется на счет, открытый Оператором площадки для участника</a:t>
            </a:r>
          </a:p>
          <a:p>
            <a:r>
              <a:rPr lang="ru-RU" dirty="0" smtClean="0">
                <a:latin typeface="Times New Roman" pitchFamily="18" charset="0"/>
                <a:cs typeface="Times New Roman" pitchFamily="18" charset="0"/>
              </a:rPr>
              <a:t>Счет открывается один раз при аккредитации участника</a:t>
            </a:r>
          </a:p>
          <a:p>
            <a:r>
              <a:rPr lang="ru-RU" dirty="0" smtClean="0">
                <a:latin typeface="Times New Roman" pitchFamily="18" charset="0"/>
                <a:cs typeface="Times New Roman" pitchFamily="18" charset="0"/>
              </a:rPr>
              <a:t>Отсутствие обеспечения заявки является основанием для отклонения заявки</a:t>
            </a:r>
          </a:p>
        </p:txBody>
      </p:sp>
      <p:sp>
        <p:nvSpPr>
          <p:cNvPr id="12290" name="Заголовок 1"/>
          <p:cNvSpPr>
            <a:spLocks noGrp="1"/>
          </p:cNvSpPr>
          <p:nvPr>
            <p:ph type="title"/>
          </p:nvPr>
        </p:nvSpPr>
        <p:spPr>
          <a:xfrm>
            <a:off x="395536" y="260648"/>
            <a:ext cx="8229600" cy="1143000"/>
          </a:xfrm>
        </p:spPr>
        <p:txBody>
          <a:bodyPr>
            <a:normAutofit/>
          </a:bodyPr>
          <a:lstStyle/>
          <a:p>
            <a:pPr algn="ctr">
              <a:defRPr/>
            </a:pPr>
            <a:r>
              <a:rPr lang="ru-RU" sz="3200" dirty="0" smtClean="0">
                <a:solidFill>
                  <a:schemeClr val="tx1"/>
                </a:solidFill>
                <a:latin typeface="Times New Roman" pitchFamily="18" charset="0"/>
                <a:cs typeface="Times New Roman" pitchFamily="18" charset="0"/>
              </a:rPr>
              <a:t>Обязательно финансовое обеспечение заявки на участие в ОАЭФ</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Содержимое 2"/>
          <p:cNvSpPr>
            <a:spLocks noGrp="1"/>
          </p:cNvSpPr>
          <p:nvPr>
            <p:ph idx="1"/>
          </p:nvPr>
        </p:nvSpPr>
        <p:spPr/>
        <p:txBody>
          <a:bodyPr>
            <a:normAutofit/>
          </a:bodyPr>
          <a:lstStyle/>
          <a:p>
            <a:pPr algn="just">
              <a:lnSpc>
                <a:spcPct val="80000"/>
              </a:lnSpc>
            </a:pPr>
            <a:endParaRPr lang="ru-RU" dirty="0" smtClean="0">
              <a:latin typeface="Arial" pitchFamily="34" charset="0"/>
            </a:endParaRPr>
          </a:p>
          <a:p>
            <a:pPr algn="just">
              <a:lnSpc>
                <a:spcPct val="80000"/>
              </a:lnSpc>
            </a:pPr>
            <a:r>
              <a:rPr lang="ru-RU" sz="2400" dirty="0" smtClean="0">
                <a:latin typeface="Times New Roman" pitchFamily="18" charset="0"/>
                <a:cs typeface="Times New Roman" pitchFamily="18" charset="0"/>
              </a:rPr>
              <a:t>В случаях отзыва Участником заявки на участие в ОАЭФ;</a:t>
            </a:r>
          </a:p>
          <a:p>
            <a:pPr algn="just">
              <a:lnSpc>
                <a:spcPct val="80000"/>
              </a:lnSpc>
            </a:pPr>
            <a:r>
              <a:rPr lang="ru-RU" sz="2400" dirty="0" smtClean="0">
                <a:latin typeface="Times New Roman" pitchFamily="18" charset="0"/>
                <a:cs typeface="Times New Roman" pitchFamily="18" charset="0"/>
              </a:rPr>
              <a:t>В случае отказа Заказчиком проведения аукциона;</a:t>
            </a:r>
          </a:p>
          <a:p>
            <a:pPr algn="just">
              <a:lnSpc>
                <a:spcPct val="80000"/>
              </a:lnSpc>
            </a:pPr>
            <a:r>
              <a:rPr lang="ru-RU" sz="2400" dirty="0" smtClean="0">
                <a:latin typeface="Times New Roman" pitchFamily="18" charset="0"/>
                <a:cs typeface="Times New Roman" pitchFamily="18" charset="0"/>
              </a:rPr>
              <a:t>В случае принятия Заказчиком решения об отказе в допуске Участнику в результате рассмотрения первых частей заявок на участие;</a:t>
            </a:r>
          </a:p>
          <a:p>
            <a:pPr algn="just">
              <a:lnSpc>
                <a:spcPct val="90000"/>
              </a:lnSpc>
            </a:pPr>
            <a:r>
              <a:rPr lang="ru-RU" sz="2400" dirty="0" smtClean="0">
                <a:latin typeface="Times New Roman" pitchFamily="18" charset="0"/>
                <a:cs typeface="Times New Roman" pitchFamily="18" charset="0"/>
              </a:rPr>
              <a:t> В случае если Участник не принял участие в аукционе (не подал ценовых предложений);</a:t>
            </a:r>
          </a:p>
          <a:p>
            <a:pPr algn="just">
              <a:lnSpc>
                <a:spcPct val="90000"/>
              </a:lnSpc>
              <a:buNone/>
            </a:pPr>
            <a:r>
              <a:rPr lang="ru-RU" sz="2400" dirty="0" smtClean="0">
                <a:latin typeface="Times New Roman" pitchFamily="18" charset="0"/>
                <a:cs typeface="Times New Roman" pitchFamily="18" charset="0"/>
              </a:rPr>
              <a:t> В случае признания заявки Участника не соответствующей требованиям документации (по результатам рассмотрения вторых частей заявок);</a:t>
            </a:r>
          </a:p>
          <a:p>
            <a:pPr algn="just">
              <a:lnSpc>
                <a:spcPct val="90000"/>
              </a:lnSpc>
            </a:pPr>
            <a:r>
              <a:rPr lang="ru-RU" sz="2400" dirty="0" smtClean="0">
                <a:latin typeface="Times New Roman" pitchFamily="18" charset="0"/>
                <a:cs typeface="Times New Roman" pitchFamily="18" charset="0"/>
              </a:rPr>
              <a:t>В случае заключения контракта по результатам проведения электронного аукциона.</a:t>
            </a:r>
            <a:r>
              <a:rPr lang="en-US" sz="2400" dirty="0" smtClean="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pPr algn="just">
              <a:lnSpc>
                <a:spcPct val="80000"/>
              </a:lnSpc>
            </a:pPr>
            <a:endParaRPr lang="en-US" sz="2400" dirty="0" smtClean="0">
              <a:latin typeface="Times New Roman" pitchFamily="18" charset="0"/>
              <a:cs typeface="Times New Roman" pitchFamily="18" charset="0"/>
            </a:endParaRPr>
          </a:p>
          <a:p>
            <a:pPr>
              <a:buFont typeface="Wingdings" pitchFamily="2" charset="2"/>
              <a:buNone/>
            </a:pPr>
            <a:endParaRPr lang="ru-RU" b="1" dirty="0" smtClean="0"/>
          </a:p>
        </p:txBody>
      </p:sp>
      <p:sp>
        <p:nvSpPr>
          <p:cNvPr id="16386" name="Заголовок 1"/>
          <p:cNvSpPr>
            <a:spLocks noGrp="1"/>
          </p:cNvSpPr>
          <p:nvPr>
            <p:ph type="title"/>
          </p:nvPr>
        </p:nvSpPr>
        <p:spPr/>
        <p:txBody>
          <a:bodyPr/>
          <a:lstStyle/>
          <a:p>
            <a:pPr algn="ctr">
              <a:defRPr/>
            </a:pPr>
            <a:r>
              <a:rPr lang="ru-RU" sz="3200" dirty="0" smtClean="0">
                <a:solidFill>
                  <a:schemeClr val="tx1"/>
                </a:solidFill>
                <a:latin typeface="Times New Roman" pitchFamily="18" charset="0"/>
                <a:cs typeface="Times New Roman" pitchFamily="18" charset="0"/>
              </a:rPr>
              <a:t>Разблокировка денежных средств</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5"/>
          <p:cNvSpPr txBox="1">
            <a:spLocks noChangeArrowheads="1"/>
          </p:cNvSpPr>
          <p:nvPr/>
        </p:nvSpPr>
        <p:spPr bwMode="auto">
          <a:xfrm>
            <a:off x="0" y="260649"/>
            <a:ext cx="9144000" cy="936103"/>
          </a:xfrm>
          <a:prstGeom prst="rect">
            <a:avLst/>
          </a:prstGeom>
          <a:noFill/>
          <a:ln w="9525">
            <a:noFill/>
            <a:miter lim="800000"/>
            <a:headEnd/>
            <a:tailEnd/>
          </a:ln>
        </p:spPr>
        <p:txBody>
          <a:bodyPr lIns="216000" tIns="36000" rIns="180000" bIns="36000" anchor="ctr"/>
          <a:lstStyle/>
          <a:p>
            <a:endParaRPr lang="ru-RU" sz="3200" b="1" dirty="0">
              <a:solidFill>
                <a:srgbClr val="990033"/>
              </a:solidFill>
              <a:latin typeface="Corbel" pitchFamily="34" charset="0"/>
              <a:cs typeface="Arial" pitchFamily="34" charset="0"/>
            </a:endParaRPr>
          </a:p>
        </p:txBody>
      </p:sp>
      <p:graphicFrame>
        <p:nvGraphicFramePr>
          <p:cNvPr id="45353" name="Group 297"/>
          <p:cNvGraphicFramePr>
            <a:graphicFrameLocks noGrp="1"/>
          </p:cNvGraphicFramePr>
          <p:nvPr/>
        </p:nvGraphicFramePr>
        <p:xfrm>
          <a:off x="323528" y="429979"/>
          <a:ext cx="8352929" cy="6250821"/>
        </p:xfrm>
        <a:graphic>
          <a:graphicData uri="http://schemas.openxmlformats.org/drawingml/2006/table">
            <a:tbl>
              <a:tblPr/>
              <a:tblGrid>
                <a:gridCol w="4664532"/>
                <a:gridCol w="1835991"/>
                <a:gridCol w="1852406"/>
              </a:tblGrid>
              <a:tr h="89912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Процедура</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cs typeface="Times New Roman" pitchFamily="18" charset="0"/>
                        </a:rPr>
                        <a:t>НМЦК</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&lt; 3 млн. </a:t>
                      </a:r>
                      <a:r>
                        <a:rPr kumimoji="0" lang="ru-RU" sz="2000" b="1" i="0" u="none" strike="noStrike" cap="none" normalizeH="0" baseline="0" dirty="0" err="1" smtClean="0">
                          <a:ln>
                            <a:noFill/>
                          </a:ln>
                          <a:solidFill>
                            <a:schemeClr val="tx1"/>
                          </a:solidFill>
                          <a:effectLst/>
                          <a:latin typeface="Times New Roman" pitchFamily="18" charset="0"/>
                          <a:cs typeface="Times New Roman" pitchFamily="18" charset="0"/>
                        </a:rPr>
                        <a:t>р</a:t>
                      </a:r>
                      <a:r>
                        <a:rPr kumimoji="0" lang="en-US" sz="2000" b="1" i="0" u="none" strike="noStrike" cap="none" normalizeH="0" baseline="0" dirty="0" err="1" smtClean="0">
                          <a:ln>
                            <a:noFill/>
                          </a:ln>
                          <a:solidFill>
                            <a:schemeClr val="tx1"/>
                          </a:solidFill>
                          <a:effectLst/>
                          <a:latin typeface="Times New Roman" pitchFamily="18" charset="0"/>
                          <a:cs typeface="Times New Roman" pitchFamily="18" charset="0"/>
                        </a:rPr>
                        <a:t>уб</a:t>
                      </a:r>
                      <a:r>
                        <a:rPr kumimoji="0" lang="en-US" sz="2000" b="1" i="0" u="none" strike="noStrike" cap="none" normalizeH="0" baseline="0" dirty="0" smtClean="0">
                          <a:ln>
                            <a:noFill/>
                          </a:ln>
                          <a:solidFill>
                            <a:schemeClr val="tx1"/>
                          </a:solidFill>
                          <a:effectLst/>
                          <a:latin typeface="Arial" pitchFamily="34" charset="0"/>
                        </a:rPr>
                        <a:t>.</a:t>
                      </a:r>
                      <a:endParaRPr kumimoji="0" lang="en-US" sz="20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cs typeface="Times New Roman" pitchFamily="18" charset="0"/>
                        </a:rPr>
                        <a:t>НМЦК</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&gt; 3 </a:t>
                      </a:r>
                      <a:r>
                        <a:rPr kumimoji="0" lang="ru-RU" sz="2000" b="1" i="0" u="none" strike="noStrike" cap="none" normalizeH="0" baseline="0" dirty="0" smtClean="0">
                          <a:ln>
                            <a:noFill/>
                          </a:ln>
                          <a:solidFill>
                            <a:schemeClr val="tx1"/>
                          </a:solidFill>
                          <a:effectLst/>
                          <a:latin typeface="Times New Roman" pitchFamily="18" charset="0"/>
                          <a:cs typeface="Times New Roman" pitchFamily="18" charset="0"/>
                        </a:rPr>
                        <a:t>млн. </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руб.</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1003357">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Размещение извещения</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Не менее </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7</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дней </a:t>
                      </a: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(ч.2 ст. 63)</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Не менее15 дней </a:t>
                      </a: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(ч.3 ст.63)</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0740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Рассмотрение 1</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х</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частей заявок</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endParaRPr kumimoji="0" lang="ru-RU" sz="2000" b="0" i="0" u="none" strike="noStrike" cap="none" normalizeH="0" baseline="0" dirty="0" smtClean="0">
                        <a:ln>
                          <a:noFill/>
                        </a:ln>
                        <a:solidFill>
                          <a:schemeClr val="tx1"/>
                        </a:solidFill>
                        <a:effectLst/>
                        <a:latin typeface="Arial Cyr" charset="-52"/>
                      </a:endParaRPr>
                    </a:p>
                    <a:p>
                      <a:pPr marL="0" marR="0" lvl="0" indent="0" algn="ctr" defTabSz="914400" rtl="0" eaLnBrk="1" fontAlgn="b" latinLnBrk="0" hangingPunct="1">
                        <a:lnSpc>
                          <a:spcPct val="100000"/>
                        </a:lnSpc>
                        <a:spcBef>
                          <a:spcPct val="0"/>
                        </a:spcBef>
                        <a:spcAft>
                          <a:spcPct val="0"/>
                        </a:spcAft>
                        <a:buClrTx/>
                        <a:buSzTx/>
                        <a:buFontTx/>
                        <a:buNone/>
                        <a:tabLst/>
                        <a:defRPr/>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Не более 7 дней</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(ч.2 ст.67)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Не более 7 дней</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(ч.2 ст.67)</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r>
              <a:tr h="71873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Проведение эл.аукциона</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На 3 день</a:t>
                      </a: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(ч.3 ст.68)</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На 3 день</a:t>
                      </a: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(ч.3 ст.68)</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889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Рассмотрение 2</a:t>
                      </a:r>
                      <a:r>
                        <a:rPr kumimoji="0" lang="ru-RU" sz="2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ru-RU" sz="2400" b="0" i="0" u="none" strike="noStrike" cap="none" normalizeH="0" baseline="0" dirty="0" err="1" smtClean="0">
                          <a:ln>
                            <a:noFill/>
                          </a:ln>
                          <a:solidFill>
                            <a:schemeClr val="tx1"/>
                          </a:solidFill>
                          <a:effectLst/>
                          <a:latin typeface="Times New Roman" pitchFamily="18" charset="0"/>
                          <a:cs typeface="Times New Roman" pitchFamily="18" charset="0"/>
                        </a:rPr>
                        <a:t>х</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частей заявок</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Не более 3 раб. Дней</a:t>
                      </a:r>
                    </a:p>
                    <a:p>
                      <a:pPr marL="0" marR="0" lvl="0" indent="0" algn="ctr" defTabSz="914400" rtl="0" eaLnBrk="1" fontAlgn="b" latinLnBrk="0" hangingPunct="1">
                        <a:lnSpc>
                          <a:spcPct val="100000"/>
                        </a:lnSpc>
                        <a:spcBef>
                          <a:spcPct val="0"/>
                        </a:spcBef>
                        <a:spcAft>
                          <a:spcPct val="0"/>
                        </a:spcAft>
                        <a:buClrTx/>
                        <a:buSzTx/>
                        <a:buFontTx/>
                        <a:buNone/>
                        <a:tabLst/>
                        <a:defRPr/>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(Ч.5 ст.69)</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Corbe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Не более 3 раб. Дней</a:t>
                      </a:r>
                    </a:p>
                    <a:p>
                      <a:pPr marL="0" marR="0" lvl="0" indent="0" algn="ctr" defTabSz="914400" rtl="0" eaLnBrk="1" fontAlgn="b" latinLnBrk="0" hangingPunct="1">
                        <a:lnSpc>
                          <a:spcPct val="100000"/>
                        </a:lnSpc>
                        <a:spcBef>
                          <a:spcPct val="0"/>
                        </a:spcBef>
                        <a:spcAft>
                          <a:spcPct val="0"/>
                        </a:spcAft>
                        <a:buClrTx/>
                        <a:buSzTx/>
                        <a:buFontTx/>
                        <a:buNone/>
                        <a:tabLst/>
                        <a:defRPr/>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(ч.5 ст.69)</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Corbe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r>
              <a:tr h="1003357">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Заключение контракта</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Не ранее чем через 10 дней</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(ч.9 ст. 70)</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Не ранее чем через 10 дней</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(ч.9 ст.70)</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Прямоугольник 4"/>
          <p:cNvSpPr/>
          <p:nvPr/>
        </p:nvSpPr>
        <p:spPr>
          <a:xfrm>
            <a:off x="179512" y="0"/>
            <a:ext cx="8784976" cy="476672"/>
          </a:xfrm>
          <a:prstGeom prst="rect">
            <a:avLst/>
          </a:prstGeom>
        </p:spPr>
        <p:txBody>
          <a:bodyPr wrap="square">
            <a:spAutoFit/>
          </a:bodyPr>
          <a:lstStyle/>
          <a:p>
            <a:pPr algn="ctr"/>
            <a:r>
              <a:rPr lang="ru-RU" sz="2400" b="1" dirty="0" smtClean="0">
                <a:solidFill>
                  <a:srgbClr val="0070C0"/>
                </a:solidFill>
                <a:latin typeface="Times New Roman" pitchFamily="18" charset="0"/>
                <a:cs typeface="Times New Roman" pitchFamily="18" charset="0"/>
              </a:rPr>
              <a:t>Алгоритм проведения аукциона в электронной форме</a:t>
            </a:r>
            <a:endParaRPr lang="ru-RU" sz="2400" b="1" dirty="0">
              <a:solidFill>
                <a:srgbClr val="0070C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r>
              <a:rPr lang="ru-RU" dirty="0" smtClean="0">
                <a:latin typeface="Times New Roman" pitchFamily="18" charset="0"/>
                <a:cs typeface="Times New Roman" pitchFamily="18" charset="0"/>
              </a:rPr>
              <a:t>Заказчик вправе принять решение о внесении изменений в документацию о таком аукционе </a:t>
            </a:r>
            <a:r>
              <a:rPr lang="ru-RU" dirty="0" smtClean="0">
                <a:solidFill>
                  <a:srgbClr val="C00000"/>
                </a:solidFill>
                <a:latin typeface="Times New Roman" pitchFamily="18" charset="0"/>
                <a:cs typeface="Times New Roman" pitchFamily="18" charset="0"/>
              </a:rPr>
              <a:t>не позднее чем за два дня до даты окончания срока подачи заявок</a:t>
            </a:r>
            <a:r>
              <a:rPr lang="ru-RU" dirty="0" smtClean="0">
                <a:latin typeface="Times New Roman" pitchFamily="18" charset="0"/>
                <a:cs typeface="Times New Roman" pitchFamily="18" charset="0"/>
              </a:rPr>
              <a:t> на участие в таком аукционе. </a:t>
            </a:r>
          </a:p>
          <a:p>
            <a:r>
              <a:rPr lang="ru-RU" dirty="0" smtClean="0">
                <a:latin typeface="Times New Roman" pitchFamily="18" charset="0"/>
                <a:cs typeface="Times New Roman" pitchFamily="18" charset="0"/>
              </a:rPr>
              <a:t>Изменение объекта закупки и увеличение размера обеспечения данных заявок не допускаются. </a:t>
            </a:r>
          </a:p>
          <a:p>
            <a:r>
              <a:rPr lang="ru-RU" dirty="0" smtClean="0">
                <a:latin typeface="Times New Roman" pitchFamily="18" charset="0"/>
                <a:cs typeface="Times New Roman" pitchFamily="18" charset="0"/>
              </a:rPr>
              <a:t>В течение одного дня с даты принятия указанного решения изменения, внесенные в документацию о таком аукционе, размещаются заказчиком в ЕИС. </a:t>
            </a:r>
          </a:p>
          <a:p>
            <a:r>
              <a:rPr lang="ru-RU" dirty="0" smtClean="0">
                <a:latin typeface="Times New Roman" pitchFamily="18" charset="0"/>
                <a:cs typeface="Times New Roman" pitchFamily="18" charset="0"/>
              </a:rPr>
              <a:t>Срок подачи заявок на участие в таком аукционе должен быть продлен так, чтобы с даты размещения изменений до даты окончания срока подачи заявок на участие в таком аукционе этот срок составлял </a:t>
            </a:r>
            <a:r>
              <a:rPr lang="ru-RU" dirty="0" smtClean="0">
                <a:solidFill>
                  <a:srgbClr val="C00000"/>
                </a:solidFill>
                <a:latin typeface="Times New Roman" pitchFamily="18" charset="0"/>
                <a:cs typeface="Times New Roman" pitchFamily="18" charset="0"/>
              </a:rPr>
              <a:t>не менее чем семь дней.</a:t>
            </a:r>
          </a:p>
          <a:p>
            <a:endParaRPr lang="ru-RU" dirty="0"/>
          </a:p>
        </p:txBody>
      </p:sp>
      <p:sp>
        <p:nvSpPr>
          <p:cNvPr id="3" name="Заголовок 2"/>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Внесение изменений в аукционную документацию (ст.65 ч.6)</a:t>
            </a:r>
            <a:endParaRPr lang="ru-RU"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5712</TotalTime>
  <Words>11342</Words>
  <Application>Microsoft Office PowerPoint</Application>
  <PresentationFormat>Экран (4:3)</PresentationFormat>
  <Paragraphs>940</Paragraphs>
  <Slides>138</Slides>
  <Notes>138</Notes>
  <HiddenSlides>0</HiddenSlides>
  <MMClips>0</MMClips>
  <ScaleCrop>false</ScaleCrop>
  <HeadingPairs>
    <vt:vector size="4" baseType="variant">
      <vt:variant>
        <vt:lpstr>Тема</vt:lpstr>
      </vt:variant>
      <vt:variant>
        <vt:i4>1</vt:i4>
      </vt:variant>
      <vt:variant>
        <vt:lpstr>Заголовки слайдов</vt:lpstr>
      </vt:variant>
      <vt:variant>
        <vt:i4>138</vt:i4>
      </vt:variant>
    </vt:vector>
  </HeadingPairs>
  <TitlesOfParts>
    <vt:vector size="139" baseType="lpstr">
      <vt:lpstr>Открытая</vt:lpstr>
      <vt:lpstr>О контрактной системе в сфере закупок товаров, работ, услуг для обеспечения государственных и муниципальных нужд" </vt:lpstr>
      <vt:lpstr>Сфера применения настоящего закона (Ст.1)</vt:lpstr>
      <vt:lpstr>Типы заказчиков </vt:lpstr>
      <vt:lpstr> Особенности закупок, осуществляемых бюджетным, автономным учреждениями, государственным, муниципальным унитарными предприятиями и иными юридическими лицами (ст.15) </vt:lpstr>
      <vt:lpstr>Презентация PowerPoint</vt:lpstr>
      <vt:lpstr>Принципы контрактной системы в сфере закупок (ст.6)</vt:lpstr>
      <vt:lpstr>Централизованные закупки (ст. 26)</vt:lpstr>
      <vt:lpstr>СГОЗ (ст.3 п.16)</vt:lpstr>
      <vt:lpstr>Контрактная служба (ст.38)</vt:lpstr>
      <vt:lpstr>Положение  (регламент о контрактной службе) </vt:lpstr>
      <vt:lpstr>Контрактная служба  (Приказ МЭРТ №631) </vt:lpstr>
      <vt:lpstr>Функции и полномочия контрактной службы (Ст.38)</vt:lpstr>
      <vt:lpstr>Комиссия по осуществлению закупок (Ст.39)</vt:lpstr>
      <vt:lpstr>В состав комиссии не могут быть включены:</vt:lpstr>
      <vt:lpstr>Письмо МЭРТ России от 23 августа  №Д28и-974</vt:lpstr>
      <vt:lpstr>Функции комиссии:</vt:lpstr>
      <vt:lpstr>Эксперт, экспертная организация</vt:lpstr>
      <vt:lpstr>НЕ могут быть экспертами(ст.41 ч.2):</vt:lpstr>
      <vt:lpstr>Письмо МЭРТ от 31 декабря 2014 г. №Д28и-2919</vt:lpstr>
      <vt:lpstr>Обязанность привлечения экспертов</vt:lpstr>
      <vt:lpstr>Планы закупок  (ст.17вступает в силу с 1 января 2016 г.)</vt:lpstr>
      <vt:lpstr>Постановление Правительства РФ от 5 июня 2015 г. № 552 (с 1 января 2016 г)</vt:lpstr>
      <vt:lpstr>Постановление Правительства РФ  от 5 июня 2015 г. № 554 </vt:lpstr>
      <vt:lpstr>Приказ Росстандарта от 31.01.2014 г. №14-ст </vt:lpstr>
      <vt:lpstr>Планы-графики (ст.21)</vt:lpstr>
      <vt:lpstr>Планы-графики (ст.21)</vt:lpstr>
      <vt:lpstr>Обоснование закупок  (ст.18 вступает в силу с 1 января 2016 г.)</vt:lpstr>
      <vt:lpstr>Постановление Правительства РФ от 5 июня 2015 г. N 555 </vt:lpstr>
      <vt:lpstr>Нормирование в сфере закупок (ст.19)  (будет действовать с 01.01.2016 г)  </vt:lpstr>
      <vt:lpstr>Нормирование в сфере закупок (ст.19)  (будет действовать с 01.01.2016 г)  </vt:lpstr>
      <vt:lpstr>Постановление Правительства РФ от 2 сентября 2015 г. №926 (будет действовать с 01.01.2016 г)  </vt:lpstr>
      <vt:lpstr>Постановление Правительства РФ от 2 сентября 2015 г. №927 (будет действовать с 01.01.2016 г)  </vt:lpstr>
      <vt:lpstr>Обязательное обсуждение закупок (ст.20 вступает в силу с 2017 г.)</vt:lpstr>
      <vt:lpstr> Определение НМЦК (ст.22)   </vt:lpstr>
      <vt:lpstr>НМЦК (ст.22) Метод сопоставимых рыночных цен</vt:lpstr>
      <vt:lpstr>Презентация PowerPoint</vt:lpstr>
      <vt:lpstr>ОБЩЕДОСТУПНЫЕ ИСТОЧНИКИ ИНФОРМАЦИИ О ЦЕНАХ ТОВАРОВ, РАБОТ, УСЛУГ </vt:lpstr>
      <vt:lpstr>НМЦК контракта (ст.22)</vt:lpstr>
      <vt:lpstr>Национальный режим (ст.14)</vt:lpstr>
      <vt:lpstr>Национальный режим</vt:lpstr>
      <vt:lpstr>Национальный режим</vt:lpstr>
      <vt:lpstr>Национальный режим</vt:lpstr>
      <vt:lpstr>Преимущества участникам процедуры закупки </vt:lpstr>
      <vt:lpstr>Преимущества участникам</vt:lpstr>
      <vt:lpstr>Учреждения и предприятия уголовно-исполнительной системы</vt:lpstr>
      <vt:lpstr>Организации инвалидов</vt:lpstr>
      <vt:lpstr>Преимущества СМП и СОНКО</vt:lpstr>
      <vt:lpstr>Виды деятельности СОНКО: ФЗ от 12 января 1996 г. №7  «О некоммерческих организациях» , ст.31.1 </vt:lpstr>
      <vt:lpstr>!!! Преференция для СМП и СОНКО</vt:lpstr>
      <vt:lpstr> Правила описания объекта закупки (Ст.33)  </vt:lpstr>
      <vt:lpstr>Правила описания объекта закупки (Ст.33) </vt:lpstr>
      <vt:lpstr>Правила описания объекта закупки (Ст.33)</vt:lpstr>
      <vt:lpstr>Правила описания объекта закупки (Ст.33)</vt:lpstr>
      <vt:lpstr>Антидемпинговые меры при проведении конкурса и аукциона (ст.37)</vt:lpstr>
      <vt:lpstr>Антидемпинговые меры при проведении конкурса и аукциона (ст.37)</vt:lpstr>
      <vt:lpstr>Антидемпинговые меры при проведении конкурса и аукциона (ст.37)</vt:lpstr>
      <vt:lpstr>Контракт Условие о предмете контракта (ч.18 ст.34)</vt:lpstr>
      <vt:lpstr>Изменение, расторжение контракта (ст.95)</vt:lpstr>
      <vt:lpstr>Изменение, расторжение контракта (ст.95 ч.1)</vt:lpstr>
      <vt:lpstr>Изменение, расторжение контракта (ст.95 ч.1)</vt:lpstr>
      <vt:lpstr>Изменение, расторжение контракта (ст.95)</vt:lpstr>
      <vt:lpstr>Способы обеспечения исполнения обязательств по контракту  (ст. 96)</vt:lpstr>
      <vt:lpstr>Ч.27 ст.34</vt:lpstr>
      <vt:lpstr>Исполнение контракта (ч.3 ст.94)</vt:lpstr>
      <vt:lpstr>Отчет </vt:lpstr>
      <vt:lpstr>Способы определения поставщиков  (подрядчиков, исполнителей) </vt:lpstr>
      <vt:lpstr>Способы определения поставщиков (ст.24)</vt:lpstr>
      <vt:lpstr>Открытый конкурс (ст.48-55)</vt:lpstr>
      <vt:lpstr>Презентация PowerPoint</vt:lpstr>
      <vt:lpstr>Отмена определения поставщика  (ст. 36)</vt:lpstr>
      <vt:lpstr>Внесение изменений в извещение (ст.49 ч.4)  </vt:lpstr>
      <vt:lpstr>Внесение изменений в конкурсную документацию (ст. 50 ч. 6)</vt:lpstr>
      <vt:lpstr>Порядок подачи заявок на участие в открытом конкурсе (ст.51) </vt:lpstr>
      <vt:lpstr>Оценка заявок, окончательных предложений участников закупки и критерии этой оценки (ст.32)</vt:lpstr>
      <vt:lpstr>Оценка заявок, окончательных предложений участников закупки и критерии этой оценки (ст.32)</vt:lpstr>
      <vt:lpstr>Заключение контракта по результатам конкурса (ст. 54) </vt:lpstr>
      <vt:lpstr>Заключение контракта с участником №2 (ст. 54 ч. 5-7)</vt:lpstr>
      <vt:lpstr>Последствия признания конкурса несостоявшимся (ст.55) </vt:lpstr>
      <vt:lpstr>Случаи проведения повторного конкурса (ст.55 ч.2)</vt:lpstr>
      <vt:lpstr>Проведение повторного конкурса (ст.55 ч.3)</vt:lpstr>
      <vt:lpstr>Конкурс с ограниченным участием (ст.56)</vt:lpstr>
      <vt:lpstr>Конкурс с ограниченным участием (ст.56 ч.7)</vt:lpstr>
      <vt:lpstr>Двухэтапный конкурс (ст.57) </vt:lpstr>
      <vt:lpstr>Двухэтапный конкурс (ст.57 ч.4) </vt:lpstr>
      <vt:lpstr>Результаты первого этапа двухэтапного конкурса (ст. 57 ч.9)</vt:lpstr>
      <vt:lpstr>Результаты второго этапа двухэтапного конкурса (ст.57 ч.12-13) </vt:lpstr>
      <vt:lpstr>Аукцион в электронной форме  (ст.59-71) </vt:lpstr>
      <vt:lpstr>Аккредитация участников электронного аукциона на электронной площадке</vt:lpstr>
      <vt:lpstr>Обязательно финансовое обеспечение заявки на участие в ОАЭФ</vt:lpstr>
      <vt:lpstr>Разблокировка денежных средств</vt:lpstr>
      <vt:lpstr>Презентация PowerPoint</vt:lpstr>
      <vt:lpstr>Внесение изменений в извещение (ст.63 ч. 6) </vt:lpstr>
      <vt:lpstr>Внесение изменений в аукционную документацию (ст.65 ч.6)</vt:lpstr>
      <vt:lpstr>Презентация PowerPoint</vt:lpstr>
      <vt:lpstr>Заявка на участие в открытом аукционе в электронной форме ст. 66 </vt:lpstr>
      <vt:lpstr>Заявка на участие в открытом аукционе в электронной форме ст.66  </vt:lpstr>
      <vt:lpstr>Презентация PowerPoint</vt:lpstr>
      <vt:lpstr>Проведение аукциона</vt:lpstr>
      <vt:lpstr>Шаг аукциона</vt:lpstr>
      <vt:lpstr>Время аукциона</vt:lpstr>
      <vt:lpstr>Рассмотрение вторых частей заявок.                 Общие принципы.</vt:lpstr>
      <vt:lpstr>Если ОАЭФ признан несостоявшимся:</vt:lpstr>
      <vt:lpstr>Запрос котировок (ст. 72-79)</vt:lpstr>
      <vt:lpstr>Презентация PowerPoint</vt:lpstr>
      <vt:lpstr>Извещение (ст.73)</vt:lpstr>
      <vt:lpstr>Извещение (ст.73) </vt:lpstr>
      <vt:lpstr>Порядок проведения запроса котировок (ст. 74)</vt:lpstr>
      <vt:lpstr>Отмена определения поставщика</vt:lpstr>
      <vt:lpstr>Изменение и отзыв заявок (ст.43)</vt:lpstr>
      <vt:lpstr>Порядок подачи заявки на участие в запросе котировок (ст.74) </vt:lpstr>
      <vt:lpstr>Рассмотрение и оценка заявки на участие в запросе котировок (ст.78)</vt:lpstr>
      <vt:lpstr>Рассмотрение и оценка заявки на участие в запросе котировок (ст.78)</vt:lpstr>
      <vt:lpstr>Рассмотрение и оценка заявки на участие в запросе котировок (ст.78)</vt:lpstr>
      <vt:lpstr>Если запрос котировок не состоялся (ст.79)</vt:lpstr>
      <vt:lpstr>Если запрос котировок не состоялся (ст.79)</vt:lpstr>
      <vt:lpstr>Запрос предложений (ст.83)</vt:lpstr>
      <vt:lpstr>Запрос предложений (ст.83)</vt:lpstr>
      <vt:lpstr>Запрос предложений (ст.83)</vt:lpstr>
      <vt:lpstr>Запрос предложений (ст.83)</vt:lpstr>
      <vt:lpstr>Презентация PowerPoint</vt:lpstr>
      <vt:lpstr>Запрос предложений (ст.83)</vt:lpstr>
      <vt:lpstr>Запрос предложений (ст.83)</vt:lpstr>
      <vt:lpstr>Исполнение контракта (ст.94)</vt:lpstr>
      <vt:lpstr>Содержание отчета (ч.9 ст.94)</vt:lpstr>
      <vt:lpstr> Изменение, расторжение контракта (ст.95)</vt:lpstr>
      <vt:lpstr> Изменение, расторжение контракта (ст.95)</vt:lpstr>
      <vt:lpstr>Изменение, расторжение контракта (ст.95)</vt:lpstr>
      <vt:lpstr>Изменение, расторжение контракта (ст.95 ч.1)</vt:lpstr>
      <vt:lpstr>Изменение, расторжение контракта (ст.95 ч.1)</vt:lpstr>
      <vt:lpstr>Изменение, расторжение контракта (ст.95)</vt:lpstr>
      <vt:lpstr>Изменение, расторжение контракта (ст.95)</vt:lpstr>
      <vt:lpstr>Изменение, расторжение контракта (ст.95)</vt:lpstr>
      <vt:lpstr>Обеспечение исполнения контракта (ст.96) </vt:lpstr>
      <vt:lpstr>Обеспечение исполнения контракта (ст.96)</vt:lpstr>
      <vt:lpstr>Мониторинг закупок (ст.97) </vt:lpstr>
      <vt:lpstr>Реестр контрактов, заключенных заказчиками (ст.103)</vt:lpstr>
      <vt:lpstr>Реестр недобросовестных поставщиков (подрядчиков, исполнителей) (ст.104)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размещении заказов на поставки товаров, выполнение работ, оказание услуг для государственных и муниципальных нужд</dc:title>
  <dc:creator>Автор</dc:creator>
  <cp:lastModifiedBy>Виктор</cp:lastModifiedBy>
  <cp:revision>730</cp:revision>
  <dcterms:created xsi:type="dcterms:W3CDTF">2012-09-08T11:22:20Z</dcterms:created>
  <dcterms:modified xsi:type="dcterms:W3CDTF">2015-11-30T03:48:53Z</dcterms:modified>
</cp:coreProperties>
</file>