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diagrams/quickStyle1.xml" ContentType="application/vnd.openxmlformats-officedocument.drawingml.diagramStyl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1"/>
  </p:notesMasterIdLst>
  <p:sldIdLst>
    <p:sldId id="256" r:id="rId2"/>
    <p:sldId id="260" r:id="rId3"/>
    <p:sldId id="259" r:id="rId4"/>
    <p:sldId id="363" r:id="rId5"/>
    <p:sldId id="364" r:id="rId6"/>
    <p:sldId id="424" r:id="rId7"/>
    <p:sldId id="365" r:id="rId8"/>
    <p:sldId id="366" r:id="rId9"/>
    <p:sldId id="367" r:id="rId10"/>
    <p:sldId id="381" r:id="rId11"/>
    <p:sldId id="383" r:id="rId12"/>
    <p:sldId id="384" r:id="rId13"/>
    <p:sldId id="385" r:id="rId14"/>
    <p:sldId id="386" r:id="rId15"/>
    <p:sldId id="368" r:id="rId16"/>
    <p:sldId id="430" r:id="rId17"/>
    <p:sldId id="382" r:id="rId18"/>
    <p:sldId id="431" r:id="rId19"/>
    <p:sldId id="369" r:id="rId20"/>
    <p:sldId id="370" r:id="rId21"/>
    <p:sldId id="372" r:id="rId22"/>
    <p:sldId id="373" r:id="rId23"/>
    <p:sldId id="374" r:id="rId24"/>
    <p:sldId id="425" r:id="rId25"/>
    <p:sldId id="375" r:id="rId26"/>
    <p:sldId id="376" r:id="rId27"/>
    <p:sldId id="377" r:id="rId28"/>
    <p:sldId id="378" r:id="rId29"/>
    <p:sldId id="379" r:id="rId30"/>
    <p:sldId id="380" r:id="rId31"/>
    <p:sldId id="399" r:id="rId32"/>
    <p:sldId id="400" r:id="rId33"/>
    <p:sldId id="432" r:id="rId34"/>
    <p:sldId id="433" r:id="rId35"/>
    <p:sldId id="394" r:id="rId36"/>
    <p:sldId id="426" r:id="rId37"/>
    <p:sldId id="387" r:id="rId38"/>
    <p:sldId id="427" r:id="rId39"/>
    <p:sldId id="388" r:id="rId40"/>
    <p:sldId id="390" r:id="rId41"/>
    <p:sldId id="401" r:id="rId42"/>
    <p:sldId id="402" r:id="rId43"/>
    <p:sldId id="391" r:id="rId44"/>
    <p:sldId id="392" r:id="rId45"/>
    <p:sldId id="395" r:id="rId46"/>
    <p:sldId id="404" r:id="rId47"/>
    <p:sldId id="403" r:id="rId48"/>
    <p:sldId id="396" r:id="rId49"/>
    <p:sldId id="405" r:id="rId50"/>
    <p:sldId id="406" r:id="rId51"/>
    <p:sldId id="407" r:id="rId52"/>
    <p:sldId id="397" r:id="rId53"/>
    <p:sldId id="408" r:id="rId54"/>
    <p:sldId id="436" r:id="rId55"/>
    <p:sldId id="437" r:id="rId56"/>
    <p:sldId id="429" r:id="rId57"/>
    <p:sldId id="435" r:id="rId58"/>
    <p:sldId id="434" r:id="rId59"/>
    <p:sldId id="438" r:id="rId60"/>
    <p:sldId id="439" r:id="rId61"/>
    <p:sldId id="440" r:id="rId62"/>
    <p:sldId id="441" r:id="rId63"/>
    <p:sldId id="442" r:id="rId64"/>
    <p:sldId id="443" r:id="rId65"/>
    <p:sldId id="444" r:id="rId66"/>
    <p:sldId id="445" r:id="rId67"/>
    <p:sldId id="398" r:id="rId68"/>
    <p:sldId id="409" r:id="rId69"/>
    <p:sldId id="410" r:id="rId70"/>
    <p:sldId id="449" r:id="rId71"/>
    <p:sldId id="447" r:id="rId72"/>
    <p:sldId id="448" r:id="rId73"/>
    <p:sldId id="411" r:id="rId74"/>
    <p:sldId id="428" r:id="rId75"/>
    <p:sldId id="451" r:id="rId76"/>
    <p:sldId id="452" r:id="rId77"/>
    <p:sldId id="450" r:id="rId78"/>
    <p:sldId id="412" r:id="rId79"/>
    <p:sldId id="413" r:id="rId80"/>
    <p:sldId id="414" r:id="rId81"/>
    <p:sldId id="415" r:id="rId82"/>
    <p:sldId id="416" r:id="rId83"/>
    <p:sldId id="417" r:id="rId84"/>
    <p:sldId id="419" r:id="rId85"/>
    <p:sldId id="420" r:id="rId86"/>
    <p:sldId id="421" r:id="rId87"/>
    <p:sldId id="422" r:id="rId88"/>
    <p:sldId id="423" r:id="rId89"/>
    <p:sldId id="353" r:id="rId9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00" autoAdjust="0"/>
  </p:normalViewPr>
  <p:slideViewPr>
    <p:cSldViewPr>
      <p:cViewPr varScale="1">
        <p:scale>
          <a:sx n="69" d="100"/>
          <a:sy n="69" d="100"/>
        </p:scale>
        <p:origin x="-11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7F1A31-F40C-4C39-843F-53E8DF74CAE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5CF8F2FB-BEB8-4077-B107-EB168ED77848}">
      <dgm:prSet phldrT="[Текст]" custT="1"/>
      <dgm:spPr/>
      <dgm:t>
        <a:bodyPr/>
        <a:lstStyle/>
        <a:p>
          <a:r>
            <a:rPr lang="en-US" sz="1400" dirty="0"/>
            <a:t>min </a:t>
          </a:r>
          <a:r>
            <a:rPr lang="ru-RU" sz="1400" dirty="0" smtClean="0"/>
            <a:t>2</a:t>
          </a:r>
          <a:r>
            <a:rPr lang="en-US" sz="1400" dirty="0" smtClean="0"/>
            <a:t>0 </a:t>
          </a:r>
          <a:r>
            <a:rPr lang="ru-RU" sz="1400" dirty="0"/>
            <a:t>дней</a:t>
          </a:r>
        </a:p>
      </dgm:t>
    </dgm:pt>
    <dgm:pt modelId="{7B5BD3A2-D37D-4505-BA95-14F5E9CDDD29}" type="parTrans" cxnId="{A7770E5F-9B2D-4285-B7B9-9CC66C6A2898}">
      <dgm:prSet/>
      <dgm:spPr/>
      <dgm:t>
        <a:bodyPr/>
        <a:lstStyle/>
        <a:p>
          <a:endParaRPr lang="ru-RU"/>
        </a:p>
      </dgm:t>
    </dgm:pt>
    <dgm:pt modelId="{A4EAAB4C-343C-4ADE-9DE3-07C8C416C51F}" type="sibTrans" cxnId="{A7770E5F-9B2D-4285-B7B9-9CC66C6A2898}">
      <dgm:prSet/>
      <dgm:spPr/>
      <dgm:t>
        <a:bodyPr/>
        <a:lstStyle/>
        <a:p>
          <a:endParaRPr lang="ru-RU"/>
        </a:p>
      </dgm:t>
    </dgm:pt>
    <dgm:pt modelId="{40216374-7A28-45E5-9A05-6CFAE3623F6B}">
      <dgm:prSet phldrT="[Текст]" custT="1"/>
      <dgm:spPr/>
      <dgm:t>
        <a:bodyPr/>
        <a:lstStyle/>
        <a:p>
          <a:r>
            <a:rPr lang="ru-RU" sz="1600" b="1" dirty="0"/>
            <a:t>Публикация и размещение извещения на сайте (</a:t>
          </a:r>
          <a:r>
            <a:rPr lang="ru-RU" sz="1600" b="1" dirty="0" smtClean="0"/>
            <a:t>ст.49)</a:t>
          </a:r>
          <a:endParaRPr lang="ru-RU" sz="1600" b="1" dirty="0"/>
        </a:p>
      </dgm:t>
    </dgm:pt>
    <dgm:pt modelId="{6C8D917F-8AD0-47E3-8435-5175D15C0D86}" type="parTrans" cxnId="{C62A1462-1F86-46F7-B633-51D17597EA30}">
      <dgm:prSet/>
      <dgm:spPr/>
      <dgm:t>
        <a:bodyPr/>
        <a:lstStyle/>
        <a:p>
          <a:endParaRPr lang="ru-RU"/>
        </a:p>
      </dgm:t>
    </dgm:pt>
    <dgm:pt modelId="{0CAF4B54-2C15-4185-813D-0F2DBE299E2E}" type="sibTrans" cxnId="{C62A1462-1F86-46F7-B633-51D17597EA30}">
      <dgm:prSet/>
      <dgm:spPr/>
      <dgm:t>
        <a:bodyPr/>
        <a:lstStyle/>
        <a:p>
          <a:endParaRPr lang="ru-RU"/>
        </a:p>
      </dgm:t>
    </dgm:pt>
    <dgm:pt modelId="{1B2F9D89-A0DF-4100-B7B2-611085D2E7E0}">
      <dgm:prSet phldrT="[Текст]" custT="1"/>
      <dgm:spPr/>
      <dgm:t>
        <a:bodyPr/>
        <a:lstStyle/>
        <a:p>
          <a:r>
            <a:rPr lang="ru-RU" sz="1400" dirty="0" smtClean="0"/>
            <a:t> </a:t>
          </a:r>
          <a:endParaRPr lang="ru-RU" sz="1400" dirty="0"/>
        </a:p>
      </dgm:t>
    </dgm:pt>
    <dgm:pt modelId="{B2563DF0-105D-462A-982E-9136DD28210C}" type="parTrans" cxnId="{ED625704-A4E7-4F56-A54B-EB61FEEE1AD8}">
      <dgm:prSet/>
      <dgm:spPr/>
      <dgm:t>
        <a:bodyPr/>
        <a:lstStyle/>
        <a:p>
          <a:endParaRPr lang="ru-RU"/>
        </a:p>
      </dgm:t>
    </dgm:pt>
    <dgm:pt modelId="{B1567B82-5246-4CAE-B2C9-8A2070C27E4D}" type="sibTrans" cxnId="{ED625704-A4E7-4F56-A54B-EB61FEEE1AD8}">
      <dgm:prSet/>
      <dgm:spPr/>
      <dgm:t>
        <a:bodyPr/>
        <a:lstStyle/>
        <a:p>
          <a:endParaRPr lang="ru-RU"/>
        </a:p>
      </dgm:t>
    </dgm:pt>
    <dgm:pt modelId="{DB68292D-FBD8-4184-8696-0DAB1B00A532}">
      <dgm:prSet phldrT="[Текст]" custT="1"/>
      <dgm:spPr/>
      <dgm:t>
        <a:bodyPr/>
        <a:lstStyle/>
        <a:p>
          <a:r>
            <a:rPr lang="ru-RU" sz="1600" b="1" dirty="0"/>
            <a:t>Подготовка и прием заявок</a:t>
          </a:r>
        </a:p>
      </dgm:t>
    </dgm:pt>
    <dgm:pt modelId="{B386362C-D9EA-4AE9-A860-A9C0412A87E4}" type="parTrans" cxnId="{4C690F86-97C6-4483-8EB1-9098A9331860}">
      <dgm:prSet/>
      <dgm:spPr/>
      <dgm:t>
        <a:bodyPr/>
        <a:lstStyle/>
        <a:p>
          <a:endParaRPr lang="ru-RU"/>
        </a:p>
      </dgm:t>
    </dgm:pt>
    <dgm:pt modelId="{54E368E7-59C3-47A5-87C0-3EECE316787B}" type="sibTrans" cxnId="{4C690F86-97C6-4483-8EB1-9098A9331860}">
      <dgm:prSet/>
      <dgm:spPr/>
      <dgm:t>
        <a:bodyPr/>
        <a:lstStyle/>
        <a:p>
          <a:endParaRPr lang="ru-RU"/>
        </a:p>
      </dgm:t>
    </dgm:pt>
    <dgm:pt modelId="{91BD9593-65DF-4599-88E5-70DA70EB4E85}">
      <dgm:prSet custT="1"/>
      <dgm:spPr/>
      <dgm:t>
        <a:bodyPr/>
        <a:lstStyle/>
        <a:p>
          <a:r>
            <a:rPr lang="ru-RU" sz="1600" b="1" dirty="0"/>
            <a:t>Вскрытие конвертов (</a:t>
          </a:r>
          <a:r>
            <a:rPr lang="ru-RU" sz="1600" b="1" dirty="0" smtClean="0"/>
            <a:t>ст.52)</a:t>
          </a:r>
          <a:endParaRPr lang="ru-RU" sz="1600" b="1" dirty="0"/>
        </a:p>
      </dgm:t>
    </dgm:pt>
    <dgm:pt modelId="{B32129A1-3957-4484-8D9E-488B8696DFDF}" type="parTrans" cxnId="{53D4BBF8-88B4-4E66-A89F-E8DFAE3350DB}">
      <dgm:prSet/>
      <dgm:spPr/>
      <dgm:t>
        <a:bodyPr/>
        <a:lstStyle/>
        <a:p>
          <a:endParaRPr lang="ru-RU"/>
        </a:p>
      </dgm:t>
    </dgm:pt>
    <dgm:pt modelId="{3047FCD2-7967-4A47-ACA9-12206E32F82E}" type="sibTrans" cxnId="{53D4BBF8-88B4-4E66-A89F-E8DFAE3350DB}">
      <dgm:prSet/>
      <dgm:spPr/>
      <dgm:t>
        <a:bodyPr/>
        <a:lstStyle/>
        <a:p>
          <a:endParaRPr lang="ru-RU"/>
        </a:p>
      </dgm:t>
    </dgm:pt>
    <dgm:pt modelId="{A1E76B0C-A5E0-41F3-9F6D-3FCE40A45DDB}">
      <dgm:prSet custT="1"/>
      <dgm:spPr/>
      <dgm:t>
        <a:bodyPr/>
        <a:lstStyle/>
        <a:p>
          <a:r>
            <a:rPr lang="en-US" sz="1400" dirty="0" smtClean="0"/>
            <a:t>Max</a:t>
          </a:r>
          <a:r>
            <a:rPr lang="ru-RU" sz="1400" dirty="0" smtClean="0"/>
            <a:t> 20</a:t>
          </a:r>
          <a:r>
            <a:rPr lang="en-US" sz="1400" dirty="0" smtClean="0"/>
            <a:t>  </a:t>
          </a:r>
          <a:r>
            <a:rPr lang="ru-RU" sz="1400" dirty="0"/>
            <a:t>дней</a:t>
          </a:r>
        </a:p>
      </dgm:t>
    </dgm:pt>
    <dgm:pt modelId="{9653789C-E125-45B8-AACC-DCD85202F448}" type="parTrans" cxnId="{EF0B3672-AE0A-4D3C-842A-A969DC655159}">
      <dgm:prSet/>
      <dgm:spPr/>
      <dgm:t>
        <a:bodyPr/>
        <a:lstStyle/>
        <a:p>
          <a:endParaRPr lang="ru-RU"/>
        </a:p>
      </dgm:t>
    </dgm:pt>
    <dgm:pt modelId="{5F926C54-6DEA-4A4D-AC44-16D11BD3CA0C}" type="sibTrans" cxnId="{EF0B3672-AE0A-4D3C-842A-A969DC655159}">
      <dgm:prSet/>
      <dgm:spPr/>
      <dgm:t>
        <a:bodyPr/>
        <a:lstStyle/>
        <a:p>
          <a:endParaRPr lang="ru-RU"/>
        </a:p>
      </dgm:t>
    </dgm:pt>
    <dgm:pt modelId="{09C4A8B5-6F32-44E6-9050-702E8DE099BA}">
      <dgm:prSet custT="1"/>
      <dgm:spPr/>
      <dgm:t>
        <a:bodyPr/>
        <a:lstStyle/>
        <a:p>
          <a:r>
            <a:rPr lang="ru-RU" sz="1400" dirty="0"/>
            <a:t>10 дней</a:t>
          </a:r>
        </a:p>
      </dgm:t>
    </dgm:pt>
    <dgm:pt modelId="{54BEB0E5-D9AF-4226-A39B-AB20F2F14289}" type="parTrans" cxnId="{2379A372-F1F2-46C7-ABE5-421813B2EA9A}">
      <dgm:prSet/>
      <dgm:spPr/>
      <dgm:t>
        <a:bodyPr/>
        <a:lstStyle/>
        <a:p>
          <a:endParaRPr lang="ru-RU"/>
        </a:p>
      </dgm:t>
    </dgm:pt>
    <dgm:pt modelId="{E2F59847-6B75-4E0B-9314-CEDBBE9163FB}" type="sibTrans" cxnId="{2379A372-F1F2-46C7-ABE5-421813B2EA9A}">
      <dgm:prSet/>
      <dgm:spPr/>
      <dgm:t>
        <a:bodyPr/>
        <a:lstStyle/>
        <a:p>
          <a:endParaRPr lang="ru-RU"/>
        </a:p>
      </dgm:t>
    </dgm:pt>
    <dgm:pt modelId="{5EB055BC-962D-4A6E-81EF-C717F7116E65}">
      <dgm:prSet custT="1"/>
      <dgm:spPr/>
      <dgm:t>
        <a:bodyPr/>
        <a:lstStyle/>
        <a:p>
          <a:r>
            <a:rPr lang="en-US" sz="1400" dirty="0"/>
            <a:t>min 10 </a:t>
          </a:r>
        </a:p>
        <a:p>
          <a:r>
            <a:rPr lang="en-US" sz="1400" dirty="0"/>
            <a:t>max 20</a:t>
          </a:r>
          <a:endParaRPr lang="ru-RU" sz="1400" dirty="0"/>
        </a:p>
      </dgm:t>
    </dgm:pt>
    <dgm:pt modelId="{95E1D601-4F6C-4714-B694-3087E3D2E630}" type="parTrans" cxnId="{963C4648-424B-4042-B778-8052E69B27CB}">
      <dgm:prSet/>
      <dgm:spPr/>
      <dgm:t>
        <a:bodyPr/>
        <a:lstStyle/>
        <a:p>
          <a:endParaRPr lang="ru-RU"/>
        </a:p>
      </dgm:t>
    </dgm:pt>
    <dgm:pt modelId="{F64BBF3E-99AC-4C86-9A03-655CEC5E95C6}" type="sibTrans" cxnId="{963C4648-424B-4042-B778-8052E69B27CB}">
      <dgm:prSet/>
      <dgm:spPr/>
      <dgm:t>
        <a:bodyPr/>
        <a:lstStyle/>
        <a:p>
          <a:endParaRPr lang="ru-RU"/>
        </a:p>
      </dgm:t>
    </dgm:pt>
    <dgm:pt modelId="{BB7BC0AF-EF68-40D7-B371-4578783DD8C1}">
      <dgm:prSet/>
      <dgm:spPr/>
      <dgm:t>
        <a:bodyPr/>
        <a:lstStyle/>
        <a:p>
          <a:r>
            <a:rPr lang="ru-RU" b="1" dirty="0"/>
            <a:t>Подписание контракта (</a:t>
          </a:r>
          <a:r>
            <a:rPr lang="ru-RU" b="1" dirty="0" smtClean="0"/>
            <a:t>ст.54)</a:t>
          </a:r>
          <a:endParaRPr lang="ru-RU" b="1" dirty="0"/>
        </a:p>
      </dgm:t>
    </dgm:pt>
    <dgm:pt modelId="{EE91BC12-76E8-4C0F-B09B-3D0C8D600644}" type="parTrans" cxnId="{3C23AE63-471D-4706-A276-566769207DAF}">
      <dgm:prSet/>
      <dgm:spPr/>
      <dgm:t>
        <a:bodyPr/>
        <a:lstStyle/>
        <a:p>
          <a:endParaRPr lang="ru-RU"/>
        </a:p>
      </dgm:t>
    </dgm:pt>
    <dgm:pt modelId="{BFEC5001-B85A-4EE4-8CEE-04259FB8976A}" type="sibTrans" cxnId="{3C23AE63-471D-4706-A276-566769207DAF}">
      <dgm:prSet/>
      <dgm:spPr/>
      <dgm:t>
        <a:bodyPr/>
        <a:lstStyle/>
        <a:p>
          <a:endParaRPr lang="ru-RU"/>
        </a:p>
      </dgm:t>
    </dgm:pt>
    <dgm:pt modelId="{3A25A7D2-1674-4F57-8F0F-DF12D1A1626C}">
      <dgm:prSet custT="1"/>
      <dgm:spPr/>
      <dgm:t>
        <a:bodyPr/>
        <a:lstStyle/>
        <a:p>
          <a:r>
            <a:rPr lang="ru-RU" sz="1600" b="1" dirty="0"/>
            <a:t>Ожидание жалоб (</a:t>
          </a:r>
          <a:r>
            <a:rPr lang="ru-RU" sz="1600" b="1" dirty="0" smtClean="0"/>
            <a:t>ст.105)</a:t>
          </a:r>
          <a:endParaRPr lang="ru-RU" sz="1600" b="1" dirty="0"/>
        </a:p>
      </dgm:t>
    </dgm:pt>
    <dgm:pt modelId="{E63DA2D7-7D38-4514-AC30-27915BCFDFC6}" type="parTrans" cxnId="{A452BC18-B3E8-4050-9A29-A9C4A51FB6DE}">
      <dgm:prSet/>
      <dgm:spPr/>
      <dgm:t>
        <a:bodyPr/>
        <a:lstStyle/>
        <a:p>
          <a:endParaRPr lang="ru-RU"/>
        </a:p>
      </dgm:t>
    </dgm:pt>
    <dgm:pt modelId="{6E2787AD-60B0-4CFA-A8E5-B3FB0F35AFC6}" type="sibTrans" cxnId="{A452BC18-B3E8-4050-9A29-A9C4A51FB6DE}">
      <dgm:prSet/>
      <dgm:spPr/>
      <dgm:t>
        <a:bodyPr/>
        <a:lstStyle/>
        <a:p>
          <a:endParaRPr lang="ru-RU"/>
        </a:p>
      </dgm:t>
    </dgm:pt>
    <dgm:pt modelId="{45F8E162-5DA0-431D-8C59-8069CAB6B8B7}">
      <dgm:prSet custT="1"/>
      <dgm:spPr/>
      <dgm:t>
        <a:bodyPr/>
        <a:lstStyle/>
        <a:p>
          <a:r>
            <a:rPr lang="ru-RU" sz="1200" dirty="0"/>
            <a:t>в  </a:t>
          </a:r>
          <a:r>
            <a:rPr lang="ru-RU" sz="1100" dirty="0"/>
            <a:t>течение 3 рабочих дней</a:t>
          </a:r>
        </a:p>
      </dgm:t>
    </dgm:pt>
    <dgm:pt modelId="{49FCE659-CA99-4921-A16C-BF526A2A13F2}" type="parTrans" cxnId="{16CD2CA0-A55E-4DE3-9689-40AFC5472790}">
      <dgm:prSet/>
      <dgm:spPr/>
      <dgm:t>
        <a:bodyPr/>
        <a:lstStyle/>
        <a:p>
          <a:endParaRPr lang="ru-RU"/>
        </a:p>
      </dgm:t>
    </dgm:pt>
    <dgm:pt modelId="{19AFE51A-0222-4F52-B402-A8A36EA03803}" type="sibTrans" cxnId="{16CD2CA0-A55E-4DE3-9689-40AFC5472790}">
      <dgm:prSet/>
      <dgm:spPr/>
      <dgm:t>
        <a:bodyPr/>
        <a:lstStyle/>
        <a:p>
          <a:endParaRPr lang="ru-RU"/>
        </a:p>
      </dgm:t>
    </dgm:pt>
    <dgm:pt modelId="{B60CD265-BE0F-4B0D-B1FE-354A21A851FA}">
      <dgm:prSet/>
      <dgm:spPr/>
      <dgm:t>
        <a:bodyPr/>
        <a:lstStyle/>
        <a:p>
          <a:r>
            <a:rPr lang="ru-RU" b="1" dirty="0"/>
            <a:t>Направление сведений в реестр контрактов (</a:t>
          </a:r>
          <a:r>
            <a:rPr lang="ru-RU" b="1" dirty="0" smtClean="0"/>
            <a:t>ст.103)</a:t>
          </a:r>
          <a:endParaRPr lang="ru-RU" b="1" dirty="0"/>
        </a:p>
      </dgm:t>
    </dgm:pt>
    <dgm:pt modelId="{56DECA49-6960-4789-ACCF-A6F49071AF1B}" type="parTrans" cxnId="{F7C31CB9-5F88-489A-A987-FDE13AA9C0BB}">
      <dgm:prSet/>
      <dgm:spPr/>
      <dgm:t>
        <a:bodyPr/>
        <a:lstStyle/>
        <a:p>
          <a:endParaRPr lang="ru-RU"/>
        </a:p>
      </dgm:t>
    </dgm:pt>
    <dgm:pt modelId="{32442300-E20C-4622-AACB-125F69864B14}" type="sibTrans" cxnId="{F7C31CB9-5F88-489A-A987-FDE13AA9C0BB}">
      <dgm:prSet/>
      <dgm:spPr/>
      <dgm:t>
        <a:bodyPr/>
        <a:lstStyle/>
        <a:p>
          <a:endParaRPr lang="ru-RU"/>
        </a:p>
      </dgm:t>
    </dgm:pt>
    <dgm:pt modelId="{438C2062-0D5E-47B9-B10E-586716E63BDE}">
      <dgm:prSet/>
      <dgm:spPr/>
      <dgm:t>
        <a:bodyPr/>
        <a:lstStyle/>
        <a:p>
          <a:r>
            <a:rPr lang="ru-RU" b="1" dirty="0" smtClean="0"/>
            <a:t>Рассмотрение и оценка заявок (ст.53)</a:t>
          </a:r>
          <a:endParaRPr lang="ru-RU" b="1" dirty="0"/>
        </a:p>
      </dgm:t>
    </dgm:pt>
    <dgm:pt modelId="{1D80827A-DAB0-4DC6-AB41-459FC4056D66}" type="parTrans" cxnId="{CAFD2A6D-D93B-4772-9733-D0959C3F44DE}">
      <dgm:prSet/>
      <dgm:spPr/>
    </dgm:pt>
    <dgm:pt modelId="{6C132C3B-1262-408F-B52B-3E6540762E59}" type="sibTrans" cxnId="{CAFD2A6D-D93B-4772-9733-D0959C3F44DE}">
      <dgm:prSet/>
      <dgm:spPr/>
    </dgm:pt>
    <dgm:pt modelId="{B83EF2DD-CB6A-46DA-A8EB-582F2F21FF6E}" type="pres">
      <dgm:prSet presAssocID="{197F1A31-F40C-4C39-843F-53E8DF74CAEA}" presName="linearFlow" presStyleCnt="0">
        <dgm:presLayoutVars>
          <dgm:dir/>
          <dgm:animLvl val="lvl"/>
          <dgm:resizeHandles val="exact"/>
        </dgm:presLayoutVars>
      </dgm:prSet>
      <dgm:spPr/>
      <dgm:t>
        <a:bodyPr/>
        <a:lstStyle/>
        <a:p>
          <a:endParaRPr lang="ru-RU"/>
        </a:p>
      </dgm:t>
    </dgm:pt>
    <dgm:pt modelId="{DCD61825-686E-41F1-BC92-DC06CF6B4E78}" type="pres">
      <dgm:prSet presAssocID="{5CF8F2FB-BEB8-4077-B107-EB168ED77848}" presName="composite" presStyleCnt="0"/>
      <dgm:spPr/>
    </dgm:pt>
    <dgm:pt modelId="{A828F7B4-7879-4579-88DC-D3A6FED2D1FC}" type="pres">
      <dgm:prSet presAssocID="{5CF8F2FB-BEB8-4077-B107-EB168ED77848}" presName="parentText" presStyleLbl="alignNode1" presStyleIdx="0" presStyleCnt="6" custScaleX="104817">
        <dgm:presLayoutVars>
          <dgm:chMax val="1"/>
          <dgm:bulletEnabled val="1"/>
        </dgm:presLayoutVars>
      </dgm:prSet>
      <dgm:spPr/>
      <dgm:t>
        <a:bodyPr/>
        <a:lstStyle/>
        <a:p>
          <a:endParaRPr lang="ru-RU"/>
        </a:p>
      </dgm:t>
    </dgm:pt>
    <dgm:pt modelId="{DD2D479F-A810-40B6-92F4-B30694BE3C31}" type="pres">
      <dgm:prSet presAssocID="{5CF8F2FB-BEB8-4077-B107-EB168ED77848}" presName="descendantText" presStyleLbl="alignAcc1" presStyleIdx="0" presStyleCnt="6">
        <dgm:presLayoutVars>
          <dgm:bulletEnabled val="1"/>
        </dgm:presLayoutVars>
      </dgm:prSet>
      <dgm:spPr/>
      <dgm:t>
        <a:bodyPr/>
        <a:lstStyle/>
        <a:p>
          <a:endParaRPr lang="ru-RU"/>
        </a:p>
      </dgm:t>
    </dgm:pt>
    <dgm:pt modelId="{30F75C7B-A0B3-4962-9030-F014AC7E8D32}" type="pres">
      <dgm:prSet presAssocID="{A4EAAB4C-343C-4ADE-9DE3-07C8C416C51F}" presName="sp" presStyleCnt="0"/>
      <dgm:spPr/>
    </dgm:pt>
    <dgm:pt modelId="{18F621BB-9F07-444B-B1C5-3318D60DEA6F}" type="pres">
      <dgm:prSet presAssocID="{1B2F9D89-A0DF-4100-B7B2-611085D2E7E0}" presName="composite" presStyleCnt="0"/>
      <dgm:spPr/>
    </dgm:pt>
    <dgm:pt modelId="{95819667-3BC5-4E4F-A75D-27761EB60D14}" type="pres">
      <dgm:prSet presAssocID="{1B2F9D89-A0DF-4100-B7B2-611085D2E7E0}" presName="parentText" presStyleLbl="alignNode1" presStyleIdx="1" presStyleCnt="6">
        <dgm:presLayoutVars>
          <dgm:chMax val="1"/>
          <dgm:bulletEnabled val="1"/>
        </dgm:presLayoutVars>
      </dgm:prSet>
      <dgm:spPr/>
      <dgm:t>
        <a:bodyPr/>
        <a:lstStyle/>
        <a:p>
          <a:endParaRPr lang="ru-RU"/>
        </a:p>
      </dgm:t>
    </dgm:pt>
    <dgm:pt modelId="{239AD9D2-F039-4CE9-9970-2E8363BC5E09}" type="pres">
      <dgm:prSet presAssocID="{1B2F9D89-A0DF-4100-B7B2-611085D2E7E0}" presName="descendantText" presStyleLbl="alignAcc1" presStyleIdx="1" presStyleCnt="6">
        <dgm:presLayoutVars>
          <dgm:bulletEnabled val="1"/>
        </dgm:presLayoutVars>
      </dgm:prSet>
      <dgm:spPr/>
      <dgm:t>
        <a:bodyPr/>
        <a:lstStyle/>
        <a:p>
          <a:endParaRPr lang="ru-RU"/>
        </a:p>
      </dgm:t>
    </dgm:pt>
    <dgm:pt modelId="{5B3D56CD-C934-48F3-819D-C05EF9D81708}" type="pres">
      <dgm:prSet presAssocID="{B1567B82-5246-4CAE-B2C9-8A2070C27E4D}" presName="sp" presStyleCnt="0"/>
      <dgm:spPr/>
    </dgm:pt>
    <dgm:pt modelId="{22F138CE-D61C-4123-8320-168654AEA637}" type="pres">
      <dgm:prSet presAssocID="{A1E76B0C-A5E0-41F3-9F6D-3FCE40A45DDB}" presName="composite" presStyleCnt="0"/>
      <dgm:spPr/>
    </dgm:pt>
    <dgm:pt modelId="{67139871-4650-42FF-B699-023F7FF532D9}" type="pres">
      <dgm:prSet presAssocID="{A1E76B0C-A5E0-41F3-9F6D-3FCE40A45DDB}" presName="parentText" presStyleLbl="alignNode1" presStyleIdx="2" presStyleCnt="6">
        <dgm:presLayoutVars>
          <dgm:chMax val="1"/>
          <dgm:bulletEnabled val="1"/>
        </dgm:presLayoutVars>
      </dgm:prSet>
      <dgm:spPr/>
      <dgm:t>
        <a:bodyPr/>
        <a:lstStyle/>
        <a:p>
          <a:endParaRPr lang="ru-RU"/>
        </a:p>
      </dgm:t>
    </dgm:pt>
    <dgm:pt modelId="{A8A1A9E4-F3A4-49FB-B234-95A418479171}" type="pres">
      <dgm:prSet presAssocID="{A1E76B0C-A5E0-41F3-9F6D-3FCE40A45DDB}" presName="descendantText" presStyleLbl="alignAcc1" presStyleIdx="2" presStyleCnt="6" custAng="0" custLinFactNeighborX="-84" custLinFactNeighborY="-433">
        <dgm:presLayoutVars>
          <dgm:bulletEnabled val="1"/>
        </dgm:presLayoutVars>
      </dgm:prSet>
      <dgm:spPr/>
      <dgm:t>
        <a:bodyPr/>
        <a:lstStyle/>
        <a:p>
          <a:endParaRPr lang="ru-RU"/>
        </a:p>
      </dgm:t>
    </dgm:pt>
    <dgm:pt modelId="{2DE75CEA-A273-451B-978D-517BBA9C058D}" type="pres">
      <dgm:prSet presAssocID="{5F926C54-6DEA-4A4D-AC44-16D11BD3CA0C}" presName="sp" presStyleCnt="0"/>
      <dgm:spPr/>
    </dgm:pt>
    <dgm:pt modelId="{A6025CE1-4059-4FD0-97EF-2D0297CAA7F2}" type="pres">
      <dgm:prSet presAssocID="{09C4A8B5-6F32-44E6-9050-702E8DE099BA}" presName="composite" presStyleCnt="0"/>
      <dgm:spPr/>
    </dgm:pt>
    <dgm:pt modelId="{3AB5CFB8-94A6-4ACD-B3DF-CAC6CB852A2C}" type="pres">
      <dgm:prSet presAssocID="{09C4A8B5-6F32-44E6-9050-702E8DE099BA}" presName="parentText" presStyleLbl="alignNode1" presStyleIdx="3" presStyleCnt="6">
        <dgm:presLayoutVars>
          <dgm:chMax val="1"/>
          <dgm:bulletEnabled val="1"/>
        </dgm:presLayoutVars>
      </dgm:prSet>
      <dgm:spPr/>
      <dgm:t>
        <a:bodyPr/>
        <a:lstStyle/>
        <a:p>
          <a:endParaRPr lang="ru-RU"/>
        </a:p>
      </dgm:t>
    </dgm:pt>
    <dgm:pt modelId="{FF4A65C5-39C6-41AF-83B2-B5E366423755}" type="pres">
      <dgm:prSet presAssocID="{09C4A8B5-6F32-44E6-9050-702E8DE099BA}" presName="descendantText" presStyleLbl="alignAcc1" presStyleIdx="3" presStyleCnt="6">
        <dgm:presLayoutVars>
          <dgm:bulletEnabled val="1"/>
        </dgm:presLayoutVars>
      </dgm:prSet>
      <dgm:spPr/>
      <dgm:t>
        <a:bodyPr/>
        <a:lstStyle/>
        <a:p>
          <a:endParaRPr lang="ru-RU"/>
        </a:p>
      </dgm:t>
    </dgm:pt>
    <dgm:pt modelId="{EE499A9E-76EE-40D5-9660-7D87EF243C9D}" type="pres">
      <dgm:prSet presAssocID="{E2F59847-6B75-4E0B-9314-CEDBBE9163FB}" presName="sp" presStyleCnt="0"/>
      <dgm:spPr/>
    </dgm:pt>
    <dgm:pt modelId="{D9FF4C84-D4DD-4AC4-A478-B0CA893EA3BF}" type="pres">
      <dgm:prSet presAssocID="{5EB055BC-962D-4A6E-81EF-C717F7116E65}" presName="composite" presStyleCnt="0"/>
      <dgm:spPr/>
    </dgm:pt>
    <dgm:pt modelId="{FD262A74-62A9-4FFE-B58C-C03361EA2B00}" type="pres">
      <dgm:prSet presAssocID="{5EB055BC-962D-4A6E-81EF-C717F7116E65}" presName="parentText" presStyleLbl="alignNode1" presStyleIdx="4" presStyleCnt="6">
        <dgm:presLayoutVars>
          <dgm:chMax val="1"/>
          <dgm:bulletEnabled val="1"/>
        </dgm:presLayoutVars>
      </dgm:prSet>
      <dgm:spPr/>
      <dgm:t>
        <a:bodyPr/>
        <a:lstStyle/>
        <a:p>
          <a:endParaRPr lang="ru-RU"/>
        </a:p>
      </dgm:t>
    </dgm:pt>
    <dgm:pt modelId="{7F9C936E-D104-4386-B750-C0B6E16E5A44}" type="pres">
      <dgm:prSet presAssocID="{5EB055BC-962D-4A6E-81EF-C717F7116E65}" presName="descendantText" presStyleLbl="alignAcc1" presStyleIdx="4" presStyleCnt="6">
        <dgm:presLayoutVars>
          <dgm:bulletEnabled val="1"/>
        </dgm:presLayoutVars>
      </dgm:prSet>
      <dgm:spPr/>
      <dgm:t>
        <a:bodyPr/>
        <a:lstStyle/>
        <a:p>
          <a:endParaRPr lang="ru-RU"/>
        </a:p>
      </dgm:t>
    </dgm:pt>
    <dgm:pt modelId="{42DEF169-5A28-4667-B252-2921608F265D}" type="pres">
      <dgm:prSet presAssocID="{F64BBF3E-99AC-4C86-9A03-655CEC5E95C6}" presName="sp" presStyleCnt="0"/>
      <dgm:spPr/>
    </dgm:pt>
    <dgm:pt modelId="{CA159246-B2AD-4E86-851C-E017EC117A8E}" type="pres">
      <dgm:prSet presAssocID="{45F8E162-5DA0-431D-8C59-8069CAB6B8B7}" presName="composite" presStyleCnt="0"/>
      <dgm:spPr/>
    </dgm:pt>
    <dgm:pt modelId="{9348DFD1-92F9-4366-935B-49F058B9C7E2}" type="pres">
      <dgm:prSet presAssocID="{45F8E162-5DA0-431D-8C59-8069CAB6B8B7}" presName="parentText" presStyleLbl="alignNode1" presStyleIdx="5" presStyleCnt="6">
        <dgm:presLayoutVars>
          <dgm:chMax val="1"/>
          <dgm:bulletEnabled val="1"/>
        </dgm:presLayoutVars>
      </dgm:prSet>
      <dgm:spPr/>
      <dgm:t>
        <a:bodyPr/>
        <a:lstStyle/>
        <a:p>
          <a:endParaRPr lang="ru-RU"/>
        </a:p>
      </dgm:t>
    </dgm:pt>
    <dgm:pt modelId="{CAB74505-B1D1-4340-95BE-8A80FE457811}" type="pres">
      <dgm:prSet presAssocID="{45F8E162-5DA0-431D-8C59-8069CAB6B8B7}" presName="descendantText" presStyleLbl="alignAcc1" presStyleIdx="5" presStyleCnt="6">
        <dgm:presLayoutVars>
          <dgm:bulletEnabled val="1"/>
        </dgm:presLayoutVars>
      </dgm:prSet>
      <dgm:spPr/>
      <dgm:t>
        <a:bodyPr/>
        <a:lstStyle/>
        <a:p>
          <a:endParaRPr lang="ru-RU"/>
        </a:p>
      </dgm:t>
    </dgm:pt>
  </dgm:ptLst>
  <dgm:cxnLst>
    <dgm:cxn modelId="{BD0F6C5D-7639-442B-B4E8-6C09A3E24EF5}" type="presOf" srcId="{3A25A7D2-1674-4F57-8F0F-DF12D1A1626C}" destId="{FF4A65C5-39C6-41AF-83B2-B5E366423755}" srcOrd="0" destOrd="0" presId="urn:microsoft.com/office/officeart/2005/8/layout/chevron2"/>
    <dgm:cxn modelId="{21DB565B-4359-45BE-BCC4-BEE7DDF95701}" type="presOf" srcId="{A1E76B0C-A5E0-41F3-9F6D-3FCE40A45DDB}" destId="{67139871-4650-42FF-B699-023F7FF532D9}" srcOrd="0" destOrd="0" presId="urn:microsoft.com/office/officeart/2005/8/layout/chevron2"/>
    <dgm:cxn modelId="{9DF2486A-A263-465F-B58F-EFF8F0728AC8}" type="presOf" srcId="{BB7BC0AF-EF68-40D7-B371-4578783DD8C1}" destId="{7F9C936E-D104-4386-B750-C0B6E16E5A44}" srcOrd="0" destOrd="0" presId="urn:microsoft.com/office/officeart/2005/8/layout/chevron2"/>
    <dgm:cxn modelId="{A8F8A330-17A8-49AC-93C4-341857887A69}" type="presOf" srcId="{09C4A8B5-6F32-44E6-9050-702E8DE099BA}" destId="{3AB5CFB8-94A6-4ACD-B3DF-CAC6CB852A2C}" srcOrd="0" destOrd="0" presId="urn:microsoft.com/office/officeart/2005/8/layout/chevron2"/>
    <dgm:cxn modelId="{80939AC6-C46F-4ED8-8E30-0F0CCE53490E}" type="presOf" srcId="{91BD9593-65DF-4599-88E5-70DA70EB4E85}" destId="{239AD9D2-F039-4CE9-9970-2E8363BC5E09}" srcOrd="0" destOrd="0" presId="urn:microsoft.com/office/officeart/2005/8/layout/chevron2"/>
    <dgm:cxn modelId="{53D4BBF8-88B4-4E66-A89F-E8DFAE3350DB}" srcId="{1B2F9D89-A0DF-4100-B7B2-611085D2E7E0}" destId="{91BD9593-65DF-4599-88E5-70DA70EB4E85}" srcOrd="0" destOrd="0" parTransId="{B32129A1-3957-4484-8D9E-488B8696DFDF}" sibTransId="{3047FCD2-7967-4A47-ACA9-12206E32F82E}"/>
    <dgm:cxn modelId="{D8C50C50-0522-4191-9315-5044DC1705EA}" type="presOf" srcId="{197F1A31-F40C-4C39-843F-53E8DF74CAEA}" destId="{B83EF2DD-CB6A-46DA-A8EB-582F2F21FF6E}" srcOrd="0" destOrd="0" presId="urn:microsoft.com/office/officeart/2005/8/layout/chevron2"/>
    <dgm:cxn modelId="{CAFD2A6D-D93B-4772-9733-D0959C3F44DE}" srcId="{A1E76B0C-A5E0-41F3-9F6D-3FCE40A45DDB}" destId="{438C2062-0D5E-47B9-B10E-586716E63BDE}" srcOrd="0" destOrd="0" parTransId="{1D80827A-DAB0-4DC6-AB41-459FC4056D66}" sibTransId="{6C132C3B-1262-408F-B52B-3E6540762E59}"/>
    <dgm:cxn modelId="{F7C31CB9-5F88-489A-A987-FDE13AA9C0BB}" srcId="{45F8E162-5DA0-431D-8C59-8069CAB6B8B7}" destId="{B60CD265-BE0F-4B0D-B1FE-354A21A851FA}" srcOrd="0" destOrd="0" parTransId="{56DECA49-6960-4789-ACCF-A6F49071AF1B}" sibTransId="{32442300-E20C-4622-AACB-125F69864B14}"/>
    <dgm:cxn modelId="{A7770E5F-9B2D-4285-B7B9-9CC66C6A2898}" srcId="{197F1A31-F40C-4C39-843F-53E8DF74CAEA}" destId="{5CF8F2FB-BEB8-4077-B107-EB168ED77848}" srcOrd="0" destOrd="0" parTransId="{7B5BD3A2-D37D-4505-BA95-14F5E9CDDD29}" sibTransId="{A4EAAB4C-343C-4ADE-9DE3-07C8C416C51F}"/>
    <dgm:cxn modelId="{9CB39AE9-F273-4296-B676-DB3E9BE6D5A0}" type="presOf" srcId="{5EB055BC-962D-4A6E-81EF-C717F7116E65}" destId="{FD262A74-62A9-4FFE-B58C-C03361EA2B00}" srcOrd="0" destOrd="0" presId="urn:microsoft.com/office/officeart/2005/8/layout/chevron2"/>
    <dgm:cxn modelId="{2379A372-F1F2-46C7-ABE5-421813B2EA9A}" srcId="{197F1A31-F40C-4C39-843F-53E8DF74CAEA}" destId="{09C4A8B5-6F32-44E6-9050-702E8DE099BA}" srcOrd="3" destOrd="0" parTransId="{54BEB0E5-D9AF-4226-A39B-AB20F2F14289}" sibTransId="{E2F59847-6B75-4E0B-9314-CEDBBE9163FB}"/>
    <dgm:cxn modelId="{4C690F86-97C6-4483-8EB1-9098A9331860}" srcId="{5CF8F2FB-BEB8-4077-B107-EB168ED77848}" destId="{DB68292D-FBD8-4184-8696-0DAB1B00A532}" srcOrd="1" destOrd="0" parTransId="{B386362C-D9EA-4AE9-A860-A9C0412A87E4}" sibTransId="{54E368E7-59C3-47A5-87C0-3EECE316787B}"/>
    <dgm:cxn modelId="{A452BC18-B3E8-4050-9A29-A9C4A51FB6DE}" srcId="{09C4A8B5-6F32-44E6-9050-702E8DE099BA}" destId="{3A25A7D2-1674-4F57-8F0F-DF12D1A1626C}" srcOrd="0" destOrd="0" parTransId="{E63DA2D7-7D38-4514-AC30-27915BCFDFC6}" sibTransId="{6E2787AD-60B0-4CFA-A8E5-B3FB0F35AFC6}"/>
    <dgm:cxn modelId="{C1CD91B0-782E-4B7C-8F26-DE73A2D36BD2}" type="presOf" srcId="{438C2062-0D5E-47B9-B10E-586716E63BDE}" destId="{A8A1A9E4-F3A4-49FB-B234-95A418479171}" srcOrd="0" destOrd="0" presId="urn:microsoft.com/office/officeart/2005/8/layout/chevron2"/>
    <dgm:cxn modelId="{16CD2CA0-A55E-4DE3-9689-40AFC5472790}" srcId="{197F1A31-F40C-4C39-843F-53E8DF74CAEA}" destId="{45F8E162-5DA0-431D-8C59-8069CAB6B8B7}" srcOrd="5" destOrd="0" parTransId="{49FCE659-CA99-4921-A16C-BF526A2A13F2}" sibTransId="{19AFE51A-0222-4F52-B402-A8A36EA03803}"/>
    <dgm:cxn modelId="{3C23AE63-471D-4706-A276-566769207DAF}" srcId="{5EB055BC-962D-4A6E-81EF-C717F7116E65}" destId="{BB7BC0AF-EF68-40D7-B371-4578783DD8C1}" srcOrd="0" destOrd="0" parTransId="{EE91BC12-76E8-4C0F-B09B-3D0C8D600644}" sibTransId="{BFEC5001-B85A-4EE4-8CEE-04259FB8976A}"/>
    <dgm:cxn modelId="{ED625704-A4E7-4F56-A54B-EB61FEEE1AD8}" srcId="{197F1A31-F40C-4C39-843F-53E8DF74CAEA}" destId="{1B2F9D89-A0DF-4100-B7B2-611085D2E7E0}" srcOrd="1" destOrd="0" parTransId="{B2563DF0-105D-462A-982E-9136DD28210C}" sibTransId="{B1567B82-5246-4CAE-B2C9-8A2070C27E4D}"/>
    <dgm:cxn modelId="{EF0B3672-AE0A-4D3C-842A-A969DC655159}" srcId="{197F1A31-F40C-4C39-843F-53E8DF74CAEA}" destId="{A1E76B0C-A5E0-41F3-9F6D-3FCE40A45DDB}" srcOrd="2" destOrd="0" parTransId="{9653789C-E125-45B8-AACC-DCD85202F448}" sibTransId="{5F926C54-6DEA-4A4D-AC44-16D11BD3CA0C}"/>
    <dgm:cxn modelId="{9F8EFE59-CEC8-4A34-8417-A647035B0D7A}" type="presOf" srcId="{1B2F9D89-A0DF-4100-B7B2-611085D2E7E0}" destId="{95819667-3BC5-4E4F-A75D-27761EB60D14}" srcOrd="0" destOrd="0" presId="urn:microsoft.com/office/officeart/2005/8/layout/chevron2"/>
    <dgm:cxn modelId="{C62A1462-1F86-46F7-B633-51D17597EA30}" srcId="{5CF8F2FB-BEB8-4077-B107-EB168ED77848}" destId="{40216374-7A28-45E5-9A05-6CFAE3623F6B}" srcOrd="0" destOrd="0" parTransId="{6C8D917F-8AD0-47E3-8435-5175D15C0D86}" sibTransId="{0CAF4B54-2C15-4185-813D-0F2DBE299E2E}"/>
    <dgm:cxn modelId="{963C4648-424B-4042-B778-8052E69B27CB}" srcId="{197F1A31-F40C-4C39-843F-53E8DF74CAEA}" destId="{5EB055BC-962D-4A6E-81EF-C717F7116E65}" srcOrd="4" destOrd="0" parTransId="{95E1D601-4F6C-4714-B694-3087E3D2E630}" sibTransId="{F64BBF3E-99AC-4C86-9A03-655CEC5E95C6}"/>
    <dgm:cxn modelId="{E9A0945E-A6B5-45A3-8487-0914C252DD48}" type="presOf" srcId="{40216374-7A28-45E5-9A05-6CFAE3623F6B}" destId="{DD2D479F-A810-40B6-92F4-B30694BE3C31}" srcOrd="0" destOrd="0" presId="urn:microsoft.com/office/officeart/2005/8/layout/chevron2"/>
    <dgm:cxn modelId="{E3E1A52C-A1EB-4DCA-99B8-07DEE02E1515}" type="presOf" srcId="{5CF8F2FB-BEB8-4077-B107-EB168ED77848}" destId="{A828F7B4-7879-4579-88DC-D3A6FED2D1FC}" srcOrd="0" destOrd="0" presId="urn:microsoft.com/office/officeart/2005/8/layout/chevron2"/>
    <dgm:cxn modelId="{4CD42AF5-E7E7-480A-BC95-BEAAFD3D51B8}" type="presOf" srcId="{45F8E162-5DA0-431D-8C59-8069CAB6B8B7}" destId="{9348DFD1-92F9-4366-935B-49F058B9C7E2}" srcOrd="0" destOrd="0" presId="urn:microsoft.com/office/officeart/2005/8/layout/chevron2"/>
    <dgm:cxn modelId="{D3EEA92F-F950-4A57-89CE-36814F4BB24D}" type="presOf" srcId="{B60CD265-BE0F-4B0D-B1FE-354A21A851FA}" destId="{CAB74505-B1D1-4340-95BE-8A80FE457811}" srcOrd="0" destOrd="0" presId="urn:microsoft.com/office/officeart/2005/8/layout/chevron2"/>
    <dgm:cxn modelId="{6293A9E3-3A2E-46BC-8740-D4F980992648}" type="presOf" srcId="{DB68292D-FBD8-4184-8696-0DAB1B00A532}" destId="{DD2D479F-A810-40B6-92F4-B30694BE3C31}" srcOrd="0" destOrd="1" presId="urn:microsoft.com/office/officeart/2005/8/layout/chevron2"/>
    <dgm:cxn modelId="{AB4019FB-62C0-4C10-B0ED-93680E62405C}" type="presParOf" srcId="{B83EF2DD-CB6A-46DA-A8EB-582F2F21FF6E}" destId="{DCD61825-686E-41F1-BC92-DC06CF6B4E78}" srcOrd="0" destOrd="0" presId="urn:microsoft.com/office/officeart/2005/8/layout/chevron2"/>
    <dgm:cxn modelId="{FC1619EC-A67F-425A-9952-B8E19CB688D8}" type="presParOf" srcId="{DCD61825-686E-41F1-BC92-DC06CF6B4E78}" destId="{A828F7B4-7879-4579-88DC-D3A6FED2D1FC}" srcOrd="0" destOrd="0" presId="urn:microsoft.com/office/officeart/2005/8/layout/chevron2"/>
    <dgm:cxn modelId="{0DF69902-517E-4236-8A26-4B07379FEE5A}" type="presParOf" srcId="{DCD61825-686E-41F1-BC92-DC06CF6B4E78}" destId="{DD2D479F-A810-40B6-92F4-B30694BE3C31}" srcOrd="1" destOrd="0" presId="urn:microsoft.com/office/officeart/2005/8/layout/chevron2"/>
    <dgm:cxn modelId="{C233C583-D088-4B59-B921-80394F58B4AE}" type="presParOf" srcId="{B83EF2DD-CB6A-46DA-A8EB-582F2F21FF6E}" destId="{30F75C7B-A0B3-4962-9030-F014AC7E8D32}" srcOrd="1" destOrd="0" presId="urn:microsoft.com/office/officeart/2005/8/layout/chevron2"/>
    <dgm:cxn modelId="{6688FFF3-DB72-4EC0-9C04-F6A67D7CD98F}" type="presParOf" srcId="{B83EF2DD-CB6A-46DA-A8EB-582F2F21FF6E}" destId="{18F621BB-9F07-444B-B1C5-3318D60DEA6F}" srcOrd="2" destOrd="0" presId="urn:microsoft.com/office/officeart/2005/8/layout/chevron2"/>
    <dgm:cxn modelId="{DE0E2504-6685-46C3-A357-5D26AC16F4C8}" type="presParOf" srcId="{18F621BB-9F07-444B-B1C5-3318D60DEA6F}" destId="{95819667-3BC5-4E4F-A75D-27761EB60D14}" srcOrd="0" destOrd="0" presId="urn:microsoft.com/office/officeart/2005/8/layout/chevron2"/>
    <dgm:cxn modelId="{C7EF2E0C-727A-4CCB-9258-267194528307}" type="presParOf" srcId="{18F621BB-9F07-444B-B1C5-3318D60DEA6F}" destId="{239AD9D2-F039-4CE9-9970-2E8363BC5E09}" srcOrd="1" destOrd="0" presId="urn:microsoft.com/office/officeart/2005/8/layout/chevron2"/>
    <dgm:cxn modelId="{13789EEB-343D-4C64-97FF-9B5ECA580898}" type="presParOf" srcId="{B83EF2DD-CB6A-46DA-A8EB-582F2F21FF6E}" destId="{5B3D56CD-C934-48F3-819D-C05EF9D81708}" srcOrd="3" destOrd="0" presId="urn:microsoft.com/office/officeart/2005/8/layout/chevron2"/>
    <dgm:cxn modelId="{E785B53D-85A7-4569-88D1-CD4FCC2AD054}" type="presParOf" srcId="{B83EF2DD-CB6A-46DA-A8EB-582F2F21FF6E}" destId="{22F138CE-D61C-4123-8320-168654AEA637}" srcOrd="4" destOrd="0" presId="urn:microsoft.com/office/officeart/2005/8/layout/chevron2"/>
    <dgm:cxn modelId="{FBCD16E7-98D9-45F6-A989-2C8C81C6FC48}" type="presParOf" srcId="{22F138CE-D61C-4123-8320-168654AEA637}" destId="{67139871-4650-42FF-B699-023F7FF532D9}" srcOrd="0" destOrd="0" presId="urn:microsoft.com/office/officeart/2005/8/layout/chevron2"/>
    <dgm:cxn modelId="{ADA7B2ED-E22A-4ED0-B47D-E9A21133C653}" type="presParOf" srcId="{22F138CE-D61C-4123-8320-168654AEA637}" destId="{A8A1A9E4-F3A4-49FB-B234-95A418479171}" srcOrd="1" destOrd="0" presId="urn:microsoft.com/office/officeart/2005/8/layout/chevron2"/>
    <dgm:cxn modelId="{0E344B19-62A9-489F-89C2-E8370E88CD0C}" type="presParOf" srcId="{B83EF2DD-CB6A-46DA-A8EB-582F2F21FF6E}" destId="{2DE75CEA-A273-451B-978D-517BBA9C058D}" srcOrd="5" destOrd="0" presId="urn:microsoft.com/office/officeart/2005/8/layout/chevron2"/>
    <dgm:cxn modelId="{6B50EDAC-1872-4E55-8AC7-12ABC4C456C6}" type="presParOf" srcId="{B83EF2DD-CB6A-46DA-A8EB-582F2F21FF6E}" destId="{A6025CE1-4059-4FD0-97EF-2D0297CAA7F2}" srcOrd="6" destOrd="0" presId="urn:microsoft.com/office/officeart/2005/8/layout/chevron2"/>
    <dgm:cxn modelId="{6E481135-BF45-4F2E-8E58-161F2CC66E72}" type="presParOf" srcId="{A6025CE1-4059-4FD0-97EF-2D0297CAA7F2}" destId="{3AB5CFB8-94A6-4ACD-B3DF-CAC6CB852A2C}" srcOrd="0" destOrd="0" presId="urn:microsoft.com/office/officeart/2005/8/layout/chevron2"/>
    <dgm:cxn modelId="{ECE75866-CBF7-451E-8E6D-732A67722C15}" type="presParOf" srcId="{A6025CE1-4059-4FD0-97EF-2D0297CAA7F2}" destId="{FF4A65C5-39C6-41AF-83B2-B5E366423755}" srcOrd="1" destOrd="0" presId="urn:microsoft.com/office/officeart/2005/8/layout/chevron2"/>
    <dgm:cxn modelId="{14D9B443-A5DA-4BE1-AE0A-8B5DE17C24CB}" type="presParOf" srcId="{B83EF2DD-CB6A-46DA-A8EB-582F2F21FF6E}" destId="{EE499A9E-76EE-40D5-9660-7D87EF243C9D}" srcOrd="7" destOrd="0" presId="urn:microsoft.com/office/officeart/2005/8/layout/chevron2"/>
    <dgm:cxn modelId="{8198BF1C-69A2-44FD-B56B-1B9F9F0B2E76}" type="presParOf" srcId="{B83EF2DD-CB6A-46DA-A8EB-582F2F21FF6E}" destId="{D9FF4C84-D4DD-4AC4-A478-B0CA893EA3BF}" srcOrd="8" destOrd="0" presId="urn:microsoft.com/office/officeart/2005/8/layout/chevron2"/>
    <dgm:cxn modelId="{E28DA848-649A-4128-9A8F-FBE5119D1668}" type="presParOf" srcId="{D9FF4C84-D4DD-4AC4-A478-B0CA893EA3BF}" destId="{FD262A74-62A9-4FFE-B58C-C03361EA2B00}" srcOrd="0" destOrd="0" presId="urn:microsoft.com/office/officeart/2005/8/layout/chevron2"/>
    <dgm:cxn modelId="{554C066B-2A82-4D0F-9373-1F71CFD7D516}" type="presParOf" srcId="{D9FF4C84-D4DD-4AC4-A478-B0CA893EA3BF}" destId="{7F9C936E-D104-4386-B750-C0B6E16E5A44}" srcOrd="1" destOrd="0" presId="urn:microsoft.com/office/officeart/2005/8/layout/chevron2"/>
    <dgm:cxn modelId="{C9A29387-B45A-47F3-B7D4-DFDE853E4D18}" type="presParOf" srcId="{B83EF2DD-CB6A-46DA-A8EB-582F2F21FF6E}" destId="{42DEF169-5A28-4667-B252-2921608F265D}" srcOrd="9" destOrd="0" presId="urn:microsoft.com/office/officeart/2005/8/layout/chevron2"/>
    <dgm:cxn modelId="{957E5F7F-1467-4452-937E-69452E04E3D2}" type="presParOf" srcId="{B83EF2DD-CB6A-46DA-A8EB-582F2F21FF6E}" destId="{CA159246-B2AD-4E86-851C-E017EC117A8E}" srcOrd="10" destOrd="0" presId="urn:microsoft.com/office/officeart/2005/8/layout/chevron2"/>
    <dgm:cxn modelId="{27821E05-FC83-48C8-827A-23D98297F5AB}" type="presParOf" srcId="{CA159246-B2AD-4E86-851C-E017EC117A8E}" destId="{9348DFD1-92F9-4366-935B-49F058B9C7E2}" srcOrd="0" destOrd="0" presId="urn:microsoft.com/office/officeart/2005/8/layout/chevron2"/>
    <dgm:cxn modelId="{E1048CC5-2555-42B4-BD31-7108FC1867C9}" type="presParOf" srcId="{CA159246-B2AD-4E86-851C-E017EC117A8E}" destId="{CAB74505-B1D1-4340-95BE-8A80FE457811}"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28F7B4-7879-4579-88DC-D3A6FED2D1FC}">
      <dsp:nvSpPr>
        <dsp:cNvPr id="0" name=""/>
        <dsp:cNvSpPr/>
      </dsp:nvSpPr>
      <dsp:spPr>
        <a:xfrm rot="5400000">
          <a:off x="-139004" y="136870"/>
          <a:ext cx="981875" cy="720420"/>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a:t>
          </a:r>
          <a:r>
            <a:rPr lang="ru-RU" sz="1400" kern="1200" dirty="0" smtClean="0"/>
            <a:t>2</a:t>
          </a:r>
          <a:r>
            <a:rPr lang="en-US" sz="1400" kern="1200" dirty="0" smtClean="0"/>
            <a:t>0 </a:t>
          </a:r>
          <a:r>
            <a:rPr lang="ru-RU" sz="1400" kern="1200" dirty="0"/>
            <a:t>дней</a:t>
          </a:r>
        </a:p>
      </dsp:txBody>
      <dsp:txXfrm rot="5400000">
        <a:off x="-139004" y="136870"/>
        <a:ext cx="981875" cy="720420"/>
      </dsp:txXfrm>
    </dsp:sp>
    <dsp:sp modelId="{DD2D479F-A810-40B6-92F4-B30694BE3C31}">
      <dsp:nvSpPr>
        <dsp:cNvPr id="0" name=""/>
        <dsp:cNvSpPr/>
      </dsp:nvSpPr>
      <dsp:spPr>
        <a:xfrm rot="5400000">
          <a:off x="3370955" y="-2669222"/>
          <a:ext cx="638554"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Публикация и размещение извещения на сайте (</a:t>
          </a:r>
          <a:r>
            <a:rPr lang="ru-RU" sz="1600" b="1" kern="1200" dirty="0" smtClean="0"/>
            <a:t>ст.49)</a:t>
          </a:r>
          <a:endParaRPr lang="ru-RU" sz="1600" b="1" kern="1200" dirty="0"/>
        </a:p>
        <a:p>
          <a:pPr marL="171450" lvl="1" indent="-171450" algn="l" defTabSz="711200">
            <a:lnSpc>
              <a:spcPct val="90000"/>
            </a:lnSpc>
            <a:spcBef>
              <a:spcPct val="0"/>
            </a:spcBef>
            <a:spcAft>
              <a:spcPct val="15000"/>
            </a:spcAft>
            <a:buChar char="••"/>
          </a:pPr>
          <a:r>
            <a:rPr lang="ru-RU" sz="1600" b="1" kern="1200" dirty="0"/>
            <a:t>Подготовка и прием заявок</a:t>
          </a:r>
        </a:p>
      </dsp:txBody>
      <dsp:txXfrm rot="5400000">
        <a:off x="3370955" y="-2669222"/>
        <a:ext cx="638554" cy="5989286"/>
      </dsp:txXfrm>
    </dsp:sp>
    <dsp:sp modelId="{95819667-3BC5-4E4F-A75D-27761EB60D14}">
      <dsp:nvSpPr>
        <dsp:cNvPr id="0" name=""/>
        <dsp:cNvSpPr/>
      </dsp:nvSpPr>
      <dsp:spPr>
        <a:xfrm rot="5400000">
          <a:off x="-155558" y="10382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 </a:t>
          </a:r>
          <a:endParaRPr lang="ru-RU" sz="1400" kern="1200" dirty="0"/>
        </a:p>
      </dsp:txBody>
      <dsp:txXfrm rot="5400000">
        <a:off x="-155558" y="1038224"/>
        <a:ext cx="981875" cy="687312"/>
      </dsp:txXfrm>
    </dsp:sp>
    <dsp:sp modelId="{239AD9D2-F039-4CE9-9970-2E8363BC5E09}">
      <dsp:nvSpPr>
        <dsp:cNvPr id="0" name=""/>
        <dsp:cNvSpPr/>
      </dsp:nvSpPr>
      <dsp:spPr>
        <a:xfrm rot="5400000">
          <a:off x="3354569" y="-1784590"/>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Вскрытие конвертов (</a:t>
          </a:r>
          <a:r>
            <a:rPr lang="ru-RU" sz="1600" b="1" kern="1200" dirty="0" smtClean="0"/>
            <a:t>ст.52)</a:t>
          </a:r>
          <a:endParaRPr lang="ru-RU" sz="1600" b="1" kern="1200" dirty="0"/>
        </a:p>
      </dsp:txBody>
      <dsp:txXfrm rot="5400000">
        <a:off x="3354569" y="-1784590"/>
        <a:ext cx="638219" cy="5989286"/>
      </dsp:txXfrm>
    </dsp:sp>
    <dsp:sp modelId="{67139871-4650-42FF-B699-023F7FF532D9}">
      <dsp:nvSpPr>
        <dsp:cNvPr id="0" name=""/>
        <dsp:cNvSpPr/>
      </dsp:nvSpPr>
      <dsp:spPr>
        <a:xfrm rot="5400000">
          <a:off x="-155558" y="19230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Max</a:t>
          </a:r>
          <a:r>
            <a:rPr lang="ru-RU" sz="1400" kern="1200" dirty="0" smtClean="0"/>
            <a:t> 20</a:t>
          </a:r>
          <a:r>
            <a:rPr lang="en-US" sz="1400" kern="1200" dirty="0" smtClean="0"/>
            <a:t>  </a:t>
          </a:r>
          <a:r>
            <a:rPr lang="ru-RU" sz="1400" kern="1200" dirty="0"/>
            <a:t>дней</a:t>
          </a:r>
        </a:p>
      </dsp:txBody>
      <dsp:txXfrm rot="5400000">
        <a:off x="-155558" y="1923024"/>
        <a:ext cx="981875" cy="687312"/>
      </dsp:txXfrm>
    </dsp:sp>
    <dsp:sp modelId="{A8A1A9E4-F3A4-49FB-B234-95A418479171}">
      <dsp:nvSpPr>
        <dsp:cNvPr id="0" name=""/>
        <dsp:cNvSpPr/>
      </dsp:nvSpPr>
      <dsp:spPr>
        <a:xfrm rot="5400000">
          <a:off x="3349538" y="-902554"/>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t>Рассмотрение и оценка заявок (ст.53)</a:t>
          </a:r>
          <a:endParaRPr lang="ru-RU" sz="1600" b="1" kern="1200" dirty="0"/>
        </a:p>
      </dsp:txBody>
      <dsp:txXfrm rot="5400000">
        <a:off x="3349538" y="-902554"/>
        <a:ext cx="638219" cy="5989286"/>
      </dsp:txXfrm>
    </dsp:sp>
    <dsp:sp modelId="{3AB5CFB8-94A6-4ACD-B3DF-CAC6CB852A2C}">
      <dsp:nvSpPr>
        <dsp:cNvPr id="0" name=""/>
        <dsp:cNvSpPr/>
      </dsp:nvSpPr>
      <dsp:spPr>
        <a:xfrm rot="5400000">
          <a:off x="-155558" y="28078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a:t>10 дней</a:t>
          </a:r>
        </a:p>
      </dsp:txBody>
      <dsp:txXfrm rot="5400000">
        <a:off x="-155558" y="2807824"/>
        <a:ext cx="981875" cy="687312"/>
      </dsp:txXfrm>
    </dsp:sp>
    <dsp:sp modelId="{FF4A65C5-39C6-41AF-83B2-B5E366423755}">
      <dsp:nvSpPr>
        <dsp:cNvPr id="0" name=""/>
        <dsp:cNvSpPr/>
      </dsp:nvSpPr>
      <dsp:spPr>
        <a:xfrm rot="5400000">
          <a:off x="3354569" y="-14990"/>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Ожидание жалоб (</a:t>
          </a:r>
          <a:r>
            <a:rPr lang="ru-RU" sz="1600" b="1" kern="1200" dirty="0" smtClean="0"/>
            <a:t>ст.105)</a:t>
          </a:r>
          <a:endParaRPr lang="ru-RU" sz="1600" b="1" kern="1200" dirty="0"/>
        </a:p>
      </dsp:txBody>
      <dsp:txXfrm rot="5400000">
        <a:off x="3354569" y="-14990"/>
        <a:ext cx="638219" cy="5989286"/>
      </dsp:txXfrm>
    </dsp:sp>
    <dsp:sp modelId="{FD262A74-62A9-4FFE-B58C-C03361EA2B00}">
      <dsp:nvSpPr>
        <dsp:cNvPr id="0" name=""/>
        <dsp:cNvSpPr/>
      </dsp:nvSpPr>
      <dsp:spPr>
        <a:xfrm rot="5400000">
          <a:off x="-155558" y="36926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10 </a:t>
          </a:r>
        </a:p>
        <a:p>
          <a:pPr lvl="0" algn="ctr" defTabSz="622300">
            <a:lnSpc>
              <a:spcPct val="90000"/>
            </a:lnSpc>
            <a:spcBef>
              <a:spcPct val="0"/>
            </a:spcBef>
            <a:spcAft>
              <a:spcPct val="35000"/>
            </a:spcAft>
          </a:pPr>
          <a:r>
            <a:rPr lang="en-US" sz="1400" kern="1200" dirty="0"/>
            <a:t>max 20</a:t>
          </a:r>
          <a:endParaRPr lang="ru-RU" sz="1400" kern="1200" dirty="0"/>
        </a:p>
      </dsp:txBody>
      <dsp:txXfrm rot="5400000">
        <a:off x="-155558" y="3692624"/>
        <a:ext cx="981875" cy="687312"/>
      </dsp:txXfrm>
    </dsp:sp>
    <dsp:sp modelId="{7F9C936E-D104-4386-B750-C0B6E16E5A44}">
      <dsp:nvSpPr>
        <dsp:cNvPr id="0" name=""/>
        <dsp:cNvSpPr/>
      </dsp:nvSpPr>
      <dsp:spPr>
        <a:xfrm rot="5400000">
          <a:off x="3354569" y="8698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Подписание контракта (</a:t>
          </a:r>
          <a:r>
            <a:rPr lang="ru-RU" sz="1600" b="1" kern="1200" dirty="0" smtClean="0"/>
            <a:t>ст.54)</a:t>
          </a:r>
          <a:endParaRPr lang="ru-RU" sz="1600" b="1" kern="1200" dirty="0"/>
        </a:p>
      </dsp:txBody>
      <dsp:txXfrm rot="5400000">
        <a:off x="3354569" y="869809"/>
        <a:ext cx="638219" cy="5989286"/>
      </dsp:txXfrm>
    </dsp:sp>
    <dsp:sp modelId="{9348DFD1-92F9-4366-935B-49F058B9C7E2}">
      <dsp:nvSpPr>
        <dsp:cNvPr id="0" name=""/>
        <dsp:cNvSpPr/>
      </dsp:nvSpPr>
      <dsp:spPr>
        <a:xfrm rot="5400000">
          <a:off x="-155558" y="45774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в  </a:t>
          </a:r>
          <a:r>
            <a:rPr lang="ru-RU" sz="1100" kern="1200" dirty="0"/>
            <a:t>течение 3 рабочих дней</a:t>
          </a:r>
        </a:p>
      </dsp:txBody>
      <dsp:txXfrm rot="5400000">
        <a:off x="-155558" y="4577424"/>
        <a:ext cx="981875" cy="687312"/>
      </dsp:txXfrm>
    </dsp:sp>
    <dsp:sp modelId="{CAB74505-B1D1-4340-95BE-8A80FE457811}">
      <dsp:nvSpPr>
        <dsp:cNvPr id="0" name=""/>
        <dsp:cNvSpPr/>
      </dsp:nvSpPr>
      <dsp:spPr>
        <a:xfrm rot="5400000">
          <a:off x="3354569" y="17546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Направление сведений в реестр контрактов (</a:t>
          </a:r>
          <a:r>
            <a:rPr lang="ru-RU" sz="1600" b="1" kern="1200" dirty="0" smtClean="0"/>
            <a:t>ст.103)</a:t>
          </a:r>
          <a:endParaRPr lang="ru-RU" sz="1600" b="1" kern="1200" dirty="0"/>
        </a:p>
      </dsp:txBody>
      <dsp:txXfrm rot="5400000">
        <a:off x="3354569" y="1754609"/>
        <a:ext cx="638219" cy="598928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AAE55-515D-4D7E-A706-FC2FAA6570B8}" type="datetimeFigureOut">
              <a:rPr lang="ru-RU" smtClean="0"/>
              <a:pPr/>
              <a:t>24.04.2013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5E35F9-1CE7-45E2-9FA0-FD62151A284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21</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22</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23</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24</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25</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26</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27</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28</a:t>
            </a:fld>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a:t>
            </a:fld>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30</a:t>
            </a:fld>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31</a:t>
            </a:fld>
            <a:endParaRPr 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32</a:t>
            </a:fld>
            <a:endParaRPr 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33</a:t>
            </a:fld>
            <a:endParaRPr 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34</a:t>
            </a:fld>
            <a:endParaRPr 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35</a:t>
            </a:fld>
            <a:endParaRPr 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36</a:t>
            </a:fld>
            <a:endParaRPr lang="ru-R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37</a:t>
            </a:fld>
            <a:endParaRPr 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38</a:t>
            </a:fld>
            <a:endParaRPr lang="ru-R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39</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a:t>
            </a:fld>
            <a:endParaRPr lang="ru-R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40</a:t>
            </a:fld>
            <a:endParaRPr lang="ru-RU"/>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41</a:t>
            </a:fld>
            <a:endParaRPr lang="ru-RU"/>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42</a:t>
            </a:fld>
            <a:endParaRPr lang="ru-RU"/>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43</a:t>
            </a:fld>
            <a:endParaRPr lang="ru-RU"/>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44</a:t>
            </a:fld>
            <a:endParaRPr lang="ru-RU"/>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45</a:t>
            </a:fld>
            <a:endParaRPr lang="ru-RU"/>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46</a:t>
            </a:fld>
            <a:endParaRPr lang="ru-RU"/>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47</a:t>
            </a:fld>
            <a:endParaRPr lang="ru-RU"/>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48</a:t>
            </a:fld>
            <a:endParaRPr lang="ru-RU"/>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49</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a:t>
            </a:fld>
            <a:endParaRPr lang="ru-RU"/>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50</a:t>
            </a:fld>
            <a:endParaRPr lang="ru-RU"/>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0B10F4C-A064-449A-A6E1-232019069000}"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52</a:t>
            </a:fld>
            <a:endParaRPr lang="ru-RU"/>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0B10F4C-A064-449A-A6E1-232019069000}"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54</a:t>
            </a:fld>
            <a:endParaRPr lang="ru-RU"/>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55</a:t>
            </a:fld>
            <a:endParaRPr lang="ru-RU"/>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56</a:t>
            </a:fld>
            <a:endParaRPr lang="ru-RU"/>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57</a:t>
            </a:fld>
            <a:endParaRPr lang="ru-RU"/>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58</a:t>
            </a:fld>
            <a:endParaRPr lang="ru-RU"/>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59</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a:t>
            </a:fld>
            <a:endParaRPr lang="ru-RU"/>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60</a:t>
            </a:fld>
            <a:endParaRPr lang="ru-RU"/>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61</a:t>
            </a:fld>
            <a:endParaRPr lang="ru-RU"/>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62</a:t>
            </a:fld>
            <a:endParaRPr lang="ru-RU"/>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63</a:t>
            </a:fld>
            <a:endParaRPr lang="ru-RU"/>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64</a:t>
            </a:fld>
            <a:endParaRPr lang="ru-RU"/>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65</a:t>
            </a:fld>
            <a:endParaRPr lang="ru-RU"/>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66</a:t>
            </a:fld>
            <a:endParaRPr lang="ru-RU"/>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67</a:t>
            </a:fld>
            <a:endParaRPr lang="ru-RU"/>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68</a:t>
            </a:fld>
            <a:endParaRPr lang="ru-RU"/>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69</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a:t>
            </a:fld>
            <a:endParaRPr lang="ru-RU"/>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0B10F4C-A064-449A-A6E1-232019069000}" type="slidenum">
              <a:rPr lang="en-US" smtClean="0"/>
              <a:pPr>
                <a:defRPr/>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71</a:t>
            </a:fld>
            <a:endParaRPr lang="ru-RU"/>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72</a:t>
            </a:fld>
            <a:endParaRPr lang="ru-RU"/>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73</a:t>
            </a:fld>
            <a:endParaRPr lang="ru-RU"/>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74</a:t>
            </a:fld>
            <a:endParaRPr lang="ru-RU"/>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75</a:t>
            </a:fld>
            <a:endParaRPr lang="ru-RU"/>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76</a:t>
            </a:fld>
            <a:endParaRPr lang="ru-RU"/>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77</a:t>
            </a:fld>
            <a:endParaRPr lang="ru-RU"/>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78</a:t>
            </a:fld>
            <a:endParaRPr lang="ru-RU"/>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79</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a:t>
            </a:fld>
            <a:endParaRPr lang="ru-RU"/>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80</a:t>
            </a:fld>
            <a:endParaRPr lang="ru-RU"/>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81</a:t>
            </a:fld>
            <a:endParaRPr lang="ru-RU"/>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82</a:t>
            </a:fld>
            <a:endParaRPr lang="ru-RU"/>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83</a:t>
            </a:fld>
            <a:endParaRPr lang="ru-RU"/>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84</a:t>
            </a:fld>
            <a:endParaRPr lang="ru-RU"/>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85</a:t>
            </a:fld>
            <a:endParaRPr lang="ru-RU"/>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86</a:t>
            </a:fld>
            <a:endParaRPr lang="ru-RU"/>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87</a:t>
            </a:fld>
            <a:endParaRPr lang="ru-RU"/>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88</a:t>
            </a:fld>
            <a:endParaRPr lang="ru-RU"/>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Образ слайда 1"/>
          <p:cNvSpPr>
            <a:spLocks noGrp="1" noRot="1" noChangeAspect="1" noTextEdit="1"/>
          </p:cNvSpPr>
          <p:nvPr>
            <p:ph type="sldImg"/>
          </p:nvPr>
        </p:nvSpPr>
        <p:spPr bwMode="auto">
          <a:noFill/>
          <a:ln>
            <a:solidFill>
              <a:srgbClr val="000000"/>
            </a:solidFill>
            <a:miter lim="800000"/>
            <a:headEnd/>
            <a:tailEnd/>
          </a:ln>
        </p:spPr>
      </p:sp>
      <p:sp>
        <p:nvSpPr>
          <p:cNvPr id="9318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318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0B6B48-9F23-42FA-B924-74F59F7DDB13}" type="slidenum">
              <a:rPr lang="ru-RU" smtClean="0"/>
              <a:pPr/>
              <a:t>89</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C75543E6-FB77-40A1-B1BE-C762E4BCCF60}" type="datetimeFigureOut">
              <a:rPr lang="ru-RU" smtClean="0"/>
              <a:pPr/>
              <a:t>24.04.2013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22C9259D-1234-494B-8F57-240B7C17D50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75543E6-FB77-40A1-B1BE-C762E4BCCF60}" type="datetimeFigureOut">
              <a:rPr lang="ru-RU" smtClean="0"/>
              <a:pPr/>
              <a:t>24.04.2013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75543E6-FB77-40A1-B1BE-C762E4BCCF60}" type="datetimeFigureOut">
              <a:rPr lang="ru-RU" smtClean="0"/>
              <a:pPr/>
              <a:t>24.04.2013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75543E6-FB77-40A1-B1BE-C762E4BCCF60}" type="datetimeFigureOut">
              <a:rPr lang="ru-RU" smtClean="0"/>
              <a:pPr/>
              <a:t>24.04.2013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C9259D-1234-494B-8F57-240B7C17D50C}"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75543E6-FB77-40A1-B1BE-C762E4BCCF60}" type="datetimeFigureOut">
              <a:rPr lang="ru-RU" smtClean="0"/>
              <a:pPr/>
              <a:t>24.04.2013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C9259D-1234-494B-8F57-240B7C17D50C}"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75543E6-FB77-40A1-B1BE-C762E4BCCF60}" type="datetimeFigureOut">
              <a:rPr lang="ru-RU" smtClean="0"/>
              <a:pPr/>
              <a:t>24.04.2013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C9259D-1234-494B-8F57-240B7C17D50C}"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75543E6-FB77-40A1-B1BE-C762E4BCCF60}" type="datetimeFigureOut">
              <a:rPr lang="ru-RU" smtClean="0"/>
              <a:pPr/>
              <a:t>24.04.2013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C75543E6-FB77-40A1-B1BE-C762E4BCCF60}" type="datetimeFigureOut">
              <a:rPr lang="ru-RU" smtClean="0"/>
              <a:pPr/>
              <a:t>24.04.2013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2C9259D-1234-494B-8F57-240B7C17D50C}"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C75543E6-FB77-40A1-B1BE-C762E4BCCF60}" type="datetimeFigureOut">
              <a:rPr lang="ru-RU" smtClean="0"/>
              <a:pPr/>
              <a:t>24.04.2013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C75543E6-FB77-40A1-B1BE-C762E4BCCF60}" type="datetimeFigureOut">
              <a:rPr lang="ru-RU" smtClean="0"/>
              <a:pPr/>
              <a:t>24.04.2013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C75543E6-FB77-40A1-B1BE-C762E4BCCF60}" type="datetimeFigureOut">
              <a:rPr lang="ru-RU" smtClean="0"/>
              <a:pPr/>
              <a:t>24.04.2013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22C9259D-1234-494B-8F57-240B7C17D50C}"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5543E6-FB77-40A1-B1BE-C762E4BCCF60}" type="datetimeFigureOut">
              <a:rPr lang="ru-RU" smtClean="0"/>
              <a:pPr/>
              <a:t>24.04.2013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C9259D-1234-494B-8F57-240B7C17D50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600" dirty="0" smtClean="0">
                <a:latin typeface="Times New Roman" pitchFamily="18" charset="0"/>
                <a:cs typeface="Times New Roman" pitchFamily="18" charset="0"/>
              </a:rPr>
              <a:t>О контрактной системе в сфере закупок товаров, работ, услуг для обеспечения государственных и муниципальных нужд</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4" name="Заголовок 1"/>
          <p:cNvSpPr>
            <a:spLocks noGrp="1"/>
          </p:cNvSpPr>
          <p:nvPr>
            <p:ph type="subTitle" idx="1"/>
          </p:nvPr>
        </p:nvSpPr>
        <p:spPr>
          <a:xfrm>
            <a:off x="685800" y="3933825"/>
            <a:ext cx="7772400" cy="877888"/>
          </a:xfrm>
        </p:spPr>
        <p:txBody>
          <a:bodyPr>
            <a:noAutofit/>
          </a:bodyPr>
          <a:lstStyle/>
          <a:p>
            <a:r>
              <a:rPr lang="ru-RU" sz="2400" dirty="0" smtClean="0">
                <a:solidFill>
                  <a:srgbClr val="C00000"/>
                </a:solidFill>
                <a:latin typeface="Times New Roman" pitchFamily="18" charset="0"/>
                <a:cs typeface="Times New Roman" pitchFamily="18" charset="0"/>
              </a:rPr>
              <a:t>Федеральный закон Российской Федерации от 5 апреля 2013 г. </a:t>
            </a:r>
            <a:r>
              <a:rPr lang="ru-RU" sz="2400" b="1" dirty="0" smtClean="0">
                <a:solidFill>
                  <a:srgbClr val="C00000"/>
                </a:solidFill>
                <a:latin typeface="Times New Roman" pitchFamily="18" charset="0"/>
                <a:cs typeface="Times New Roman" pitchFamily="18" charset="0"/>
              </a:rPr>
              <a:t>N 44-ФЗ </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sz="2800" b="1" dirty="0" smtClean="0">
                <a:latin typeface="Times New Roman" pitchFamily="18" charset="0"/>
                <a:cs typeface="Times New Roman" pitchFamily="18" charset="0"/>
              </a:rPr>
              <a:t>Варианты централизации закупок: </a:t>
            </a:r>
          </a:p>
          <a:p>
            <a:r>
              <a:rPr lang="ru-RU" sz="2800" dirty="0" smtClean="0">
                <a:latin typeface="Times New Roman" pitchFamily="18" charset="0"/>
                <a:cs typeface="Times New Roman" pitchFamily="18" charset="0"/>
              </a:rPr>
              <a:t> в специальном казенном учреждении (одном или нескольких) </a:t>
            </a: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 функции уполномоченного органа могут быть расширены (могут быть распространены на стадии планирования, заключения и исполнения контрактов) </a:t>
            </a: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закупки могут быть централизованы в отраслевом ведомстве (орган исполнительной власти, орган МСУ) для своих территориальных органов и подведомственных учреждений </a:t>
            </a: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 полномочия по муниципальным закупкам по соглашению между субъектом федерации и муниципальным образованием могут быть переданы на уровень субъекта федерации </a:t>
            </a:r>
          </a:p>
          <a:p>
            <a:pPr>
              <a:buNone/>
            </a:pPr>
            <a:r>
              <a:rPr lang="ru-RU" sz="2800" dirty="0" smtClean="0">
                <a:latin typeface="Times New Roman" pitchFamily="18" charset="0"/>
                <a:cs typeface="Times New Roman" pitchFamily="18" charset="0"/>
              </a:rPr>
              <a:t>	</a:t>
            </a:r>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Централизованные закупки (ст. 26)</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sz="2600" b="1" dirty="0" smtClean="0">
                <a:solidFill>
                  <a:srgbClr val="C00000"/>
                </a:solidFill>
                <a:latin typeface="Times New Roman" pitchFamily="18" charset="0"/>
                <a:cs typeface="Times New Roman" pitchFamily="18" charset="0"/>
              </a:rPr>
              <a:t>Заказчики, совокупный годовой объем закупок которых в соответствии с планом-графиком превышает 100 млн. руб., создают контрактные службы.</a:t>
            </a:r>
          </a:p>
          <a:p>
            <a:r>
              <a:rPr lang="ru-RU" sz="2600" dirty="0" smtClean="0">
                <a:latin typeface="Times New Roman" pitchFamily="18" charset="0"/>
                <a:cs typeface="Times New Roman" pitchFamily="18" charset="0"/>
              </a:rPr>
              <a:t> Если совокупный годовой объем закупок не превышает 100 млн. руб. и отсутствует контрактная служба заказчик назначает должностное лицо, ответственное за осуществление закупки или нескольких закупок, включая исполнение каждого контракта - </a:t>
            </a:r>
            <a:r>
              <a:rPr lang="ru-RU" sz="2600" b="1" dirty="0" smtClean="0">
                <a:solidFill>
                  <a:srgbClr val="C00000"/>
                </a:solidFill>
                <a:latin typeface="Times New Roman" pitchFamily="18" charset="0"/>
                <a:cs typeface="Times New Roman" pitchFamily="18" charset="0"/>
              </a:rPr>
              <a:t>контрактного управляющего. </a:t>
            </a:r>
          </a:p>
          <a:p>
            <a:endParaRPr lang="ru-RU" sz="2600" dirty="0" smtClean="0">
              <a:latin typeface="Times New Roman" pitchFamily="18" charset="0"/>
              <a:cs typeface="Times New Roman" pitchFamily="18" charset="0"/>
            </a:endParaRPr>
          </a:p>
          <a:p>
            <a:r>
              <a:rPr lang="ru-RU" sz="2600" dirty="0" smtClean="0">
                <a:latin typeface="Times New Roman" pitchFamily="18" charset="0"/>
                <a:cs typeface="Times New Roman" pitchFamily="18" charset="0"/>
              </a:rPr>
              <a:t>Контрактная служба действует в соответствии с положением (регламентом), разработанным и утвержденным на основании типового положения (регламента), утвержденного федеральным органом исполнительной власти по регулированию контрактной системы в сфере закупок (ч.3 ст.38).</a:t>
            </a:r>
          </a:p>
          <a:p>
            <a:endParaRPr lang="ru-RU" dirty="0" smtClean="0"/>
          </a:p>
          <a:p>
            <a:endParaRPr lang="ru-RU" dirty="0"/>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Контрактная служба (ст.38)</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000" dirty="0" smtClean="0">
                <a:latin typeface="Times New Roman" pitchFamily="18" charset="0"/>
                <a:cs typeface="Times New Roman" pitchFamily="18" charset="0"/>
              </a:rPr>
              <a:t> 1. Разработка плана закупок, подготовка изменений для внесения в план закупок, размещение данной информации  в единой информационной системе </a:t>
            </a:r>
            <a:r>
              <a:rPr lang="ru-RU" sz="2000" dirty="0" smtClean="0">
                <a:solidFill>
                  <a:srgbClr val="C00000"/>
                </a:solidFill>
                <a:latin typeface="Times New Roman" pitchFamily="18" charset="0"/>
                <a:cs typeface="Times New Roman" pitchFamily="18" charset="0"/>
              </a:rPr>
              <a:t>(вступает с 1 января 2015 г.)</a:t>
            </a: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2. Разработка плана-графика, подготовку изменений для внесения в план-график, размещение данной информации  в единой информационной системе </a:t>
            </a:r>
            <a:r>
              <a:rPr lang="ru-RU" sz="2000" dirty="0" smtClean="0">
                <a:solidFill>
                  <a:srgbClr val="C00000"/>
                </a:solidFill>
                <a:latin typeface="Times New Roman" pitchFamily="18" charset="0"/>
                <a:cs typeface="Times New Roman" pitchFamily="18" charset="0"/>
              </a:rPr>
              <a:t>(вступает с 1 января 2015 г.)</a:t>
            </a: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3. Подготовка и размещение в единой информационной системе извещений об осуществлении закупок, документации о закупках и проектов контрактов, подготовка и направление приглашений принять участие в определении поставщиков (подрядчиков, исполнителей) закрытыми способами; </a:t>
            </a:r>
          </a:p>
          <a:p>
            <a:pPr>
              <a:buNone/>
            </a:pPr>
            <a:r>
              <a:rPr lang="ru-RU" sz="2000" dirty="0" smtClean="0">
                <a:latin typeface="Times New Roman" pitchFamily="18" charset="0"/>
                <a:cs typeface="Times New Roman" pitchFamily="18" charset="0"/>
              </a:rPr>
              <a:t>4. Осуществление закупок, в том числе заключение контрактов; </a:t>
            </a:r>
          </a:p>
          <a:p>
            <a:pPr>
              <a:buNone/>
            </a:pPr>
            <a:r>
              <a:rPr lang="ru-RU" sz="2000" dirty="0" smtClean="0">
                <a:latin typeface="Times New Roman" pitchFamily="18" charset="0"/>
                <a:cs typeface="Times New Roman" pitchFamily="18" charset="0"/>
              </a:rPr>
              <a:t>5. Участие в рассмотрении дел об обжаловании результатов определения поставщиков (подрядчиков, исполнителей). </a:t>
            </a:r>
          </a:p>
          <a:p>
            <a:pPr>
              <a:buNone/>
            </a:pPr>
            <a:r>
              <a:rPr lang="ru-RU" sz="2000" b="1"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Функции и полномочия контрактной службы (Ст.38)</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buNone/>
            </a:pPr>
            <a:r>
              <a:rPr lang="ru-RU" sz="3800" b="1" dirty="0" smtClean="0">
                <a:solidFill>
                  <a:srgbClr val="C00000"/>
                </a:solidFill>
                <a:latin typeface="Times New Roman" pitchFamily="18" charset="0"/>
                <a:cs typeface="Times New Roman" pitchFamily="18" charset="0"/>
              </a:rPr>
              <a:t>Не менее 5 человек:</a:t>
            </a:r>
          </a:p>
          <a:p>
            <a:pPr>
              <a:buNone/>
            </a:pPr>
            <a:r>
              <a:rPr lang="ru-RU" sz="3800" dirty="0" smtClean="0">
                <a:latin typeface="Times New Roman" pitchFamily="18" charset="0"/>
                <a:cs typeface="Times New Roman" pitchFamily="18" charset="0"/>
              </a:rPr>
              <a:t>Для конкурсной, аукционной, единой комиссии; </a:t>
            </a:r>
          </a:p>
          <a:p>
            <a:pPr>
              <a:buNone/>
            </a:pPr>
            <a:r>
              <a:rPr lang="ru-RU" sz="3800" b="1" dirty="0" smtClean="0">
                <a:solidFill>
                  <a:srgbClr val="C00000"/>
                </a:solidFill>
                <a:latin typeface="Times New Roman" pitchFamily="18" charset="0"/>
                <a:cs typeface="Times New Roman" pitchFamily="18" charset="0"/>
              </a:rPr>
              <a:t>Не менее чем 3 человека:</a:t>
            </a:r>
          </a:p>
          <a:p>
            <a:pPr>
              <a:buNone/>
            </a:pPr>
            <a:r>
              <a:rPr lang="ru-RU" sz="3800" dirty="0" smtClean="0">
                <a:latin typeface="Times New Roman" pitchFamily="18" charset="0"/>
                <a:cs typeface="Times New Roman" pitchFamily="18" charset="0"/>
              </a:rPr>
              <a:t>Для котировочной комиссии, комиссии по рассмотрению заявок на участие в запросе предложений и окончательных предложений.</a:t>
            </a:r>
            <a:endParaRPr lang="ru-RU" sz="3800" b="1" dirty="0" smtClean="0">
              <a:latin typeface="Times New Roman" pitchFamily="18" charset="0"/>
              <a:cs typeface="Times New Roman" pitchFamily="18" charset="0"/>
            </a:endParaRPr>
          </a:p>
          <a:p>
            <a:endParaRPr lang="ru-RU" sz="3800" dirty="0" smtClean="0">
              <a:latin typeface="Times New Roman" pitchFamily="18" charset="0"/>
              <a:cs typeface="Times New Roman" pitchFamily="18" charset="0"/>
            </a:endParaRPr>
          </a:p>
          <a:p>
            <a:pPr>
              <a:buNone/>
            </a:pPr>
            <a:r>
              <a:rPr lang="ru-RU" sz="3800" dirty="0" smtClean="0">
                <a:latin typeface="Times New Roman" pitchFamily="18" charset="0"/>
                <a:cs typeface="Times New Roman" pitchFamily="18" charset="0"/>
              </a:rPr>
              <a:t>	</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Комиссия по осуществлению закупок (Ст.39)</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r>
              <a:rPr lang="ru-RU" sz="8000" dirty="0" smtClean="0">
                <a:latin typeface="Times New Roman" pitchFamily="18" charset="0"/>
                <a:cs typeface="Times New Roman" pitchFamily="18" charset="0"/>
              </a:rPr>
              <a:t>Лица, которые были привлечены в качестве экспертов к проведению экспертной оценки ;</a:t>
            </a:r>
          </a:p>
          <a:p>
            <a:endParaRPr lang="ru-RU" sz="8000" dirty="0" smtClean="0">
              <a:latin typeface="Times New Roman" pitchFamily="18" charset="0"/>
              <a:cs typeface="Times New Roman" pitchFamily="18" charset="0"/>
            </a:endParaRPr>
          </a:p>
          <a:p>
            <a:r>
              <a:rPr lang="ru-RU" sz="8000" dirty="0" smtClean="0">
                <a:latin typeface="Times New Roman" pitchFamily="18" charset="0"/>
                <a:cs typeface="Times New Roman" pitchFamily="18" charset="0"/>
              </a:rPr>
              <a:t> Физические лица, состоящие в браке с руководителем участника закупки, являющиеся близкими родственниками: </a:t>
            </a:r>
          </a:p>
          <a:p>
            <a:endParaRPr lang="ru-RU" sz="8000" dirty="0" smtClean="0">
              <a:latin typeface="Times New Roman" pitchFamily="18" charset="0"/>
              <a:cs typeface="Times New Roman" pitchFamily="18" charset="0"/>
            </a:endParaRPr>
          </a:p>
          <a:p>
            <a:r>
              <a:rPr lang="ru-RU" sz="8000" dirty="0" smtClean="0">
                <a:latin typeface="Times New Roman" pitchFamily="18" charset="0"/>
                <a:cs typeface="Times New Roman" pitchFamily="18" charset="0"/>
              </a:rPr>
              <a:t>Родственниками по прямой восходящей и нисходящей линии (родителями и детьми, дедушкой, бабушкой и внуками) </a:t>
            </a:r>
          </a:p>
          <a:p>
            <a:pPr>
              <a:buNone/>
            </a:pPr>
            <a:r>
              <a:rPr lang="ru-RU" sz="8000" dirty="0" smtClean="0">
                <a:latin typeface="Times New Roman" pitchFamily="18" charset="0"/>
                <a:cs typeface="Times New Roman" pitchFamily="18" charset="0"/>
              </a:rPr>
              <a:t> </a:t>
            </a:r>
          </a:p>
          <a:p>
            <a:r>
              <a:rPr lang="ru-RU" sz="8000" dirty="0" smtClean="0">
                <a:latin typeface="Times New Roman" pitchFamily="18" charset="0"/>
                <a:cs typeface="Times New Roman" pitchFamily="18" charset="0"/>
              </a:rPr>
              <a:t>Полнородными и неполнородными (имеющими общих отца или мать) братьями и сестрами; </a:t>
            </a:r>
          </a:p>
          <a:p>
            <a:endParaRPr lang="ru-RU" sz="8000" dirty="0" smtClean="0">
              <a:latin typeface="Times New Roman" pitchFamily="18" charset="0"/>
              <a:cs typeface="Times New Roman" pitchFamily="18" charset="0"/>
            </a:endParaRPr>
          </a:p>
          <a:p>
            <a:r>
              <a:rPr lang="ru-RU" sz="8000" dirty="0" smtClean="0">
                <a:latin typeface="Times New Roman" pitchFamily="18" charset="0"/>
                <a:cs typeface="Times New Roman" pitchFamily="18" charset="0"/>
              </a:rPr>
              <a:t>Усыновителями руководителя или усыновленными руководителем участника закупки. </a:t>
            </a:r>
          </a:p>
          <a:p>
            <a:endParaRPr lang="ru-RU" sz="5600" dirty="0" smtClean="0">
              <a:latin typeface="Times New Roman" pitchFamily="18" charset="0"/>
              <a:cs typeface="Times New Roman" pitchFamily="18" charset="0"/>
            </a:endParaRPr>
          </a:p>
          <a:p>
            <a:endParaRPr lang="ru-RU" sz="5600" dirty="0" smtClean="0">
              <a:latin typeface="Times New Roman" pitchFamily="18" charset="0"/>
              <a:cs typeface="Times New Roman" pitchFamily="18" charset="0"/>
            </a:endParaRPr>
          </a:p>
          <a:p>
            <a:endParaRPr lang="ru-RU" sz="5600" dirty="0" smtClean="0">
              <a:latin typeface="Times New Roman" pitchFamily="18" charset="0"/>
              <a:cs typeface="Times New Roman" pitchFamily="18" charset="0"/>
            </a:endParaRPr>
          </a:p>
          <a:p>
            <a:r>
              <a:rPr lang="ru-RU" sz="5600" dirty="0" smtClean="0">
                <a:latin typeface="Times New Roman" pitchFamily="18" charset="0"/>
                <a:cs typeface="Times New Roman" pitchFamily="18" charset="0"/>
              </a:rPr>
              <a:t>	</a:t>
            </a:r>
          </a:p>
          <a:p>
            <a:endParaRPr lang="ru-RU" sz="5600" dirty="0"/>
          </a:p>
        </p:txBody>
      </p:sp>
      <p:sp>
        <p:nvSpPr>
          <p:cNvPr id="3" name="Заголовок 2"/>
          <p:cNvSpPr>
            <a:spLocks noGrp="1"/>
          </p:cNvSpPr>
          <p:nvPr>
            <p:ph type="title"/>
          </p:nvPr>
        </p:nvSpPr>
        <p:spPr/>
        <p:txBody>
          <a:bodyPr>
            <a:noAutofit/>
          </a:bodyPr>
          <a:lstStyle/>
          <a:p>
            <a:r>
              <a:rPr lang="ru-RU" sz="3600" dirty="0" smtClean="0">
                <a:solidFill>
                  <a:schemeClr val="tx1"/>
                </a:solidFill>
                <a:latin typeface="Times New Roman" pitchFamily="18" charset="0"/>
                <a:cs typeface="Times New Roman" pitchFamily="18" charset="0"/>
              </a:rPr>
              <a:t>В состав комиссии не могут быть включены: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000" b="1" dirty="0" smtClean="0">
                <a:solidFill>
                  <a:srgbClr val="C00000"/>
                </a:solidFill>
                <a:latin typeface="Times New Roman" pitchFamily="18" charset="0"/>
                <a:cs typeface="Times New Roman" pitchFamily="18" charset="0"/>
              </a:rPr>
              <a:t>Планы закупок формируются  на срок закона о бюджете соответствующего уровня; </a:t>
            </a:r>
          </a:p>
          <a:p>
            <a:pPr>
              <a:buNone/>
            </a:pPr>
            <a:r>
              <a:rPr lang="ru-RU" sz="2000" dirty="0" smtClean="0">
                <a:latin typeface="Times New Roman" pitchFamily="18" charset="0"/>
                <a:cs typeface="Times New Roman" pitchFamily="18" charset="0"/>
              </a:rPr>
              <a:t>Содержание:</a:t>
            </a:r>
          </a:p>
          <a:p>
            <a:pPr>
              <a:buNone/>
            </a:pPr>
            <a:r>
              <a:rPr lang="ru-RU" sz="2000" dirty="0" smtClean="0">
                <a:latin typeface="Times New Roman" pitchFamily="18" charset="0"/>
                <a:cs typeface="Times New Roman" pitchFamily="18" charset="0"/>
              </a:rPr>
              <a:t>1) идентификационный код закупки; </a:t>
            </a:r>
          </a:p>
          <a:p>
            <a:pPr>
              <a:buNone/>
            </a:pPr>
            <a:r>
              <a:rPr lang="ru-RU" sz="2000" dirty="0" smtClean="0">
                <a:latin typeface="Times New Roman" pitchFamily="18" charset="0"/>
                <a:cs typeface="Times New Roman" pitchFamily="18" charset="0"/>
              </a:rPr>
              <a:t>2) цель закупки; </a:t>
            </a:r>
          </a:p>
          <a:p>
            <a:pPr>
              <a:buNone/>
            </a:pPr>
            <a:r>
              <a:rPr lang="ru-RU" sz="2000" dirty="0" smtClean="0">
                <a:latin typeface="Times New Roman" pitchFamily="18" charset="0"/>
                <a:cs typeface="Times New Roman" pitchFamily="18" charset="0"/>
              </a:rPr>
              <a:t>3) наименование объектов, а также объем закупки; </a:t>
            </a:r>
          </a:p>
          <a:p>
            <a:pPr>
              <a:buNone/>
            </a:pPr>
            <a:r>
              <a:rPr lang="ru-RU" sz="2000" dirty="0" smtClean="0">
                <a:latin typeface="Times New Roman" pitchFamily="18" charset="0"/>
                <a:cs typeface="Times New Roman" pitchFamily="18" charset="0"/>
              </a:rPr>
              <a:t>4) объем финансового обеспечения закупки; </a:t>
            </a:r>
          </a:p>
          <a:p>
            <a:pPr>
              <a:buNone/>
            </a:pPr>
            <a:r>
              <a:rPr lang="ru-RU" sz="2000" dirty="0" smtClean="0">
                <a:latin typeface="Times New Roman" pitchFamily="18" charset="0"/>
                <a:cs typeface="Times New Roman" pitchFamily="18" charset="0"/>
              </a:rPr>
              <a:t>5) сроки (периодичность) осуществления планируемых закупок; </a:t>
            </a:r>
          </a:p>
          <a:p>
            <a:pPr>
              <a:buNone/>
            </a:pPr>
            <a:r>
              <a:rPr lang="ru-RU" sz="2000" dirty="0" smtClean="0">
                <a:latin typeface="Times New Roman" pitchFamily="18" charset="0"/>
                <a:cs typeface="Times New Roman" pitchFamily="18" charset="0"/>
              </a:rPr>
              <a:t>6) обоснование закупки; </a:t>
            </a:r>
          </a:p>
          <a:p>
            <a:pPr>
              <a:buNone/>
            </a:pPr>
            <a:r>
              <a:rPr lang="ru-RU" sz="2000" dirty="0" smtClean="0">
                <a:latin typeface="Times New Roman" pitchFamily="18" charset="0"/>
                <a:cs typeface="Times New Roman" pitchFamily="18" charset="0"/>
              </a:rPr>
              <a:t>7) информация о технической и (или) технологической сложности, инновационного, высокотехнологичного или специализированного характере закупки; </a:t>
            </a:r>
          </a:p>
          <a:p>
            <a:pPr>
              <a:buNone/>
            </a:pPr>
            <a:r>
              <a:rPr lang="ru-RU" sz="2000" dirty="0" smtClean="0">
                <a:latin typeface="Times New Roman" pitchFamily="18" charset="0"/>
                <a:cs typeface="Times New Roman" pitchFamily="18" charset="0"/>
              </a:rPr>
              <a:t>8) информация об обязательном общественном обсуждении закупки (ст.20)</a:t>
            </a:r>
          </a:p>
          <a:p>
            <a:pPr>
              <a:buNone/>
            </a:pPr>
            <a:r>
              <a:rPr lang="ru-RU" sz="2000" dirty="0" smtClean="0">
                <a:latin typeface="Times New Roman" pitchFamily="18" charset="0"/>
                <a:cs typeface="Times New Roman" pitchFamily="18" charset="0"/>
              </a:rPr>
              <a:t>  </a:t>
            </a:r>
          </a:p>
          <a:p>
            <a:endParaRPr lang="ru-RU" sz="2000" dirty="0"/>
          </a:p>
        </p:txBody>
      </p:sp>
      <p:sp>
        <p:nvSpPr>
          <p:cNvPr id="3" name="Заголовок 2"/>
          <p:cNvSpPr>
            <a:spLocks noGrp="1"/>
          </p:cNvSpPr>
          <p:nvPr>
            <p:ph type="title"/>
          </p:nvPr>
        </p:nvSpPr>
        <p:spPr/>
        <p:txBody>
          <a:bodyPr/>
          <a:lstStyle/>
          <a:p>
            <a:r>
              <a:rPr lang="ru-RU" dirty="0" smtClean="0">
                <a:solidFill>
                  <a:srgbClr val="C00000"/>
                </a:solidFill>
                <a:latin typeface="Times New Roman" pitchFamily="18" charset="0"/>
                <a:cs typeface="Times New Roman" pitchFamily="18" charset="0"/>
              </a:rPr>
              <a:t>Планы закупок (ст.17)</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sz="2600" dirty="0" smtClean="0">
                <a:solidFill>
                  <a:srgbClr val="C00000"/>
                </a:solidFill>
                <a:latin typeface="Times New Roman" pitchFamily="18" charset="0"/>
                <a:cs typeface="Times New Roman" pitchFamily="18" charset="0"/>
              </a:rPr>
              <a:t>Порядок формирования, утверждения и ведения планов закупок </a:t>
            </a:r>
            <a:r>
              <a:rPr lang="ru-RU" sz="2600" dirty="0" smtClean="0">
                <a:latin typeface="Times New Roman" pitchFamily="18" charset="0"/>
                <a:cs typeface="Times New Roman" pitchFamily="18" charset="0"/>
              </a:rPr>
              <a:t>для обеспечения федеральных нужд, требования к порядку формирования, утверждения и ведения планов закупок для обеспечения нужд субъекта РФ, муниципальных нужд </a:t>
            </a:r>
            <a:r>
              <a:rPr lang="ru-RU" sz="2600" dirty="0" smtClean="0">
                <a:solidFill>
                  <a:srgbClr val="C00000"/>
                </a:solidFill>
                <a:latin typeface="Times New Roman" pitchFamily="18" charset="0"/>
                <a:cs typeface="Times New Roman" pitchFamily="18" charset="0"/>
              </a:rPr>
              <a:t>устанавливаются Правительством Российской Федерации. Порядок формирования, утверждения и ведения планов закупок </a:t>
            </a:r>
            <a:r>
              <a:rPr lang="ru-RU" sz="2600" dirty="0" smtClean="0">
                <a:latin typeface="Times New Roman" pitchFamily="18" charset="0"/>
                <a:cs typeface="Times New Roman" pitchFamily="18" charset="0"/>
              </a:rPr>
              <a:t>для обеспечения нужд субъекта Российской Федерации, муниципальных нужд </a:t>
            </a:r>
            <a:r>
              <a:rPr lang="ru-RU" sz="2600" dirty="0" smtClean="0">
                <a:solidFill>
                  <a:srgbClr val="C00000"/>
                </a:solidFill>
                <a:latin typeface="Times New Roman" pitchFamily="18" charset="0"/>
                <a:cs typeface="Times New Roman" pitchFamily="18" charset="0"/>
              </a:rPr>
              <a:t>устанавливается соответственно высшим исполнительным органом государственной власти субъекта Российской Федерации, местной администрацией с учетом требований, установленных Правительством РФ.</a:t>
            </a:r>
          </a:p>
          <a:p>
            <a:r>
              <a:rPr lang="ru-RU" sz="2600" dirty="0" smtClean="0">
                <a:solidFill>
                  <a:srgbClr val="C00000"/>
                </a:solidFill>
                <a:latin typeface="Times New Roman" pitchFamily="18" charset="0"/>
                <a:cs typeface="Times New Roman" pitchFamily="18" charset="0"/>
              </a:rPr>
              <a:t> </a:t>
            </a:r>
            <a:r>
              <a:rPr lang="ru-RU" sz="2600" dirty="0" smtClean="0">
                <a:latin typeface="Times New Roman" pitchFamily="18" charset="0"/>
                <a:cs typeface="Times New Roman" pitchFamily="18" charset="0"/>
              </a:rPr>
              <a:t>Требования к форме планов закупок и порядок размещения таких планов в единой информационной системе </a:t>
            </a:r>
            <a:r>
              <a:rPr lang="ru-RU" sz="2600" dirty="0" smtClean="0">
                <a:solidFill>
                  <a:srgbClr val="C00000"/>
                </a:solidFill>
                <a:latin typeface="Times New Roman" pitchFamily="18" charset="0"/>
                <a:cs typeface="Times New Roman" pitchFamily="18" charset="0"/>
              </a:rPr>
              <a:t>устанавливаются Правительством Российской Федерации.</a:t>
            </a:r>
          </a:p>
          <a:p>
            <a:endParaRPr lang="ru-RU" dirty="0"/>
          </a:p>
        </p:txBody>
      </p:sp>
      <p:sp>
        <p:nvSpPr>
          <p:cNvPr id="3" name="Заголовок 2"/>
          <p:cNvSpPr>
            <a:spLocks noGrp="1"/>
          </p:cNvSpPr>
          <p:nvPr>
            <p:ph type="title"/>
          </p:nvPr>
        </p:nvSpPr>
        <p:spPr/>
        <p:txBody>
          <a:bodyPr/>
          <a:lstStyle/>
          <a:p>
            <a:r>
              <a:rPr lang="ru-RU" dirty="0" smtClean="0">
                <a:solidFill>
                  <a:schemeClr val="tx1"/>
                </a:solidFill>
                <a:latin typeface="Times New Roman" pitchFamily="18" charset="0"/>
                <a:cs typeface="Times New Roman" pitchFamily="18" charset="0"/>
              </a:rPr>
              <a:t>Планы закупок (ст.17)</a:t>
            </a:r>
            <a:endParaRPr lang="ru-RU"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340768"/>
            <a:ext cx="8229600" cy="4666523"/>
          </a:xfrm>
        </p:spPr>
        <p:txBody>
          <a:bodyPr>
            <a:normAutofit fontScale="25000" lnSpcReduction="20000"/>
          </a:bodyPr>
          <a:lstStyle/>
          <a:p>
            <a:pPr>
              <a:buNone/>
            </a:pPr>
            <a:r>
              <a:rPr lang="ru-RU" sz="8000" dirty="0" smtClean="0">
                <a:solidFill>
                  <a:srgbClr val="C00000"/>
                </a:solidFill>
                <a:latin typeface="Times New Roman" pitchFamily="18" charset="0"/>
                <a:cs typeface="Times New Roman" pitchFamily="18" charset="0"/>
              </a:rPr>
              <a:t>Планы графики содержат перечень закупок ТРУ на финансовый год и являются основанием для осуществления закупок. </a:t>
            </a:r>
          </a:p>
          <a:p>
            <a:pPr>
              <a:buNone/>
            </a:pPr>
            <a:r>
              <a:rPr lang="ru-RU" sz="7200" dirty="0" smtClean="0">
                <a:latin typeface="Times New Roman" pitchFamily="18" charset="0"/>
                <a:cs typeface="Times New Roman" pitchFamily="18" charset="0"/>
              </a:rPr>
              <a:t>Содержание:</a:t>
            </a:r>
          </a:p>
          <a:p>
            <a:pPr>
              <a:buNone/>
            </a:pPr>
            <a:r>
              <a:rPr lang="ru-RU" sz="7200" dirty="0" smtClean="0">
                <a:latin typeface="Times New Roman" pitchFamily="18" charset="0"/>
                <a:cs typeface="Times New Roman" pitchFamily="18" charset="0"/>
              </a:rPr>
              <a:t>1) идентификационный код закупки; </a:t>
            </a:r>
          </a:p>
          <a:p>
            <a:pPr>
              <a:buNone/>
            </a:pPr>
            <a:r>
              <a:rPr lang="ru-RU" sz="7200" dirty="0" smtClean="0">
                <a:latin typeface="Times New Roman" pitchFamily="18" charset="0"/>
                <a:cs typeface="Times New Roman" pitchFamily="18" charset="0"/>
              </a:rPr>
              <a:t>2) наименование и описание объекта закупки;</a:t>
            </a:r>
            <a:r>
              <a:rPr lang="ru-RU" sz="7200" i="1" dirty="0" smtClean="0">
                <a:latin typeface="Times New Roman" pitchFamily="18" charset="0"/>
                <a:cs typeface="Times New Roman" pitchFamily="18" charset="0"/>
              </a:rPr>
              <a:t> </a:t>
            </a:r>
          </a:p>
          <a:p>
            <a:pPr>
              <a:buNone/>
            </a:pPr>
            <a:r>
              <a:rPr lang="ru-RU" sz="7200" dirty="0" smtClean="0">
                <a:latin typeface="Times New Roman" pitchFamily="18" charset="0"/>
                <a:cs typeface="Times New Roman" pitchFamily="18" charset="0"/>
              </a:rPr>
              <a:t>3) сроки (периодичность) осуществления планируемых закупок; </a:t>
            </a:r>
          </a:p>
          <a:p>
            <a:pPr>
              <a:buNone/>
            </a:pPr>
            <a:r>
              <a:rPr lang="ru-RU" sz="7200" dirty="0" smtClean="0">
                <a:latin typeface="Times New Roman" pitchFamily="18" charset="0"/>
                <a:cs typeface="Times New Roman" pitchFamily="18" charset="0"/>
              </a:rPr>
              <a:t>4) НМЦК, цена контракта, заключаемого с ед. поставщиком </a:t>
            </a:r>
          </a:p>
          <a:p>
            <a:pPr>
              <a:buNone/>
            </a:pPr>
            <a:r>
              <a:rPr lang="ru-RU" sz="7200" dirty="0" smtClean="0">
                <a:latin typeface="Times New Roman" pitchFamily="18" charset="0"/>
                <a:cs typeface="Times New Roman" pitchFamily="18" charset="0"/>
              </a:rPr>
              <a:t>5) обоснование закупки; </a:t>
            </a:r>
          </a:p>
          <a:p>
            <a:pPr>
              <a:buNone/>
            </a:pPr>
            <a:r>
              <a:rPr lang="ru-RU" sz="7200" dirty="0" smtClean="0">
                <a:latin typeface="Times New Roman" pitchFamily="18" charset="0"/>
                <a:cs typeface="Times New Roman" pitchFamily="18" charset="0"/>
              </a:rPr>
              <a:t>6) размер аванса и этапы оплаты (если есть); </a:t>
            </a:r>
          </a:p>
          <a:p>
            <a:pPr>
              <a:buNone/>
            </a:pPr>
            <a:r>
              <a:rPr lang="ru-RU" sz="7200" dirty="0" smtClean="0">
                <a:latin typeface="Times New Roman" pitchFamily="18" charset="0"/>
                <a:cs typeface="Times New Roman" pitchFamily="18" charset="0"/>
              </a:rPr>
              <a:t>7) дополнительные требования к участникам закупки (если есть, обоснование таких требований); </a:t>
            </a:r>
          </a:p>
          <a:p>
            <a:pPr>
              <a:buNone/>
            </a:pPr>
            <a:r>
              <a:rPr lang="ru-RU" sz="7200" dirty="0" smtClean="0">
                <a:latin typeface="Times New Roman" pitchFamily="18" charset="0"/>
                <a:cs typeface="Times New Roman" pitchFamily="18" charset="0"/>
              </a:rPr>
              <a:t>8) способ определения поставщика и обоснование выбора этого способа; </a:t>
            </a:r>
          </a:p>
          <a:p>
            <a:pPr>
              <a:buNone/>
            </a:pPr>
            <a:r>
              <a:rPr lang="ru-RU" sz="7200" dirty="0" smtClean="0">
                <a:latin typeface="Times New Roman" pitchFamily="18" charset="0"/>
                <a:cs typeface="Times New Roman" pitchFamily="18" charset="0"/>
              </a:rPr>
              <a:t>9) дата начала закупки; </a:t>
            </a:r>
          </a:p>
          <a:p>
            <a:pPr>
              <a:buNone/>
            </a:pPr>
            <a:r>
              <a:rPr lang="ru-RU" sz="7200" dirty="0" smtClean="0">
                <a:latin typeface="Times New Roman" pitchFamily="18" charset="0"/>
                <a:cs typeface="Times New Roman" pitchFamily="18" charset="0"/>
              </a:rPr>
              <a:t>10) информация о размере обеспечения заявки и обеспечения исполнения контракта; </a:t>
            </a:r>
          </a:p>
          <a:p>
            <a:pPr>
              <a:buNone/>
            </a:pPr>
            <a:r>
              <a:rPr lang="ru-RU" sz="7200" dirty="0" smtClean="0">
                <a:latin typeface="Times New Roman" pitchFamily="18" charset="0"/>
                <a:cs typeface="Times New Roman" pitchFamily="18" charset="0"/>
              </a:rPr>
              <a:t>11) информация о применении критерия стоимости жизненного цикла товара или созданного в результате выполнения работы объекта (в случае применения указанного критерия) при определении поставщика (подрядчика, исполнителя); </a:t>
            </a:r>
          </a:p>
          <a:p>
            <a:pPr>
              <a:buNone/>
            </a:pPr>
            <a:r>
              <a:rPr lang="ru-RU" sz="7200" dirty="0" smtClean="0">
                <a:latin typeface="Times New Roman" pitchFamily="18" charset="0"/>
                <a:cs typeface="Times New Roman" pitchFamily="18" charset="0"/>
              </a:rPr>
              <a:t>12) информация о банковском сопровождении </a:t>
            </a:r>
          </a:p>
          <a:p>
            <a:pPr>
              <a:buNone/>
            </a:pPr>
            <a:r>
              <a:rPr lang="ru-RU" sz="7200" dirty="0" smtClean="0">
                <a:latin typeface="Times New Roman" pitchFamily="18" charset="0"/>
                <a:cs typeface="Times New Roman" pitchFamily="18" charset="0"/>
              </a:rPr>
              <a:t>  </a:t>
            </a:r>
          </a:p>
          <a:p>
            <a:endParaRPr lang="ru-RU" dirty="0"/>
          </a:p>
        </p:txBody>
      </p:sp>
      <p:sp>
        <p:nvSpPr>
          <p:cNvPr id="3" name="Заголовок 2"/>
          <p:cNvSpPr>
            <a:spLocks noGrp="1"/>
          </p:cNvSpPr>
          <p:nvPr>
            <p:ph type="title"/>
          </p:nvPr>
        </p:nvSpPr>
        <p:spPr/>
        <p:txBody>
          <a:bodyPr/>
          <a:lstStyle/>
          <a:p>
            <a:r>
              <a:rPr lang="ru-RU" dirty="0" smtClean="0">
                <a:solidFill>
                  <a:srgbClr val="C00000"/>
                </a:solidFill>
                <a:latin typeface="Times New Roman" pitchFamily="18" charset="0"/>
                <a:cs typeface="Times New Roman" pitchFamily="18" charset="0"/>
              </a:rPr>
              <a:t>Планы-графики (ст.21)</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Требования к форме планов-графиков и порядок их размещения в единой информационной системе </a:t>
            </a:r>
            <a:r>
              <a:rPr lang="ru-RU" dirty="0" smtClean="0">
                <a:solidFill>
                  <a:srgbClr val="C00000"/>
                </a:solidFill>
                <a:latin typeface="Times New Roman" pitchFamily="18" charset="0"/>
                <a:cs typeface="Times New Roman" pitchFamily="18" charset="0"/>
              </a:rPr>
              <a:t>устанавливаются Правительством РФ</a:t>
            </a:r>
            <a:endParaRPr lang="ru-RU" dirty="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chemeClr val="tx1"/>
                </a:solidFill>
                <a:latin typeface="Times New Roman" pitchFamily="18" charset="0"/>
                <a:cs typeface="Times New Roman" pitchFamily="18" charset="0"/>
              </a:rPr>
              <a:t>Планы-графики (ст.21)</a:t>
            </a:r>
            <a:endParaRPr lang="ru-RU"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pPr>
              <a:buNone/>
            </a:pPr>
            <a:r>
              <a:rPr lang="ru-RU" sz="8000" b="1" dirty="0" smtClean="0">
                <a:latin typeface="Times New Roman" pitchFamily="18" charset="0"/>
                <a:cs typeface="Times New Roman" pitchFamily="18" charset="0"/>
              </a:rPr>
              <a:t>Осуществляется при формировании плана закупок, исходя  из:</a:t>
            </a:r>
          </a:p>
          <a:p>
            <a:r>
              <a:rPr lang="ru-RU" sz="8000" dirty="0" smtClean="0">
                <a:latin typeface="Times New Roman" pitchFamily="18" charset="0"/>
                <a:cs typeface="Times New Roman" pitchFamily="18" charset="0"/>
              </a:rPr>
              <a:t> необходимости реализации конкретной цели осуществления закупки, </a:t>
            </a:r>
          </a:p>
          <a:p>
            <a:r>
              <a:rPr lang="ru-RU" sz="8000" dirty="0" smtClean="0">
                <a:latin typeface="Times New Roman" pitchFamily="18" charset="0"/>
                <a:cs typeface="Times New Roman" pitchFamily="18" charset="0"/>
              </a:rPr>
              <a:t>установленных требований к закупаемым ТРУ (в том числе предельной цены ТРУ) и (или) нормативных затрат на обеспечение функций государственных органов, органов управления государственными внебюджетными фондами, муниципальных органов</a:t>
            </a:r>
            <a:endParaRPr lang="ru-RU" sz="8000" i="1" dirty="0" smtClean="0">
              <a:latin typeface="Times New Roman" pitchFamily="18" charset="0"/>
              <a:cs typeface="Times New Roman" pitchFamily="18" charset="0"/>
            </a:endParaRP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При формировании плана-графика обоснованию подлежат: </a:t>
            </a:r>
          </a:p>
          <a:p>
            <a:endParaRPr lang="ru-RU" sz="8000" dirty="0" smtClean="0">
              <a:latin typeface="Times New Roman" pitchFamily="18" charset="0"/>
              <a:cs typeface="Times New Roman" pitchFamily="18" charset="0"/>
            </a:endParaRPr>
          </a:p>
          <a:p>
            <a:r>
              <a:rPr lang="ru-RU" sz="8000" b="1" dirty="0" smtClean="0">
                <a:latin typeface="Times New Roman" pitchFamily="18" charset="0"/>
                <a:cs typeface="Times New Roman" pitchFamily="18" charset="0"/>
              </a:rPr>
              <a:t> </a:t>
            </a:r>
            <a:r>
              <a:rPr lang="ru-RU" sz="8000" dirty="0" smtClean="0">
                <a:latin typeface="Times New Roman" pitchFamily="18" charset="0"/>
                <a:cs typeface="Times New Roman" pitchFamily="18" charset="0"/>
              </a:rPr>
              <a:t>НМЦК, цена контракта у ед. поставщика; </a:t>
            </a:r>
          </a:p>
          <a:p>
            <a:r>
              <a:rPr lang="ru-RU" sz="8000" dirty="0" smtClean="0">
                <a:latin typeface="Times New Roman" pitchFamily="18" charset="0"/>
                <a:cs typeface="Times New Roman" pitchFamily="18" charset="0"/>
              </a:rPr>
              <a:t>способ определения поставщика, в том числе дополнительные требования к участникам закупки. </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 </a:t>
            </a:r>
            <a:endParaRPr lang="ru-RU" sz="6200" b="1" dirty="0" smtClean="0">
              <a:latin typeface="Times New Roman" pitchFamily="18" charset="0"/>
              <a:cs typeface="Times New Roman" pitchFamily="18" charset="0"/>
            </a:endParaRPr>
          </a:p>
          <a:p>
            <a:pPr>
              <a:buNone/>
            </a:pPr>
            <a:r>
              <a:rPr lang="ru-RU" sz="6200" dirty="0" smtClean="0">
                <a:latin typeface="Times New Roman" pitchFamily="18" charset="0"/>
                <a:cs typeface="Times New Roman" pitchFamily="18" charset="0"/>
              </a:rPr>
              <a:t>	</a:t>
            </a:r>
          </a:p>
          <a:p>
            <a:endParaRPr lang="ru-RU" dirty="0" smtClean="0"/>
          </a:p>
          <a:p>
            <a:pPr>
              <a:buNone/>
            </a:pPr>
            <a:r>
              <a:rPr lang="ru-RU" dirty="0" smtClean="0"/>
              <a:t>	</a:t>
            </a:r>
          </a:p>
          <a:p>
            <a:pPr>
              <a:buNone/>
            </a:pPr>
            <a:endParaRPr lang="ru-RU" dirty="0"/>
          </a:p>
        </p:txBody>
      </p:sp>
      <p:sp>
        <p:nvSpPr>
          <p:cNvPr id="3" name="Заголовок 2"/>
          <p:cNvSpPr>
            <a:spLocks noGrp="1"/>
          </p:cNvSpPr>
          <p:nvPr>
            <p:ph type="title"/>
          </p:nvPr>
        </p:nvSpPr>
        <p:spPr/>
        <p:txBody>
          <a:bodyPr/>
          <a:lstStyle/>
          <a:p>
            <a:r>
              <a:rPr lang="ru-RU" dirty="0" smtClean="0">
                <a:solidFill>
                  <a:srgbClr val="C00000"/>
                </a:solidFill>
                <a:latin typeface="Times New Roman" pitchFamily="18" charset="0"/>
                <a:cs typeface="Times New Roman" pitchFamily="18" charset="0"/>
              </a:rPr>
              <a:t>Обоснование закупок (ст.18)</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68760"/>
            <a:ext cx="8229600" cy="4738531"/>
          </a:xfrm>
        </p:spPr>
        <p:txBody>
          <a:bodyPr>
            <a:noAutofit/>
          </a:bodyPr>
          <a:lstStyle/>
          <a:p>
            <a:pPr marL="342900" indent="-342900">
              <a:lnSpc>
                <a:spcPct val="80000"/>
              </a:lnSpc>
              <a:spcBef>
                <a:spcPct val="20000"/>
              </a:spcBef>
              <a:buClr>
                <a:schemeClr val="accent1"/>
              </a:buClr>
              <a:buSzPct val="65000"/>
              <a:buFont typeface="Wingdings" pitchFamily="2" charset="2"/>
              <a:buNone/>
              <a:defRPr/>
            </a:pPr>
            <a:endParaRPr lang="ru-RU" sz="18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1) планирование закупок товаров, работ, услуг;</a:t>
            </a:r>
          </a:p>
          <a:p>
            <a:pPr>
              <a:buNone/>
            </a:pPr>
            <a:r>
              <a:rPr lang="ru-RU" sz="2000" dirty="0" smtClean="0">
                <a:latin typeface="Times New Roman" pitchFamily="18" charset="0"/>
                <a:cs typeface="Times New Roman" pitchFamily="18" charset="0"/>
              </a:rPr>
              <a:t>2) определение поставщиков (подрядчиков, исполнителей);</a:t>
            </a:r>
          </a:p>
          <a:p>
            <a:pPr>
              <a:buNone/>
            </a:pPr>
            <a:r>
              <a:rPr lang="ru-RU" sz="2000" dirty="0" smtClean="0">
                <a:latin typeface="Times New Roman" pitchFamily="18" charset="0"/>
                <a:cs typeface="Times New Roman" pitchFamily="18" charset="0"/>
              </a:rPr>
              <a:t>3) заключение гражданско-правового договора, предметом которого являются поставка товара, выполнение работы, оказание услуги </a:t>
            </a:r>
            <a:r>
              <a:rPr lang="ru-RU" sz="2000" dirty="0" smtClean="0">
                <a:solidFill>
                  <a:srgbClr val="C00000"/>
                </a:solidFill>
                <a:latin typeface="Times New Roman" pitchFamily="18" charset="0"/>
                <a:cs typeface="Times New Roman" pitchFamily="18" charset="0"/>
              </a:rPr>
              <a:t>(в том числе приобретение недвижимого имущества или аренда имущества)</a:t>
            </a:r>
          </a:p>
          <a:p>
            <a:pPr>
              <a:buNone/>
            </a:pPr>
            <a:r>
              <a:rPr lang="ru-RU" sz="2000" dirty="0" smtClean="0">
                <a:latin typeface="Times New Roman" pitchFamily="18" charset="0"/>
                <a:cs typeface="Times New Roman" pitchFamily="18" charset="0"/>
              </a:rPr>
              <a:t>4) особенности исполнения контрактов;</a:t>
            </a:r>
          </a:p>
          <a:p>
            <a:pPr>
              <a:buNone/>
            </a:pPr>
            <a:r>
              <a:rPr lang="ru-RU" sz="2000" dirty="0" smtClean="0">
                <a:latin typeface="Times New Roman" pitchFamily="18" charset="0"/>
                <a:cs typeface="Times New Roman" pitchFamily="18" charset="0"/>
              </a:rPr>
              <a:t>5) мониторинг закупок товаров, работ, услуг;</a:t>
            </a:r>
          </a:p>
          <a:p>
            <a:pPr>
              <a:buNone/>
            </a:pPr>
            <a:r>
              <a:rPr lang="ru-RU" sz="2000" dirty="0" smtClean="0">
                <a:latin typeface="Times New Roman" pitchFamily="18" charset="0"/>
                <a:cs typeface="Times New Roman" pitchFamily="18" charset="0"/>
              </a:rPr>
              <a:t>6) аудит в сфере закупок товаров, работ, услуг;</a:t>
            </a:r>
          </a:p>
          <a:p>
            <a:pPr>
              <a:buNone/>
            </a:pPr>
            <a:r>
              <a:rPr lang="ru-RU" sz="2000" dirty="0" smtClean="0">
                <a:latin typeface="Times New Roman" pitchFamily="18" charset="0"/>
                <a:cs typeface="Times New Roman" pitchFamily="18" charset="0"/>
              </a:rPr>
              <a:t>7) контроль за соблюдением законодательства Российской Федерации и иных нормативных правовых актов о контрактной системе в сфере закупок товаров, работ, услуг для обеспечения государственных и муниципальных нужд</a:t>
            </a:r>
          </a:p>
          <a:p>
            <a:endParaRPr lang="ru-RU" sz="1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Сфера применения настоящего закона (Ст.1)</a:t>
            </a:r>
            <a:endParaRPr lang="ru-RU"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buNone/>
            </a:pPr>
            <a:r>
              <a:rPr lang="ru-RU" sz="3800" dirty="0" smtClean="0">
                <a:latin typeface="Times New Roman" pitchFamily="18" charset="0"/>
                <a:cs typeface="Times New Roman" pitchFamily="18" charset="0"/>
              </a:rPr>
              <a:t>Под нормированием в сфере закупок понимается установление требований к закупаемым заказчиком товарам, работам, услугам (в том числе предельной цены товаров, работ, услуг) и (или) нормативных затрат на обеспечение функций государственных органов, органов управления государственными внебюджетными фондами, муниципальных органов (ч.1 ст.19)</a:t>
            </a:r>
          </a:p>
          <a:p>
            <a:endParaRPr lang="ru-RU" sz="3800" dirty="0" smtClean="0">
              <a:latin typeface="Times New Roman" pitchFamily="18" charset="0"/>
              <a:cs typeface="Times New Roman" pitchFamily="18" charset="0"/>
            </a:endParaRPr>
          </a:p>
          <a:p>
            <a:pPr>
              <a:buNone/>
            </a:pPr>
            <a:r>
              <a:rPr lang="ru-RU" sz="3800" dirty="0" smtClean="0">
                <a:solidFill>
                  <a:srgbClr val="C00000"/>
                </a:solidFill>
                <a:latin typeface="Times New Roman" pitchFamily="18" charset="0"/>
                <a:cs typeface="Times New Roman" pitchFamily="18" charset="0"/>
              </a:rPr>
              <a:t>Правила нормирования </a:t>
            </a:r>
            <a:r>
              <a:rPr lang="ru-RU" sz="3800" dirty="0" smtClean="0">
                <a:latin typeface="Times New Roman" pitchFamily="18" charset="0"/>
                <a:cs typeface="Times New Roman" pitchFamily="18" charset="0"/>
              </a:rPr>
              <a:t>определяют Правительство РФ, высшие исполнительные органы государственной власти субъектов РФ, местные администрации, а также государственные органы, органы управления государственными внебюджетными фондами, Государственная корпорация по атомной энергии «Росатом», муниципальные 	органы.</a:t>
            </a:r>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Нормирование в сфере закупок (ст.19)</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pPr>
              <a:buNone/>
            </a:pPr>
            <a:r>
              <a:rPr lang="ru-RU" sz="8000" b="1" dirty="0" smtClean="0">
                <a:solidFill>
                  <a:srgbClr val="C00000"/>
                </a:solidFill>
                <a:latin typeface="Times New Roman" pitchFamily="18" charset="0"/>
                <a:cs typeface="Times New Roman" pitchFamily="18" charset="0"/>
              </a:rPr>
              <a:t>Правительством РФ определяются случаи общественного обсуждения и его порядок.</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В 2014-2015 годы в случае, если НМЦК превышает один миллиард рублей, общественное обсуждение проводится в порядке, определяемом МЭРТ России; </a:t>
            </a:r>
          </a:p>
          <a:p>
            <a:pPr>
              <a:buNone/>
            </a:pPr>
            <a:r>
              <a:rPr lang="ru-RU" sz="8000" dirty="0" smtClean="0">
                <a:latin typeface="Times New Roman" pitchFamily="18" charset="0"/>
                <a:cs typeface="Times New Roman" pitchFamily="18" charset="0"/>
              </a:rPr>
              <a:t>Законодательством субъектов РФ и НПА МО в дополнение к случаям, установленным Правительством РФ, могут быть установлены иные случаи общественного обсуждения и принят свой порядок общественного обсуждения в этих случаях. </a:t>
            </a:r>
          </a:p>
          <a:p>
            <a:pPr>
              <a:buNone/>
            </a:pPr>
            <a:r>
              <a:rPr lang="ru-RU" sz="8000" dirty="0" smtClean="0">
                <a:latin typeface="Times New Roman" pitchFamily="18" charset="0"/>
                <a:cs typeface="Times New Roman" pitchFamily="18" charset="0"/>
              </a:rPr>
              <a:t>По результатам общественного обсуждения закупок могут быть внесены изменения в планы закупок, планы-графики, документацию о закупках или закупки могут быть отменены. </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 </a:t>
            </a:r>
            <a:r>
              <a:rPr lang="ru-RU" sz="8000" b="1" dirty="0" smtClean="0">
                <a:solidFill>
                  <a:srgbClr val="C00000"/>
                </a:solidFill>
                <a:latin typeface="Times New Roman" pitchFamily="18" charset="0"/>
                <a:cs typeface="Times New Roman" pitchFamily="18" charset="0"/>
              </a:rPr>
              <a:t>Закупки, подлежащие обязательному общественному обсуждению, не могут быть осуществлены без проведения такого обсуждения! </a:t>
            </a:r>
          </a:p>
          <a:p>
            <a:r>
              <a:rPr lang="ru-RU" sz="8000" dirty="0" smtClean="0">
                <a:solidFill>
                  <a:srgbClr val="C00000"/>
                </a:solidFill>
                <a:latin typeface="Times New Roman" pitchFamily="18" charset="0"/>
                <a:cs typeface="Times New Roman" pitchFamily="18" charset="0"/>
              </a:rPr>
              <a:t>	</a:t>
            </a:r>
          </a:p>
          <a:p>
            <a:endParaRPr lang="ru-RU" sz="45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Обязательное обсуждение закупок (ст.20, вступает в силу с 2016 г.)</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endParaRPr lang="ru-RU" dirty="0" smtClean="0"/>
          </a:p>
          <a:p>
            <a:r>
              <a:rPr lang="ru-RU" dirty="0" smtClean="0">
                <a:solidFill>
                  <a:srgbClr val="C00000"/>
                </a:solidFill>
                <a:latin typeface="Times New Roman" pitchFamily="18" charset="0"/>
                <a:cs typeface="Times New Roman" pitchFamily="18" charset="0"/>
              </a:rPr>
              <a:t>НМЦК, цена контракта, заключаемого с единственным поставщиком, определяются и обосновываются заказчиком посредством применения следующих методов:</a:t>
            </a:r>
          </a:p>
          <a:p>
            <a:r>
              <a:rPr lang="ru-RU" dirty="0" smtClean="0">
                <a:latin typeface="Times New Roman" pitchFamily="18" charset="0"/>
                <a:cs typeface="Times New Roman" pitchFamily="18" charset="0"/>
              </a:rPr>
              <a:t>1) метод сопоставимых рыночных цен (анализа рынка); </a:t>
            </a:r>
          </a:p>
          <a:p>
            <a:r>
              <a:rPr lang="ru-RU" dirty="0" smtClean="0">
                <a:latin typeface="Times New Roman" pitchFamily="18" charset="0"/>
                <a:cs typeface="Times New Roman" pitchFamily="18" charset="0"/>
              </a:rPr>
              <a:t>2) нормативный метод; </a:t>
            </a:r>
          </a:p>
          <a:p>
            <a:r>
              <a:rPr lang="ru-RU" dirty="0" smtClean="0">
                <a:latin typeface="Times New Roman" pitchFamily="18" charset="0"/>
                <a:cs typeface="Times New Roman" pitchFamily="18" charset="0"/>
              </a:rPr>
              <a:t>3) тарифный метод; </a:t>
            </a:r>
          </a:p>
          <a:p>
            <a:r>
              <a:rPr lang="ru-RU" dirty="0" smtClean="0">
                <a:latin typeface="Times New Roman" pitchFamily="18" charset="0"/>
                <a:cs typeface="Times New Roman" pitchFamily="18" charset="0"/>
              </a:rPr>
              <a:t>4) проектно-сметный метод; </a:t>
            </a:r>
          </a:p>
          <a:p>
            <a:r>
              <a:rPr lang="ru-RU" dirty="0" smtClean="0">
                <a:latin typeface="Times New Roman" pitchFamily="18" charset="0"/>
                <a:cs typeface="Times New Roman" pitchFamily="18" charset="0"/>
              </a:rPr>
              <a:t>5) затратный метод. </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При определении НМЦК могут использоваться как один, так и несколько методов. </a:t>
            </a:r>
          </a:p>
          <a:p>
            <a:endParaRPr lang="ru-RU" b="1"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НМЦК, цена контракта, заключаемого с единственным поставщиком (ст.22)</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Метод сопоставимых рыночных цен (анализа рынка) - установление НМЦК на основании информации о рыночных ценах </a:t>
            </a:r>
            <a:r>
              <a:rPr lang="ru-RU" dirty="0" smtClean="0">
                <a:solidFill>
                  <a:srgbClr val="C00000"/>
                </a:solidFill>
                <a:latin typeface="Times New Roman" pitchFamily="18" charset="0"/>
                <a:cs typeface="Times New Roman" pitchFamily="18" charset="0"/>
              </a:rPr>
              <a:t>идентичных</a:t>
            </a:r>
            <a:r>
              <a:rPr lang="ru-RU" dirty="0" smtClean="0">
                <a:latin typeface="Times New Roman" pitchFamily="18" charset="0"/>
                <a:cs typeface="Times New Roman" pitchFamily="18" charset="0"/>
              </a:rPr>
              <a:t> ТРУ, планируемых к закупкам, или при их отсутствии </a:t>
            </a:r>
            <a:r>
              <a:rPr lang="ru-RU" dirty="0" smtClean="0">
                <a:solidFill>
                  <a:srgbClr val="C00000"/>
                </a:solidFill>
                <a:latin typeface="Times New Roman" pitchFamily="18" charset="0"/>
                <a:cs typeface="Times New Roman" pitchFamily="18" charset="0"/>
              </a:rPr>
              <a:t>однородных</a:t>
            </a:r>
            <a:r>
              <a:rPr lang="ru-RU" dirty="0" smtClean="0">
                <a:latin typeface="Times New Roman" pitchFamily="18" charset="0"/>
                <a:cs typeface="Times New Roman" pitchFamily="18" charset="0"/>
              </a:rPr>
              <a:t> ТРУ. </a:t>
            </a:r>
          </a:p>
          <a:p>
            <a:endParaRPr lang="ru-RU" dirty="0" smtClean="0">
              <a:solidFill>
                <a:srgbClr val="C00000"/>
              </a:solidFill>
              <a:latin typeface="Times New Roman" pitchFamily="18" charset="0"/>
              <a:cs typeface="Times New Roman" pitchFamily="18" charset="0"/>
            </a:endParaRPr>
          </a:p>
          <a:p>
            <a:r>
              <a:rPr lang="ru-RU" dirty="0" smtClean="0">
                <a:solidFill>
                  <a:srgbClr val="C00000"/>
                </a:solidFill>
                <a:latin typeface="Times New Roman" pitchFamily="18" charset="0"/>
                <a:cs typeface="Times New Roman" pitchFamily="18" charset="0"/>
              </a:rPr>
              <a:t>Идентичными</a:t>
            </a:r>
            <a:r>
              <a:rPr lang="ru-RU" dirty="0" smtClean="0">
                <a:latin typeface="Times New Roman" pitchFamily="18" charset="0"/>
                <a:cs typeface="Times New Roman" pitchFamily="18" charset="0"/>
              </a:rPr>
              <a:t> признаются ТРУ, имеющие одинаковые характерные для них основные признаки. При определении идентичности товаров незначительные различия во внешнем виде таких товаров могут не учитываться. При определении идентичности работ, услуг учитываются характеристики подрядчика, исполнителя, их деловая репутация на рынке. </a:t>
            </a:r>
          </a:p>
          <a:p>
            <a:pPr>
              <a:buNone/>
            </a:pP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НМЦК (ст.22)</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Метод сопоставимых рыночных цен</a:t>
            </a:r>
            <a:endParaRPr lang="ru-RU"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dirty="0" smtClean="0">
                <a:solidFill>
                  <a:srgbClr val="C00000"/>
                </a:solidFill>
                <a:latin typeface="Times New Roman" pitchFamily="18" charset="0"/>
                <a:cs typeface="Times New Roman" pitchFamily="18" charset="0"/>
              </a:rPr>
              <a:t>Однородными товарами</a:t>
            </a:r>
            <a:r>
              <a:rPr lang="ru-RU" dirty="0" smtClean="0">
                <a:latin typeface="Times New Roman" pitchFamily="18" charset="0"/>
                <a:cs typeface="Times New Roman" pitchFamily="18" charset="0"/>
              </a:rPr>
              <a:t> признаются товары, которые, не являясь идентичными, имеют сходные характеристики и состоят из схожих компонентов, что позволяет им выполнять одни и те же функции и (или) быть коммерчески взаимозаменяемыми. При определении однородности товаров учитываются их качество, репутация </a:t>
            </a:r>
            <a:r>
              <a:rPr lang="ru-RU" dirty="0" smtClean="0">
                <a:solidFill>
                  <a:srgbClr val="C00000"/>
                </a:solidFill>
                <a:latin typeface="Times New Roman" pitchFamily="18" charset="0"/>
                <a:cs typeface="Times New Roman" pitchFamily="18" charset="0"/>
              </a:rPr>
              <a:t>на рынке, страна происхождения. </a:t>
            </a:r>
            <a:r>
              <a:rPr lang="ru-RU" dirty="0" smtClean="0">
                <a:latin typeface="Times New Roman" pitchFamily="18" charset="0"/>
                <a:cs typeface="Times New Roman" pitchFamily="18" charset="0"/>
              </a:rPr>
              <a:t>(ч.14, ст.22) </a:t>
            </a:r>
          </a:p>
          <a:p>
            <a:r>
              <a:rPr lang="ru-RU" sz="2800" dirty="0" smtClean="0">
                <a:latin typeface="Times New Roman" pitchFamily="18" charset="0"/>
                <a:cs typeface="Times New Roman" pitchFamily="18" charset="0"/>
              </a:rPr>
              <a:t>Однородными работами, услугами признаются работы, услуги, которые, не являясь идентичными, имеют сходные характеристики, что позволяет им быть коммерчески и (или) функционально взаимозаменяемыми. При определении однородности работ, услуг учитываются их качество, репутация на рынке, а также вид работ, услуг, их объем, уникальность и коммерческая взаимозаменяемость. (ч.15, ст.22)	</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НМЦК (ст.22)</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Метод сопоставимых рыночных цен</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b="1" dirty="0" smtClean="0">
                <a:solidFill>
                  <a:srgbClr val="C00000"/>
                </a:solidFill>
                <a:latin typeface="Times New Roman" pitchFamily="18" charset="0"/>
                <a:cs typeface="Times New Roman" pitchFamily="18" charset="0"/>
              </a:rPr>
              <a:t>В целях применения Метода сопоставимых рыночных цен заказчиком может быть использована: </a:t>
            </a:r>
          </a:p>
          <a:p>
            <a:r>
              <a:rPr lang="ru-RU" dirty="0" smtClean="0">
                <a:latin typeface="Times New Roman" pitchFamily="18" charset="0"/>
                <a:cs typeface="Times New Roman" pitchFamily="18" charset="0"/>
              </a:rPr>
              <a:t> общедоступная информация о рыночных ценах, </a:t>
            </a:r>
          </a:p>
          <a:p>
            <a:r>
              <a:rPr lang="ru-RU" dirty="0" smtClean="0">
                <a:latin typeface="Times New Roman" pitchFamily="18" charset="0"/>
                <a:cs typeface="Times New Roman" pitchFamily="18" charset="0"/>
              </a:rPr>
              <a:t> информация о ценах, полученная по запросу заказчика у поставщиков (подрядчиков, исполнителей), осуществляющих поставки идентичных или однородных ТРУ; </a:t>
            </a:r>
          </a:p>
          <a:p>
            <a:r>
              <a:rPr lang="ru-RU" dirty="0" smtClean="0">
                <a:latin typeface="Times New Roman" pitchFamily="18" charset="0"/>
                <a:cs typeface="Times New Roman" pitchFamily="18" charset="0"/>
              </a:rPr>
              <a:t>информация, полученная в результате размещения запросов цен товаров, работ, услуг в единой информационной системе. </a:t>
            </a:r>
          </a:p>
          <a:p>
            <a:endParaRPr lang="ru-RU" dirty="0" smtClean="0">
              <a:latin typeface="Times New Roman" pitchFamily="18" charset="0"/>
              <a:cs typeface="Times New Roman" pitchFamily="18" charset="0"/>
            </a:endParaRPr>
          </a:p>
          <a:p>
            <a:pPr>
              <a:buNone/>
            </a:pPr>
            <a:r>
              <a:rPr lang="ru-RU" b="1" dirty="0" smtClean="0">
                <a:solidFill>
                  <a:srgbClr val="C00000"/>
                </a:solidFill>
                <a:latin typeface="Times New Roman" pitchFamily="18" charset="0"/>
                <a:cs typeface="Times New Roman" pitchFamily="18" charset="0"/>
              </a:rPr>
              <a:t>Метод сопоставимых рыночных цен (анализа рынка) является приоритетным ! </a:t>
            </a:r>
            <a:endParaRPr lang="ru-RU" b="1"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НМЦК (ст.22)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Метод сопоставимых рыночных цен</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smtClean="0"/>
          </a:p>
          <a:p>
            <a:r>
              <a:rPr lang="ru-RU" dirty="0" smtClean="0">
                <a:latin typeface="Times New Roman" pitchFamily="18" charset="0"/>
                <a:cs typeface="Times New Roman" pitchFamily="18" charset="0"/>
              </a:rPr>
              <a:t>Нормативный метод заключается в расчете НМЦК на основе требований к закупаемым ТРУ, установленных заказчиком в случае, если такие требования предусматривают установление предельных цен товаров, работ, услуг в соответствии со ст.19. 	</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НМЦК (ст.22)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Нормативный метод</a:t>
            </a:r>
            <a:endParaRPr lang="ru-RU"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smtClean="0"/>
          </a:p>
          <a:p>
            <a:pPr>
              <a:buNone/>
            </a:pPr>
            <a:r>
              <a:rPr lang="ru-RU" dirty="0" smtClean="0">
                <a:latin typeface="Times New Roman" pitchFamily="18" charset="0"/>
                <a:cs typeface="Times New Roman" pitchFamily="18" charset="0"/>
              </a:rPr>
              <a:t>Тарифный метод применяется заказчиком, если в соответствии с законодательством РФ цены закупаемых ТРУ подлежат государственному регулированию или установлены муниципальными правовыми актами. 	</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НМЦК (ст.22)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Тарифный метод</a:t>
            </a:r>
            <a:endParaRPr lang="ru-RU"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endParaRPr lang="ru-RU" dirty="0" smtClean="0"/>
          </a:p>
          <a:p>
            <a:pPr>
              <a:buNone/>
            </a:pPr>
            <a:r>
              <a:rPr lang="ru-RU" dirty="0" smtClean="0">
                <a:latin typeface="Times New Roman" pitchFamily="18" charset="0"/>
                <a:cs typeface="Times New Roman" pitchFamily="18" charset="0"/>
              </a:rPr>
              <a:t>Проектно-сметный метод используется в определении НМЦК в случае: </a:t>
            </a:r>
          </a:p>
          <a:p>
            <a:pPr>
              <a:buNone/>
            </a:pPr>
            <a:r>
              <a:rPr lang="ru-RU" dirty="0" smtClean="0">
                <a:latin typeface="Times New Roman" pitchFamily="18" charset="0"/>
                <a:cs typeface="Times New Roman" pitchFamily="18" charset="0"/>
              </a:rPr>
              <a:t>1) строительства, реконструкции, капитальный ремонта объекта капитального строительства на основании проектной документации; </a:t>
            </a:r>
          </a:p>
          <a:p>
            <a:pPr>
              <a:buNone/>
            </a:pPr>
            <a:r>
              <a:rPr lang="ru-RU" dirty="0" smtClean="0">
                <a:latin typeface="Times New Roman" pitchFamily="18" charset="0"/>
                <a:cs typeface="Times New Roman" pitchFamily="18" charset="0"/>
              </a:rPr>
              <a:t>2) проведения работ по сохранению объектов культурного наследия (памятников истории и культуры) народов Российской Федерации на основании согласованной в порядке, установленном законодательством Российской Федерации, проектной документации на проведение таких работ. </a:t>
            </a: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НМЦК (ст.22)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Проектно-сметный метод</a:t>
            </a:r>
            <a:endParaRPr lang="ru-RU"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ru-RU" dirty="0" smtClean="0">
                <a:latin typeface="Times New Roman" pitchFamily="18" charset="0"/>
                <a:cs typeface="Times New Roman" pitchFamily="18" charset="0"/>
              </a:rPr>
              <a:t>Затратный метод применяется в случае невозможности применения иных методов или в дополнение к иным методам.</a:t>
            </a:r>
            <a:r>
              <a:rPr lang="ru-RU" b="1" i="1"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Данный метод заключается в определении НМЦК как суммы произведенных затрат и обычной для 	определенной сферы деятельности прибыли. 	</a:t>
            </a:r>
          </a:p>
          <a:p>
            <a:endParaRPr lang="ru-RU" dirty="0" smtClean="0">
              <a:latin typeface="Times New Roman" pitchFamily="18" charset="0"/>
              <a:cs typeface="Times New Roman" pitchFamily="18" charset="0"/>
            </a:endParaRPr>
          </a:p>
          <a:p>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НМЦК (ст.22)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Затратный метод</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2800" dirty="0" smtClean="0">
                <a:latin typeface="Times New Roman" pitchFamily="18" charset="0"/>
                <a:cs typeface="Times New Roman" pitchFamily="18" charset="0"/>
              </a:rPr>
              <a:t>Государственные и муниципальные заказчики; </a:t>
            </a:r>
          </a:p>
          <a:p>
            <a:r>
              <a:rPr lang="ru-RU" sz="2800" dirty="0" smtClean="0">
                <a:latin typeface="Times New Roman" pitchFamily="18" charset="0"/>
                <a:cs typeface="Times New Roman" pitchFamily="18" charset="0"/>
              </a:rPr>
              <a:t>Бюджетные учреждения, </a:t>
            </a:r>
          </a:p>
          <a:p>
            <a:r>
              <a:rPr lang="ru-RU" sz="2800" dirty="0" smtClean="0">
                <a:latin typeface="Times New Roman" pitchFamily="18" charset="0"/>
                <a:cs typeface="Times New Roman" pitchFamily="18" charset="0"/>
              </a:rPr>
              <a:t>Автономные учреждения, унитарные предприятия  (в некоторых случаях, ст.15);</a:t>
            </a:r>
          </a:p>
          <a:p>
            <a:r>
              <a:rPr lang="ru-RU" sz="2800" dirty="0" smtClean="0">
                <a:latin typeface="Times New Roman" pitchFamily="18" charset="0"/>
                <a:cs typeface="Times New Roman" pitchFamily="18" charset="0"/>
              </a:rPr>
              <a:t>Иные юридические лица (в рамках бюджетных инвестиций, ст. 15) 	</a:t>
            </a:r>
          </a:p>
          <a:p>
            <a:pPr>
              <a:buNone/>
            </a:pPr>
            <a:endParaRPr lang="ru-RU" dirty="0"/>
          </a:p>
        </p:txBody>
      </p:sp>
      <p:sp>
        <p:nvSpPr>
          <p:cNvPr id="3" name="Заголовок 2"/>
          <p:cNvSpPr>
            <a:spLocks noGrp="1"/>
          </p:cNvSpPr>
          <p:nvPr>
            <p:ph type="title"/>
          </p:nvPr>
        </p:nvSpPr>
        <p:spPr/>
        <p:txBody>
          <a:bodyPr/>
          <a:lstStyle/>
          <a:p>
            <a:pPr algn="ctr"/>
            <a:r>
              <a:rPr lang="ru-RU" sz="4400" dirty="0" smtClean="0">
                <a:solidFill>
                  <a:schemeClr val="tx1"/>
                </a:solidFill>
                <a:latin typeface="Times New Roman" pitchFamily="18" charset="0"/>
                <a:cs typeface="Times New Roman" pitchFamily="18" charset="0"/>
              </a:rPr>
              <a:t>Типы заказчиков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r>
              <a:rPr lang="ru-RU" sz="8000" dirty="0" smtClean="0">
                <a:latin typeface="Times New Roman" pitchFamily="18" charset="0"/>
                <a:cs typeface="Times New Roman" pitchFamily="18" charset="0"/>
              </a:rPr>
              <a:t>В случае невозможности применения указанных выше методов заказчик вправе применить иные методы. В этом случае в обоснование НМЦК заказчик обязан включить обоснование невозможности применения указанных методов. </a:t>
            </a:r>
          </a:p>
          <a:p>
            <a:r>
              <a:rPr lang="ru-RU" sz="8000" dirty="0" smtClean="0">
                <a:latin typeface="Times New Roman" pitchFamily="18" charset="0"/>
                <a:cs typeface="Times New Roman" pitchFamily="18" charset="0"/>
              </a:rPr>
              <a:t> Правительство РФ вправе установить для отдельных видов, групп товаров, работ, услуг исчерпывающий перечень источников информации, которые могут быть использованы для целей определения НМЦК. </a:t>
            </a:r>
          </a:p>
          <a:p>
            <a:r>
              <a:rPr lang="ru-RU" sz="8000" dirty="0" smtClean="0">
                <a:latin typeface="Times New Roman" pitchFamily="18" charset="0"/>
                <a:cs typeface="Times New Roman" pitchFamily="18" charset="0"/>
              </a:rPr>
              <a:t> Методические рекомендации по применению методов определения НМЦК устанавливаются федеральным органом исполнительной власти по регулированию контрактной системы в сфере закупок (МЭРТ России); </a:t>
            </a:r>
          </a:p>
          <a:p>
            <a:r>
              <a:rPr lang="ru-RU" sz="8000" dirty="0" smtClean="0">
                <a:latin typeface="Times New Roman" pitchFamily="18" charset="0"/>
                <a:cs typeface="Times New Roman" pitchFamily="18" charset="0"/>
              </a:rPr>
              <a:t> Правительство РФ вправе определить сферы деятельности, в которых устанавливается порядок определения НМЦК и федеральные органы исполнительной власти, Государственную корпорацию по атомной энергии «Росатом», уполномоченные устанавливать такой порядок. </a:t>
            </a:r>
          </a:p>
          <a:p>
            <a:pPr>
              <a:buNone/>
            </a:pPr>
            <a:r>
              <a:rPr lang="ru-RU" sz="7200" dirty="0" smtClean="0">
                <a:latin typeface="Times New Roman" pitchFamily="18" charset="0"/>
                <a:cs typeface="Times New Roman" pitchFamily="18" charset="0"/>
              </a:rPr>
              <a:t>	</a:t>
            </a:r>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НМЦК контракта (ст.22)</a:t>
            </a:r>
            <a:endParaRPr lang="ru-RU"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solidFill>
                  <a:srgbClr val="C00000"/>
                </a:solidFill>
                <a:latin typeface="Times New Roman" pitchFamily="18" charset="0"/>
                <a:cs typeface="Times New Roman" pitchFamily="18" charset="0"/>
              </a:rPr>
              <a:t>Учреждениям и предприятиям уголовно-исполнительной системы</a:t>
            </a:r>
            <a:r>
              <a:rPr lang="ru-RU" dirty="0" smtClean="0">
                <a:latin typeface="Times New Roman" pitchFamily="18" charset="0"/>
                <a:cs typeface="Times New Roman" pitchFamily="18" charset="0"/>
              </a:rPr>
              <a:t> (обязанность заказчика предоставить преимущества в отношении предлагаемой ими цены в размере до 15% в установленном Правительством РФ порядке);</a:t>
            </a:r>
          </a:p>
          <a:p>
            <a:r>
              <a:rPr lang="ru-RU" dirty="0" smtClean="0">
                <a:solidFill>
                  <a:srgbClr val="C00000"/>
                </a:solidFill>
                <a:latin typeface="Times New Roman" pitchFamily="18" charset="0"/>
                <a:cs typeface="Times New Roman" pitchFamily="18" charset="0"/>
              </a:rPr>
              <a:t>Организациям инвалидо</a:t>
            </a:r>
            <a:r>
              <a:rPr lang="ru-RU" dirty="0" smtClean="0">
                <a:latin typeface="Times New Roman" pitchFamily="18" charset="0"/>
                <a:cs typeface="Times New Roman" pitchFamily="18" charset="0"/>
              </a:rPr>
              <a:t>в (обязанность заказчика предоставить преимущества в отношении предлагаемой ими цены в размере до 15% в установленном Правительством РФ порядке);;</a:t>
            </a:r>
          </a:p>
          <a:p>
            <a:r>
              <a:rPr lang="ru-RU" dirty="0" smtClean="0">
                <a:solidFill>
                  <a:srgbClr val="C00000"/>
                </a:solidFill>
                <a:latin typeface="Times New Roman" pitchFamily="18" charset="0"/>
                <a:cs typeface="Times New Roman" pitchFamily="18" charset="0"/>
              </a:rPr>
              <a:t>Субъектам малого предпринимательства, социально ориентированным некоммерческим организациям </a:t>
            </a:r>
            <a:r>
              <a:rPr lang="ru-RU" dirty="0" smtClean="0">
                <a:latin typeface="Times New Roman" pitchFamily="18" charset="0"/>
                <a:cs typeface="Times New Roman" pitchFamily="18" charset="0"/>
              </a:rPr>
              <a:t>(обязанность осуществить закупки не менее 15% от общего объема закупок , предусмотренного планом-графиком)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Преимущества участникам закупки (ст.27-30)</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pPr>
              <a:buNone/>
            </a:pPr>
            <a:r>
              <a:rPr lang="ru-RU" sz="8000" dirty="0" smtClean="0">
                <a:latin typeface="Times New Roman" pitchFamily="18" charset="0"/>
                <a:cs typeface="Times New Roman" pitchFamily="18" charset="0"/>
              </a:rPr>
              <a:t>1) соответствие требованиям, установленным в соответствии с законодательством РФ к лицам, осуществляющим поставку ТРУ , являющихся объектом закупки;</a:t>
            </a:r>
          </a:p>
          <a:p>
            <a:pPr>
              <a:buNone/>
            </a:pPr>
            <a:r>
              <a:rPr lang="ru-RU" sz="8000" dirty="0" smtClean="0">
                <a:latin typeface="Times New Roman" pitchFamily="18" charset="0"/>
                <a:cs typeface="Times New Roman" pitchFamily="18" charset="0"/>
              </a:rPr>
              <a:t>2) правомочность участника закупки заключать контракт;</a:t>
            </a:r>
          </a:p>
          <a:p>
            <a:pPr>
              <a:buNone/>
            </a:pPr>
            <a:r>
              <a:rPr lang="ru-RU" sz="8000" dirty="0" smtClean="0">
                <a:latin typeface="Times New Roman" pitchFamily="18" charset="0"/>
                <a:cs typeface="Times New Roman" pitchFamily="18" charset="0"/>
              </a:rPr>
              <a:t>3) непроведение ликвидации участника закупки - юридического лица и отсутствие решения арбитражного суда о признании участника закупки - юридического лица или индивидуального предпринимателя несостоятельным (банкротом) и об открытии конкурсного производства;</a:t>
            </a:r>
          </a:p>
          <a:p>
            <a:pPr>
              <a:buNone/>
            </a:pPr>
            <a:r>
              <a:rPr lang="ru-RU" sz="8000" dirty="0" smtClean="0">
                <a:latin typeface="Times New Roman" pitchFamily="18" charset="0"/>
                <a:cs typeface="Times New Roman" pitchFamily="18" charset="0"/>
              </a:rPr>
              <a:t>4) неприостановление деятельности участника закупки в порядке, установленном Кодексом РФ об административных правонарушениях, </a:t>
            </a:r>
            <a:r>
              <a:rPr lang="ru-RU" sz="8000" dirty="0" smtClean="0">
                <a:solidFill>
                  <a:srgbClr val="C00000"/>
                </a:solidFill>
                <a:latin typeface="Times New Roman" pitchFamily="18" charset="0"/>
                <a:cs typeface="Times New Roman" pitchFamily="18" charset="0"/>
              </a:rPr>
              <a:t>на дату подачи заявки на участие в закупке;</a:t>
            </a:r>
          </a:p>
          <a:p>
            <a:pPr>
              <a:buNone/>
            </a:pPr>
            <a:r>
              <a:rPr lang="ru-RU" sz="8000" dirty="0" smtClean="0">
                <a:latin typeface="Times New Roman" pitchFamily="18" charset="0"/>
                <a:cs typeface="Times New Roman" pitchFamily="18" charset="0"/>
              </a:rPr>
              <a:t>5) отсутствие у участника закупки недоимки по налогам, сборам, задолженности по иным обязательным платежам в бюджеты бюджетной системы Российской Федерации; </a:t>
            </a:r>
            <a:endParaRPr lang="ru-RU" sz="8000" dirty="0" smtClean="0">
              <a:solidFill>
                <a:srgbClr val="C00000"/>
              </a:solidFill>
              <a:latin typeface="Times New Roman" pitchFamily="18" charset="0"/>
              <a:cs typeface="Times New Roman" pitchFamily="18" charset="0"/>
            </a:endParaRPr>
          </a:p>
          <a:p>
            <a:endParaRPr lang="ru-RU" sz="8000" dirty="0" smtClean="0">
              <a:solidFill>
                <a:srgbClr val="C00000"/>
              </a:solidFill>
              <a:latin typeface="Times New Roman" pitchFamily="18" charset="0"/>
              <a:cs typeface="Times New Roman" pitchFamily="18" charset="0"/>
            </a:endParaRPr>
          </a:p>
          <a:p>
            <a:endParaRPr lang="ru-RU" sz="8000" dirty="0" smtClean="0">
              <a:solidFill>
                <a:srgbClr val="C00000"/>
              </a:solidFill>
              <a:latin typeface="Times New Roman" pitchFamily="18" charset="0"/>
              <a:cs typeface="Times New Roman" pitchFamily="18" charset="0"/>
            </a:endParaRPr>
          </a:p>
          <a:p>
            <a:endParaRPr lang="ru-RU" sz="8000" dirty="0" smtClean="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Требования к участникам закупки (ст.31)</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None/>
            </a:pPr>
            <a:r>
              <a:rPr lang="ru-RU" sz="2000" dirty="0" smtClean="0">
                <a:latin typeface="Times New Roman" pitchFamily="18" charset="0"/>
                <a:cs typeface="Times New Roman" pitchFamily="18" charset="0"/>
              </a:rPr>
              <a:t>6) отсутствие в предусмотренном настоящим Федеральным законом реестре недобросовестных поставщиков (подрядчиков, исполнителей) информации об участнике закупки - юридическом лице, в том числе информации об учредителях, о членах коллегиального исполнительного органа, лице, исполняющем функции единоличного исполнительного органа участника закупки;</a:t>
            </a:r>
          </a:p>
          <a:p>
            <a:pPr>
              <a:buNone/>
            </a:pPr>
            <a:r>
              <a:rPr lang="ru-RU" sz="2000" dirty="0" smtClean="0">
                <a:latin typeface="Times New Roman" pitchFamily="18" charset="0"/>
                <a:cs typeface="Times New Roman" pitchFamily="18" charset="0"/>
              </a:rPr>
              <a:t>7) отсутствие у участника закупки - физического лица либо у руководителя, членов коллегиального исполнительного органа или главного бухгалтера юридического лица - участника закупки судимости за преступления в сфере экономики;</a:t>
            </a:r>
          </a:p>
          <a:p>
            <a:pPr>
              <a:buNone/>
            </a:pPr>
            <a:r>
              <a:rPr lang="ru-RU" sz="2000" dirty="0" smtClean="0">
                <a:latin typeface="Times New Roman" pitchFamily="18" charset="0"/>
                <a:cs typeface="Times New Roman" pitchFamily="18" charset="0"/>
              </a:rPr>
              <a:t>8) обладание участником закупки исключительными правами на результаты интеллектуальной деятельности, если в связи с исполнением контракта заказчик приобретает права на такие результаты, за исключением случаев заключения контрактов на создание произведений литературы или искусства, исполнения, на финансирование проката или показа национального фильма.</a:t>
            </a:r>
          </a:p>
          <a:p>
            <a:pPr>
              <a:buNone/>
            </a:pPr>
            <a:endParaRPr lang="ru-RU" sz="18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a:xfrm>
            <a:off x="683568" y="332656"/>
            <a:ext cx="8229600" cy="1143000"/>
          </a:xfrm>
        </p:spPr>
        <p:txBody>
          <a:bodyPr>
            <a:normAutofit fontScale="90000"/>
          </a:bodyPr>
          <a:lstStyle/>
          <a:p>
            <a:r>
              <a:rPr lang="ru-RU" dirty="0" smtClean="0">
                <a:solidFill>
                  <a:schemeClr val="tx1"/>
                </a:solidFill>
                <a:latin typeface="Times New Roman" pitchFamily="18" charset="0"/>
                <a:cs typeface="Times New Roman" pitchFamily="18" charset="0"/>
              </a:rPr>
              <a:t>Требования к участникам закупки (ст.31)</a:t>
            </a:r>
            <a:endParaRPr lang="ru-RU"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ru-RU" dirty="0" smtClean="0"/>
              <a:t> </a:t>
            </a:r>
            <a:r>
              <a:rPr lang="ru-RU" sz="2000" dirty="0" smtClean="0">
                <a:latin typeface="Times New Roman" pitchFamily="18" charset="0"/>
                <a:cs typeface="Times New Roman" pitchFamily="18" charset="0"/>
              </a:rPr>
              <a:t>Правительство Российской Федерации вправе устанавливать к участникам закупок отдельных видов ТРУ, закупки которых осуществляются путем проведения </a:t>
            </a:r>
            <a:r>
              <a:rPr lang="ru-RU" sz="2000" dirty="0" smtClean="0">
                <a:solidFill>
                  <a:srgbClr val="C00000"/>
                </a:solidFill>
                <a:latin typeface="Times New Roman" pitchFamily="18" charset="0"/>
                <a:cs typeface="Times New Roman" pitchFamily="18" charset="0"/>
              </a:rPr>
              <a:t>конкурсов с ограниченным участием, двухэтапных конкурсов, закрытых конкурсов с ограниченным участием, закрытых двухэтапных конкурсов или аукционов</a:t>
            </a:r>
            <a:r>
              <a:rPr lang="ru-RU" sz="2000" dirty="0" smtClean="0">
                <a:latin typeface="Times New Roman" pitchFamily="18" charset="0"/>
                <a:cs typeface="Times New Roman" pitchFamily="18" charset="0"/>
              </a:rPr>
              <a:t>, дополнительные требования, в том числе к наличию:</a:t>
            </a:r>
          </a:p>
          <a:p>
            <a:pPr>
              <a:buNone/>
            </a:pPr>
            <a:r>
              <a:rPr lang="ru-RU" sz="2000" dirty="0" smtClean="0">
                <a:latin typeface="Times New Roman" pitchFamily="18" charset="0"/>
                <a:cs typeface="Times New Roman" pitchFamily="18" charset="0"/>
              </a:rPr>
              <a:t>1) финансовых ресурсов для исполнения контракта;</a:t>
            </a:r>
          </a:p>
          <a:p>
            <a:pPr>
              <a:buNone/>
            </a:pPr>
            <a:r>
              <a:rPr lang="ru-RU" sz="2000" dirty="0" smtClean="0">
                <a:latin typeface="Times New Roman" pitchFamily="18" charset="0"/>
                <a:cs typeface="Times New Roman" pitchFamily="18" charset="0"/>
              </a:rPr>
              <a:t>2) на праве собственности или ином законном основании оборудования и других материальных ресурсов для исполнения контракта;</a:t>
            </a:r>
          </a:p>
          <a:p>
            <a:pPr>
              <a:buNone/>
            </a:pPr>
            <a:r>
              <a:rPr lang="ru-RU" sz="2000" dirty="0" smtClean="0">
                <a:latin typeface="Times New Roman" pitchFamily="18" charset="0"/>
                <a:cs typeface="Times New Roman" pitchFamily="18" charset="0"/>
              </a:rPr>
              <a:t>3) опыта работы, связанного с предметом контракта, и деловой репутации;</a:t>
            </a:r>
          </a:p>
          <a:p>
            <a:pPr>
              <a:buNone/>
            </a:pPr>
            <a:r>
              <a:rPr lang="ru-RU" sz="2000" dirty="0" smtClean="0">
                <a:latin typeface="Times New Roman" pitchFamily="18" charset="0"/>
                <a:cs typeface="Times New Roman" pitchFamily="18" charset="0"/>
              </a:rPr>
              <a:t>4) необходимого количества специалистов и иных работников определенного уровня квалификации для исполнения контракта.</a:t>
            </a:r>
          </a:p>
          <a:p>
            <a:pPr>
              <a:buNone/>
            </a:pPr>
            <a:endParaRPr lang="ru-RU" sz="20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chemeClr val="tx1"/>
                </a:solidFill>
                <a:latin typeface="Times New Roman" pitchFamily="18" charset="0"/>
                <a:cs typeface="Times New Roman" pitchFamily="18" charset="0"/>
              </a:rPr>
              <a:t>Требования к участникам закупки (ст.31)</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32500" lnSpcReduction="20000"/>
          </a:bodyPr>
          <a:lstStyle/>
          <a:p>
            <a:endParaRPr lang="ru-RU" dirty="0" smtClean="0"/>
          </a:p>
          <a:p>
            <a:endParaRPr lang="ru-RU" dirty="0" smtClean="0"/>
          </a:p>
          <a:p>
            <a:pPr>
              <a:buNone/>
            </a:pPr>
            <a:r>
              <a:rPr lang="ru-RU" sz="7200" b="1" dirty="0" smtClean="0">
                <a:latin typeface="Times New Roman" pitchFamily="18" charset="0"/>
                <a:cs typeface="Times New Roman" pitchFamily="18" charset="0"/>
              </a:rPr>
              <a:t>Критерии:</a:t>
            </a:r>
          </a:p>
          <a:p>
            <a:pPr>
              <a:buNone/>
            </a:pPr>
            <a:endParaRPr lang="ru-RU" sz="4900" dirty="0" smtClean="0">
              <a:latin typeface="Times New Roman" pitchFamily="18" charset="0"/>
              <a:cs typeface="Times New Roman" pitchFamily="18" charset="0"/>
            </a:endParaRPr>
          </a:p>
          <a:p>
            <a:r>
              <a:rPr lang="ru-RU" sz="7200" dirty="0" smtClean="0">
                <a:latin typeface="Times New Roman" pitchFamily="18" charset="0"/>
                <a:cs typeface="Times New Roman" pitchFamily="18" charset="0"/>
              </a:rPr>
              <a:t>Цена контракта;</a:t>
            </a:r>
          </a:p>
          <a:p>
            <a:r>
              <a:rPr lang="ru-RU" sz="7200" dirty="0" smtClean="0">
                <a:latin typeface="Times New Roman" pitchFamily="18" charset="0"/>
                <a:cs typeface="Times New Roman" pitchFamily="18" charset="0"/>
              </a:rPr>
              <a:t>Расходы на эксплуатацию и ремонт товаров, использование результатов работ; </a:t>
            </a:r>
          </a:p>
          <a:p>
            <a:r>
              <a:rPr lang="ru-RU" sz="7200" dirty="0" smtClean="0">
                <a:latin typeface="Times New Roman" pitchFamily="18" charset="0"/>
                <a:cs typeface="Times New Roman" pitchFamily="18" charset="0"/>
              </a:rPr>
              <a:t> Качественные, функциональные и экологические характеристики объекта закупки; </a:t>
            </a:r>
          </a:p>
          <a:p>
            <a:r>
              <a:rPr lang="ru-RU" sz="7200" dirty="0" smtClean="0">
                <a:latin typeface="Times New Roman" pitchFamily="18" charset="0"/>
                <a:cs typeface="Times New Roman" pitchFamily="18" charset="0"/>
              </a:rPr>
              <a:t> Квалификация участников закупки, в том числе наличие у них финансовых ресурсов, на праве собственности или ином законном основании оборудования и других материальных ресурсов, опыта работы, связанного с предметом контракта, и деловой репутации, специалистов и иных работников определенного уровня квалификации. </a:t>
            </a:r>
          </a:p>
          <a:p>
            <a:endParaRPr lang="ru-RU" sz="7200" dirty="0" smtClean="0">
              <a:latin typeface="Times New Roman" pitchFamily="18" charset="0"/>
              <a:cs typeface="Times New Roman" pitchFamily="18" charset="0"/>
            </a:endParaRPr>
          </a:p>
          <a:p>
            <a:endParaRPr lang="ru-RU" sz="72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Autofit/>
          </a:bodyPr>
          <a:lstStyle/>
          <a:p>
            <a:r>
              <a:rPr lang="ru-RU" sz="3200" dirty="0" smtClean="0">
                <a:solidFill>
                  <a:srgbClr val="C00000"/>
                </a:solidFill>
                <a:latin typeface="Times New Roman" pitchFamily="18" charset="0"/>
                <a:cs typeface="Times New Roman" pitchFamily="18" charset="0"/>
              </a:rPr>
              <a:t>Оценка заявок, окончательных предложений участников закупки и критерии этой оценки (ст.32)</a:t>
            </a:r>
            <a:endParaRPr lang="ru-RU" sz="3200" dirty="0">
              <a:solidFill>
                <a:srgbClr val="C00000"/>
              </a:solidFill>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2400" dirty="0" smtClean="0">
                <a:latin typeface="Times New Roman" pitchFamily="18" charset="0"/>
                <a:cs typeface="Times New Roman" pitchFamily="18" charset="0"/>
              </a:rPr>
              <a:t>При заключении в случаях, предусмотренных Правительством РФ, контракта на закупку товара или работы, последующее обслуживание, эксплуатацию в течение срока службы, ремонт, утилизацию поставленного товара или созданного в результате выполнения работы объекта (контракт жизненного цикла), а также в иных установленных Правительством РФ случаях вместо критериев «цена контракта» и «расходы на эксплуатацию и ремонт товаров, использование результатов работ» может использоваться критерий «стоимость жизненного цикла товара или созданного в результате выполнения работы объекта» (ч.3 ст. 32)</a:t>
            </a:r>
            <a:endParaRPr lang="ru-RU" sz="2400" dirty="0"/>
          </a:p>
        </p:txBody>
      </p:sp>
      <p:sp>
        <p:nvSpPr>
          <p:cNvPr id="3" name="Заголовок 2"/>
          <p:cNvSpPr>
            <a:spLocks noGrp="1"/>
          </p:cNvSpPr>
          <p:nvPr>
            <p:ph type="title"/>
          </p:nvPr>
        </p:nvSpPr>
        <p:spPr/>
        <p:txBody>
          <a:bodyPr>
            <a:noAutofit/>
          </a:bodyPr>
          <a:lstStyle/>
          <a:p>
            <a:r>
              <a:rPr lang="ru-RU" sz="3200" dirty="0" smtClean="0">
                <a:solidFill>
                  <a:schemeClr val="tx1"/>
                </a:solidFill>
                <a:latin typeface="Times New Roman" pitchFamily="18" charset="0"/>
                <a:cs typeface="Times New Roman" pitchFamily="18" charset="0"/>
              </a:rPr>
              <a:t>Оценка заявок, окончательных предложений участников закупки и критерии этой оценки (ст.32)</a:t>
            </a:r>
            <a:endParaRPr lang="ru-RU" sz="3200"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r>
              <a:rPr lang="ru-RU" sz="6400" dirty="0" smtClean="0">
                <a:latin typeface="Times New Roman" pitchFamily="18" charset="0"/>
                <a:cs typeface="Times New Roman" pitchFamily="18" charset="0"/>
              </a:rPr>
              <a:t> </a:t>
            </a:r>
            <a:r>
              <a:rPr lang="ru-RU" sz="9600" dirty="0" smtClean="0">
                <a:latin typeface="Times New Roman" pitchFamily="18" charset="0"/>
                <a:cs typeface="Times New Roman" pitchFamily="18" charset="0"/>
              </a:rPr>
              <a:t>Описание должно носить объективный характер, указываются функциональные, технические и качественные характеристики, эксплуатационные характеристики объекта закупки (при необходимости); </a:t>
            </a:r>
          </a:p>
          <a:p>
            <a:endParaRPr lang="ru-RU" sz="9600" dirty="0" smtClean="0">
              <a:latin typeface="Times New Roman" pitchFamily="18" charset="0"/>
              <a:cs typeface="Times New Roman" pitchFamily="18" charset="0"/>
            </a:endParaRPr>
          </a:p>
          <a:p>
            <a:r>
              <a:rPr lang="ru-RU" sz="9600" dirty="0" smtClean="0">
                <a:latin typeface="Times New Roman" pitchFamily="18" charset="0"/>
                <a:cs typeface="Times New Roman" pitchFamily="18" charset="0"/>
              </a:rPr>
              <a:t>Использование при составлении описания объекта закупки стандартных показателей, требований, условных обозначений и терминологии, касающихся технических и качественных характеристик объекта закупки, установленных в соответствии с техническими регламентами, стандартами и иными требованиями. В противном случае в документации о закупке должно содержаться обоснование необходимости использования других показателей, требований, обозначений и терминологии, </a:t>
            </a:r>
          </a:p>
          <a:p>
            <a:endParaRPr lang="ru-RU" sz="6400" dirty="0" smtClean="0">
              <a:latin typeface="Times New Roman" pitchFamily="18" charset="0"/>
              <a:cs typeface="Times New Roman" pitchFamily="18" charset="0"/>
            </a:endParaRPr>
          </a:p>
          <a:p>
            <a:pPr>
              <a:buNone/>
            </a:pPr>
            <a:r>
              <a:rPr lang="ru-RU" dirty="0" smtClean="0"/>
              <a:t>	</a:t>
            </a:r>
          </a:p>
          <a:p>
            <a:pPr>
              <a:buNone/>
            </a:pPr>
            <a:endParaRPr lang="ru-RU" b="1" dirty="0" smtClean="0"/>
          </a:p>
          <a:p>
            <a:pPr>
              <a:buNone/>
            </a:pPr>
            <a:r>
              <a:rPr lang="ru-RU" dirty="0" smtClean="0"/>
              <a:t>	</a:t>
            </a:r>
          </a:p>
          <a:p>
            <a:endParaRPr lang="ru-RU" dirty="0"/>
          </a:p>
        </p:txBody>
      </p:sp>
      <p:sp>
        <p:nvSpPr>
          <p:cNvPr id="3" name="Заголовок 2"/>
          <p:cNvSpPr>
            <a:spLocks noGrp="1"/>
          </p:cNvSpPr>
          <p:nvPr>
            <p:ph type="title"/>
          </p:nvPr>
        </p:nvSpPr>
        <p:spPr/>
        <p:txBody>
          <a:bodyPr>
            <a:normAutofit fontScale="90000"/>
          </a:bodyPr>
          <a:lstStyle/>
          <a:p>
            <a:r>
              <a:rPr lang="ru-RU" dirty="0" smtClean="0"/>
              <a:t/>
            </a:r>
            <a:br>
              <a:rPr lang="ru-RU" dirty="0" smtClean="0"/>
            </a:br>
            <a:r>
              <a:rPr lang="ru-RU" dirty="0" smtClean="0">
                <a:solidFill>
                  <a:srgbClr val="C00000"/>
                </a:solidFill>
                <a:latin typeface="Times New Roman" pitchFamily="18" charset="0"/>
                <a:cs typeface="Times New Roman" pitchFamily="18" charset="0"/>
              </a:rPr>
              <a:t>Правила описания объекта закупки (Ст.33)	</a:t>
            </a:r>
            <a:r>
              <a:rPr lang="ru-RU" dirty="0" smtClean="0"/>
              <a:t/>
            </a:r>
            <a:br>
              <a:rPr lang="ru-RU" dirty="0" smtClean="0"/>
            </a:b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sz="2800" dirty="0" smtClean="0">
                <a:latin typeface="Times New Roman" pitchFamily="18" charset="0"/>
                <a:cs typeface="Times New Roman" pitchFamily="18" charset="0"/>
              </a:rPr>
              <a:t> Описание объекта закупки может включать в себя </a:t>
            </a:r>
            <a:r>
              <a:rPr lang="ru-RU" sz="2800" dirty="0" smtClean="0">
                <a:solidFill>
                  <a:srgbClr val="C00000"/>
                </a:solidFill>
                <a:latin typeface="Times New Roman" pitchFamily="18" charset="0"/>
                <a:cs typeface="Times New Roman" pitchFamily="18" charset="0"/>
              </a:rPr>
              <a:t>спецификации, планы, чертежи, эскизы, фотографии, результаты работы, тестирования, </a:t>
            </a:r>
            <a:r>
              <a:rPr lang="ru-RU" sz="2800" dirty="0" smtClean="0">
                <a:latin typeface="Times New Roman" pitchFamily="18" charset="0"/>
                <a:cs typeface="Times New Roman" pitchFamily="18" charset="0"/>
              </a:rPr>
              <a:t>требования, в том числе в отношении проведения испытаний, методов испытаний, упаковки в соответствии с требованиями ГК РФ, маркировки, этикеток, подтверждения соответствия, процессов и методов производства в  </a:t>
            </a:r>
          </a:p>
          <a:p>
            <a:pPr>
              <a:buNone/>
            </a:pPr>
            <a:r>
              <a:rPr lang="ru-RU" sz="2800" dirty="0" smtClean="0">
                <a:latin typeface="Times New Roman" pitchFamily="18" charset="0"/>
                <a:cs typeface="Times New Roman" pitchFamily="18" charset="0"/>
              </a:rPr>
              <a:t>соответствии с требованиями технических регламентов, стандартов, технических условий, а также в отношении условных обозначений и терминологии; </a:t>
            </a:r>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chemeClr val="tx1"/>
                </a:solidFill>
                <a:latin typeface="Times New Roman" pitchFamily="18" charset="0"/>
                <a:cs typeface="Times New Roman" pitchFamily="18" charset="0"/>
              </a:rPr>
              <a:t>Правила описания объекта закупки (Ст.33)	</a:t>
            </a:r>
            <a:endParaRPr lang="ru-RU"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pPr>
              <a:buNone/>
            </a:pPr>
            <a:r>
              <a:rPr lang="ru-RU" sz="8000" dirty="0" smtClean="0">
                <a:latin typeface="Times New Roman" pitchFamily="18" charset="0"/>
                <a:cs typeface="Times New Roman" pitchFamily="18" charset="0"/>
              </a:rPr>
              <a:t>Документация о закупке должна содержать изображение поставляемого товара, позволяющее его идентифицировать и подготовить заявку, окончательное предложение, если в такой документации содержится требование о соответствии поставляемого товара изображению товара, на поставку которого заключается контракт; </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Документация о закупке должна содержать информацию о месте, датах начала и окончания, порядке и графике осмотра участниками закупки образца или макета товара, на поставку которого заключается контракт, если в такой документации содержится требование о соответствии поставляемого товара образцу или макету товара, на поставку которого заключается контракт; </a:t>
            </a:r>
          </a:p>
          <a:p>
            <a:pPr>
              <a:buNone/>
            </a:pPr>
            <a:r>
              <a:rPr lang="ru-RU" sz="8000" dirty="0" smtClean="0">
                <a:solidFill>
                  <a:srgbClr val="C00000"/>
                </a:solidFill>
                <a:latin typeface="Times New Roman" pitchFamily="18" charset="0"/>
                <a:cs typeface="Times New Roman" pitchFamily="18" charset="0"/>
              </a:rPr>
              <a:t>Поставляемый товар должен быть новым товаром </a:t>
            </a:r>
            <a:r>
              <a:rPr lang="ru-RU" sz="8000" dirty="0" smtClean="0">
                <a:latin typeface="Times New Roman" pitchFamily="18" charset="0"/>
                <a:cs typeface="Times New Roman" pitchFamily="18" charset="0"/>
              </a:rPr>
              <a:t>(который не был в употреблении, в ремонте, в том числе который не был восстановлен, у которого не была осуществлена замена составных частей, не были восстановлены потребительские свойства) в случае, если иное не предусмотрено описанием объекта закупки. </a:t>
            </a:r>
          </a:p>
          <a:p>
            <a:endParaRPr lang="ru-RU" sz="64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Правила описания объекта закупки (Ст.33)</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buNone/>
            </a:pPr>
            <a:r>
              <a:rPr lang="ru-RU" sz="2900" dirty="0" smtClean="0">
                <a:latin typeface="Times New Roman" pitchFamily="18" charset="0"/>
                <a:cs typeface="Times New Roman" pitchFamily="18" charset="0"/>
              </a:rPr>
              <a:t>1) оказанием услуг международными финансовыми организациями, созданными в соответствии с международными договорами, участником которых является Российская Федерация, а также международными финансовыми организациями, с которыми Российская Федерация заключила международные договоры;</a:t>
            </a:r>
          </a:p>
          <a:p>
            <a:pPr>
              <a:buNone/>
            </a:pPr>
            <a:r>
              <a:rPr lang="ru-RU" sz="2900" dirty="0" smtClean="0">
                <a:latin typeface="Times New Roman" pitchFamily="18" charset="0"/>
                <a:cs typeface="Times New Roman" pitchFamily="18" charset="0"/>
              </a:rPr>
              <a:t>2) закупкой товаров, работ, услуг для обеспечения безопасности лиц, подлежащих государственной защите, в соответствии с Федеральным законом от 20 августа 2004 года N 119-ФЗ "О государственной защите потерпевших, свидетелей и иных участников уголовного судопроизводства" и Федеральным законом от 20 апреля 1995 года N 45-ФЗ "О государственной защите судей, должностных лиц правоохранительных и контролирующих органов".</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Закон не применяется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к отношениям, связанным с:</a:t>
            </a:r>
            <a:endParaRPr lang="ru-RU"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pPr>
              <a:buNone/>
            </a:pPr>
            <a:r>
              <a:rPr lang="ru-RU" sz="7200" dirty="0" smtClean="0">
                <a:solidFill>
                  <a:srgbClr val="C00000"/>
                </a:solidFill>
                <a:latin typeface="Times New Roman" pitchFamily="18" charset="0"/>
                <a:cs typeface="Times New Roman" pitchFamily="18" charset="0"/>
              </a:rPr>
              <a:t>Не должны включаться требования или указания в отношении товарных знаков, </a:t>
            </a:r>
            <a:r>
              <a:rPr lang="ru-RU" sz="7200" dirty="0" smtClean="0">
                <a:latin typeface="Times New Roman" pitchFamily="18" charset="0"/>
                <a:cs typeface="Times New Roman" pitchFamily="18" charset="0"/>
              </a:rPr>
              <a:t>знаков обслуживания, фирменных наименований, патентов, полезных моделей, промышленных образцов, наименование места происхождения товара или наименование производителя, а также требования к товарам, информации, работам, услугам при условии, что такие требования влекут за собой ограничение количества участников закупки, за исключением случаев, если не имеется другого способа, обеспечивающего более точное и четкое описание характеристик объекта закупки. </a:t>
            </a:r>
          </a:p>
          <a:p>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Конкурсная документация может содержать указание на товарные знаки в случае, если при выполнении работ, оказании услуг предполагается использовать товары, поставки которых не являются предметом контракта. </a:t>
            </a:r>
          </a:p>
          <a:p>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При этом обязательным условием является включение в описание объекта закупки слов </a:t>
            </a:r>
            <a:r>
              <a:rPr lang="ru-RU" sz="7200" b="1" dirty="0" smtClean="0">
                <a:solidFill>
                  <a:srgbClr val="C00000"/>
                </a:solidFill>
                <a:latin typeface="Times New Roman" pitchFamily="18" charset="0"/>
                <a:cs typeface="Times New Roman" pitchFamily="18" charset="0"/>
              </a:rPr>
              <a:t>«или эквивалент», </a:t>
            </a:r>
            <a:r>
              <a:rPr lang="ru-RU" sz="7200" dirty="0" smtClean="0">
                <a:latin typeface="Times New Roman" pitchFamily="18" charset="0"/>
                <a:cs typeface="Times New Roman" pitchFamily="18" charset="0"/>
              </a:rPr>
              <a:t>за исключением случаев несовместимости товаров, на которых размещаются другие  </a:t>
            </a:r>
          </a:p>
          <a:p>
            <a:pPr>
              <a:buNone/>
            </a:pPr>
            <a:r>
              <a:rPr lang="ru-RU" sz="7200" dirty="0" smtClean="0">
                <a:latin typeface="Times New Roman" pitchFamily="18" charset="0"/>
                <a:cs typeface="Times New Roman" pitchFamily="18" charset="0"/>
              </a:rPr>
              <a:t>Товарные знаки, и необходимости обеспечения взаимодействия таких товаров с товарами, используемыми заказчиком, а также случаев </a:t>
            </a:r>
            <a:r>
              <a:rPr lang="ru-RU" sz="7200" b="1" dirty="0" smtClean="0">
                <a:solidFill>
                  <a:srgbClr val="C00000"/>
                </a:solidFill>
                <a:latin typeface="Times New Roman" pitchFamily="18" charset="0"/>
                <a:cs typeface="Times New Roman" pitchFamily="18" charset="0"/>
              </a:rPr>
              <a:t>закупок запасных частей и расходных материалов к машинам и оборудованию, используемым заказчиком, в соответствии с технической документацией на указанные машины и оборудование. </a:t>
            </a:r>
          </a:p>
          <a:p>
            <a:r>
              <a:rPr lang="ru-RU" sz="7200" dirty="0" smtClean="0">
                <a:latin typeface="Times New Roman" pitchFamily="18" charset="0"/>
                <a:cs typeface="Times New Roman" pitchFamily="18" charset="0"/>
              </a:rPr>
              <a:t>	</a:t>
            </a:r>
          </a:p>
          <a:p>
            <a:endParaRPr lang="ru-RU" sz="2900" dirty="0" smtClean="0">
              <a:latin typeface="Times New Roman" pitchFamily="18" charset="0"/>
              <a:cs typeface="Times New Roman" pitchFamily="18" charset="0"/>
            </a:endParaRPr>
          </a:p>
          <a:p>
            <a:r>
              <a:rPr lang="ru-RU" sz="2900" dirty="0" smtClean="0">
                <a:latin typeface="Times New Roman" pitchFamily="18" charset="0"/>
                <a:cs typeface="Times New Roman" pitchFamily="18" charset="0"/>
              </a:rPr>
              <a:t>	</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Правила описания объекта закупки (Ст.33)</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pPr>
              <a:buNone/>
            </a:pPr>
            <a:r>
              <a:rPr lang="ru-RU" sz="8000" dirty="0" smtClean="0">
                <a:latin typeface="Times New Roman" pitchFamily="18" charset="0"/>
                <a:cs typeface="Times New Roman" pitchFamily="18" charset="0"/>
              </a:rPr>
              <a:t>Если при НМЦК составляет более чем 15 млн. руб. и участником закупки, с которым заключается контракт, предложена цена, которая на 25% и более % ниже НМЦК, </a:t>
            </a:r>
            <a:r>
              <a:rPr lang="ru-RU" sz="8000" dirty="0" smtClean="0">
                <a:solidFill>
                  <a:srgbClr val="C00000"/>
                </a:solidFill>
                <a:latin typeface="Times New Roman" pitchFamily="18" charset="0"/>
                <a:cs typeface="Times New Roman" pitchFamily="18" charset="0"/>
              </a:rPr>
              <a:t>контракт заключается  только после предоставления участником обеспечения исполнения контракта в размере, превышающем в 1,5 раза размер обеспечения исполнения контракта, указанный в документации. </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Если при НМЦК составляет 15 млн. руб. и менее и участником закупки, с которым заключается контракт, предложена цена, которая на 25% и более % ниже Н(М)Ц контракта, </a:t>
            </a:r>
            <a:r>
              <a:rPr lang="ru-RU" sz="8000" dirty="0" smtClean="0">
                <a:solidFill>
                  <a:srgbClr val="C00000"/>
                </a:solidFill>
                <a:latin typeface="Times New Roman" pitchFamily="18" charset="0"/>
                <a:cs typeface="Times New Roman" pitchFamily="18" charset="0"/>
              </a:rPr>
              <a:t>контракт заключается только после предоставления участником обеспечения исполнения контракта в размере, превышающем в 1,5 раза размер обеспечения исполнения контракта, или информации, подтверждающей добросовестность такого участника на дату подачи заявки. </a:t>
            </a:r>
          </a:p>
          <a:p>
            <a:endParaRPr lang="ru-RU" sz="7200" dirty="0" smtClean="0">
              <a:latin typeface="Times New Roman" pitchFamily="18" charset="0"/>
              <a:cs typeface="Times New Roman" pitchFamily="18" charset="0"/>
            </a:endParaRPr>
          </a:p>
          <a:p>
            <a:endParaRPr lang="ru-RU" sz="56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t>	</a:t>
            </a:r>
          </a:p>
          <a:p>
            <a:endParaRPr lang="ru-RU" dirty="0"/>
          </a:p>
        </p:txBody>
      </p:sp>
      <p:sp>
        <p:nvSpPr>
          <p:cNvPr id="3" name="Заголовок 2"/>
          <p:cNvSpPr>
            <a:spLocks noGrp="1"/>
          </p:cNvSpPr>
          <p:nvPr>
            <p:ph type="title"/>
          </p:nvPr>
        </p:nvSpPr>
        <p:spPr/>
        <p:txBody>
          <a:bodyPr>
            <a:normAutofit/>
          </a:bodyPr>
          <a:lstStyle/>
          <a:p>
            <a:r>
              <a:rPr lang="ru-RU" sz="3200" dirty="0" smtClean="0">
                <a:solidFill>
                  <a:srgbClr val="C00000"/>
                </a:solidFill>
                <a:latin typeface="Times New Roman" pitchFamily="18" charset="0"/>
                <a:cs typeface="Times New Roman" pitchFamily="18" charset="0"/>
              </a:rPr>
              <a:t>Антидемпинговые меры при проведении конкурса и аукциона (ст.37)</a:t>
            </a:r>
            <a:endParaRPr lang="ru-RU" sz="3200" dirty="0">
              <a:solidFill>
                <a:srgbClr val="C00000"/>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000" dirty="0" smtClean="0">
                <a:latin typeface="Times New Roman" pitchFamily="18" charset="0"/>
                <a:cs typeface="Times New Roman" pitchFamily="18" charset="0"/>
              </a:rPr>
              <a:t>При проведении </a:t>
            </a:r>
            <a:r>
              <a:rPr lang="ru-RU" sz="2000" dirty="0" smtClean="0">
                <a:solidFill>
                  <a:srgbClr val="C00000"/>
                </a:solidFill>
                <a:latin typeface="Times New Roman" pitchFamily="18" charset="0"/>
                <a:cs typeface="Times New Roman" pitchFamily="18" charset="0"/>
              </a:rPr>
              <a:t>конкурсов</a:t>
            </a:r>
            <a:r>
              <a:rPr lang="ru-RU" sz="2000" dirty="0" smtClean="0">
                <a:latin typeface="Times New Roman" pitchFamily="18" charset="0"/>
                <a:cs typeface="Times New Roman" pitchFamily="18" charset="0"/>
              </a:rPr>
              <a:t> на НИОКР или технологических работ, оказание консультационных услуг заказчик вправе установить в конкурсной документации различные величины значимости критериев оценки заявок для случаев подачи участником конкурса заявки, содержащей предложение о цене контракта, которая: </a:t>
            </a:r>
          </a:p>
          <a:p>
            <a:pPr>
              <a:buNone/>
            </a:pPr>
            <a:r>
              <a:rPr lang="ru-RU" sz="2000" dirty="0" smtClean="0">
                <a:latin typeface="Times New Roman" pitchFamily="18" charset="0"/>
                <a:cs typeface="Times New Roman" pitchFamily="18" charset="0"/>
              </a:rPr>
              <a:t>1) до 25% ниже НМЦК; </a:t>
            </a:r>
          </a:p>
          <a:p>
            <a:pPr>
              <a:buNone/>
            </a:pPr>
            <a:r>
              <a:rPr lang="ru-RU" sz="2000" dirty="0" smtClean="0">
                <a:latin typeface="Times New Roman" pitchFamily="18" charset="0"/>
                <a:cs typeface="Times New Roman" pitchFamily="18" charset="0"/>
              </a:rPr>
              <a:t>2) на 25% и более % ниже НМЦК. </a:t>
            </a:r>
          </a:p>
          <a:p>
            <a:pPr>
              <a:buNone/>
            </a:pPr>
            <a:r>
              <a:rPr lang="ru-RU" sz="2000" dirty="0" smtClean="0">
                <a:latin typeface="Times New Roman" pitchFamily="18" charset="0"/>
                <a:cs typeface="Times New Roman" pitchFamily="18" charset="0"/>
              </a:rPr>
              <a:t>Если предметом контракта является поставка товара, необходимого для нормального жизнеобеспечения (продовольствие, средства для оказания скорой, в том числе скорой специализированной, медицинской помощи в экстренной или неотложной форме, лекарственные средства, топливо), </a:t>
            </a:r>
            <a:r>
              <a:rPr lang="ru-RU" sz="2000" dirty="0" smtClean="0">
                <a:solidFill>
                  <a:srgbClr val="C00000"/>
                </a:solidFill>
                <a:latin typeface="Times New Roman" pitchFamily="18" charset="0"/>
                <a:cs typeface="Times New Roman" pitchFamily="18" charset="0"/>
              </a:rPr>
              <a:t>участник закупки, предложивший цену, которая на 25% и более % ниже НМЦК, обязан представить заказчику обоснование предлагаемой цены </a:t>
            </a:r>
          </a:p>
          <a:p>
            <a:pPr>
              <a:buNone/>
            </a:pPr>
            <a:r>
              <a:rPr lang="ru-RU" sz="2000" dirty="0" smtClean="0">
                <a:latin typeface="Times New Roman" pitchFamily="18" charset="0"/>
                <a:cs typeface="Times New Roman" pitchFamily="18" charset="0"/>
              </a:rPr>
              <a:t>	</a:t>
            </a:r>
            <a:endParaRPr lang="ru-RU" sz="2000" dirty="0"/>
          </a:p>
        </p:txBody>
      </p:sp>
      <p:sp>
        <p:nvSpPr>
          <p:cNvPr id="3" name="Заголовок 2"/>
          <p:cNvSpPr>
            <a:spLocks noGrp="1"/>
          </p:cNvSpPr>
          <p:nvPr>
            <p:ph type="title"/>
          </p:nvPr>
        </p:nvSpPr>
        <p:spPr/>
        <p:txBody>
          <a:bodyPr>
            <a:normAutofit/>
          </a:bodyPr>
          <a:lstStyle/>
          <a:p>
            <a:r>
              <a:rPr lang="ru-RU" sz="3200" dirty="0" smtClean="0">
                <a:solidFill>
                  <a:schemeClr val="tx1"/>
                </a:solidFill>
                <a:latin typeface="Times New Roman" pitchFamily="18" charset="0"/>
                <a:cs typeface="Times New Roman" pitchFamily="18" charset="0"/>
              </a:rPr>
              <a:t>Антидемпинговые меры при проведении конкурса и аукциона (ст.37)</a:t>
            </a:r>
            <a:endParaRPr lang="ru-RU" sz="3200" dirty="0">
              <a:solidFill>
                <a:schemeClr val="tx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Цена контракта должна быть твердой и определяется на весь срок исполнения контракта.</a:t>
            </a:r>
          </a:p>
          <a:p>
            <a:r>
              <a:rPr lang="ru-RU" dirty="0" smtClean="0">
                <a:latin typeface="Times New Roman" pitchFamily="18" charset="0"/>
                <a:cs typeface="Times New Roman" pitchFamily="18" charset="0"/>
              </a:rPr>
              <a:t>Расторжение контракта допускается по соглашению сторон, по решению суда (ч.8 ст.95)</a:t>
            </a:r>
          </a:p>
          <a:p>
            <a:r>
              <a:rPr lang="ru-RU" dirty="0" smtClean="0">
                <a:latin typeface="Times New Roman" pitchFamily="18" charset="0"/>
                <a:cs typeface="Times New Roman" pitchFamily="18" charset="0"/>
              </a:rPr>
              <a:t>В контракт может быть включено условие о </a:t>
            </a:r>
            <a:r>
              <a:rPr lang="ru-RU" dirty="0" smtClean="0">
                <a:solidFill>
                  <a:srgbClr val="C00000"/>
                </a:solidFill>
                <a:latin typeface="Times New Roman" pitchFamily="18" charset="0"/>
                <a:cs typeface="Times New Roman" pitchFamily="18" charset="0"/>
              </a:rPr>
              <a:t>возможности одностороннего отказа от исполнения контракта</a:t>
            </a:r>
            <a:r>
              <a:rPr lang="ru-RU" dirty="0" smtClean="0">
                <a:latin typeface="Times New Roman" pitchFamily="18" charset="0"/>
                <a:cs typeface="Times New Roman" pitchFamily="18" charset="0"/>
              </a:rPr>
              <a:t> в соответствии с ФЗ-44 (ч.9 ст.95)</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Контракт </a:t>
            </a:r>
            <a:endParaRPr lang="ru-RU"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2400" dirty="0" smtClean="0">
                <a:latin typeface="Times New Roman" pitchFamily="18" charset="0"/>
                <a:cs typeface="Times New Roman" pitchFamily="18" charset="0"/>
              </a:rPr>
              <a:t>Заказчик по согласованию с участником закупки, </a:t>
            </a:r>
            <a:r>
              <a:rPr lang="ru-RU" sz="2400" dirty="0" smtClean="0">
                <a:solidFill>
                  <a:srgbClr val="F71F2E"/>
                </a:solidFill>
                <a:latin typeface="Times New Roman" pitchFamily="18" charset="0"/>
                <a:cs typeface="Times New Roman" pitchFamily="18" charset="0"/>
              </a:rPr>
              <a:t>вправе увеличить количество поставляемого товара</a:t>
            </a:r>
            <a:r>
              <a:rPr lang="ru-RU" sz="2400" dirty="0" smtClean="0">
                <a:latin typeface="Times New Roman" pitchFamily="18" charset="0"/>
                <a:cs typeface="Times New Roman" pitchFamily="18" charset="0"/>
              </a:rPr>
              <a:t> на сумму, не превышающую разницы между ценой контракта, предложенной таким участником, и начальной (максимальной) ценой контракта (ценой лота), если это предусмотрено </a:t>
            </a:r>
            <a:r>
              <a:rPr lang="ru-RU" sz="2400" dirty="0" smtClean="0">
                <a:solidFill>
                  <a:srgbClr val="C00000"/>
                </a:solidFill>
                <a:latin typeface="Times New Roman" pitchFamily="18" charset="0"/>
                <a:cs typeface="Times New Roman" pitchFamily="18" charset="0"/>
              </a:rPr>
              <a:t>конкурсной документацией, документацией об аукционе </a:t>
            </a:r>
          </a:p>
          <a:p>
            <a:r>
              <a:rPr lang="ru-RU" sz="2400" dirty="0" smtClean="0">
                <a:latin typeface="Times New Roman" pitchFamily="18" charset="0"/>
                <a:cs typeface="Times New Roman" pitchFamily="18" charset="0"/>
              </a:rPr>
              <a:t>(ч.18 ст.34)</a:t>
            </a:r>
          </a:p>
          <a:p>
            <a:r>
              <a:rPr lang="ru-RU" sz="2400" dirty="0" smtClean="0">
                <a:latin typeface="Times New Roman" pitchFamily="18" charset="0"/>
                <a:cs typeface="Times New Roman" pitchFamily="18" charset="0"/>
              </a:rPr>
              <a:t>Увеличение или уменьшение количества ТРУ не более 10%. При этом цена контракта меняется пропорционально (ч.1 п.1 ст.95)</a:t>
            </a: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dirty="0" smtClean="0">
                <a:latin typeface="Times New Roman" pitchFamily="18" charset="0"/>
                <a:cs typeface="Times New Roman" pitchFamily="18" charset="0"/>
              </a:rPr>
              <a:t>Контракт </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Открытый конкурс;</a:t>
            </a:r>
          </a:p>
          <a:p>
            <a:r>
              <a:rPr lang="ru-RU" dirty="0" smtClean="0">
                <a:latin typeface="Times New Roman" pitchFamily="18" charset="0"/>
                <a:cs typeface="Times New Roman" pitchFamily="18" charset="0"/>
              </a:rPr>
              <a:t>Конкурс с ограниченным участием;</a:t>
            </a:r>
          </a:p>
          <a:p>
            <a:r>
              <a:rPr lang="ru-RU" dirty="0" smtClean="0">
                <a:latin typeface="Times New Roman" pitchFamily="18" charset="0"/>
                <a:cs typeface="Times New Roman" pitchFamily="18" charset="0"/>
              </a:rPr>
              <a:t>Двухэтапный конкурс;</a:t>
            </a:r>
          </a:p>
          <a:p>
            <a:r>
              <a:rPr lang="ru-RU" dirty="0" smtClean="0">
                <a:latin typeface="Times New Roman" pitchFamily="18" charset="0"/>
                <a:cs typeface="Times New Roman" pitchFamily="18" charset="0"/>
              </a:rPr>
              <a:t>Закрытый конкурс;</a:t>
            </a:r>
          </a:p>
          <a:p>
            <a:r>
              <a:rPr lang="ru-RU" dirty="0" smtClean="0">
                <a:latin typeface="Times New Roman" pitchFamily="18" charset="0"/>
                <a:cs typeface="Times New Roman" pitchFamily="18" charset="0"/>
              </a:rPr>
              <a:t>Закрытый конкурс с ограниченным участием;</a:t>
            </a:r>
          </a:p>
          <a:p>
            <a:r>
              <a:rPr lang="ru-RU" dirty="0" smtClean="0">
                <a:latin typeface="Times New Roman" pitchFamily="18" charset="0"/>
                <a:cs typeface="Times New Roman" pitchFamily="18" charset="0"/>
              </a:rPr>
              <a:t>Закрытый двухэтапный конкурс;</a:t>
            </a:r>
          </a:p>
          <a:p>
            <a:r>
              <a:rPr lang="ru-RU" dirty="0" smtClean="0">
                <a:latin typeface="Times New Roman" pitchFamily="18" charset="0"/>
                <a:cs typeface="Times New Roman" pitchFamily="18" charset="0"/>
              </a:rPr>
              <a:t>Аукцион в электронной форме;</a:t>
            </a:r>
          </a:p>
          <a:p>
            <a:r>
              <a:rPr lang="ru-RU" dirty="0" smtClean="0">
                <a:latin typeface="Times New Roman" pitchFamily="18" charset="0"/>
                <a:cs typeface="Times New Roman" pitchFamily="18" charset="0"/>
              </a:rPr>
              <a:t>Закрытый аукцион;</a:t>
            </a:r>
          </a:p>
          <a:p>
            <a:r>
              <a:rPr lang="ru-RU" dirty="0" smtClean="0">
                <a:latin typeface="Times New Roman" pitchFamily="18" charset="0"/>
                <a:cs typeface="Times New Roman" pitchFamily="18" charset="0"/>
              </a:rPr>
              <a:t>Запрос котировок;</a:t>
            </a:r>
          </a:p>
          <a:p>
            <a:r>
              <a:rPr lang="ru-RU" dirty="0" smtClean="0">
                <a:latin typeface="Times New Roman" pitchFamily="18" charset="0"/>
                <a:cs typeface="Times New Roman" pitchFamily="18" charset="0"/>
              </a:rPr>
              <a:t>Запрос предложений;</a:t>
            </a:r>
          </a:p>
          <a:p>
            <a:r>
              <a:rPr lang="ru-RU" dirty="0" smtClean="0">
                <a:latin typeface="Times New Roman" pitchFamily="18" charset="0"/>
                <a:cs typeface="Times New Roman" pitchFamily="18" charset="0"/>
              </a:rPr>
              <a:t>Закупка у единственного поставщика.</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Способы определения поставщиков (ст.24)</a:t>
            </a:r>
            <a:endParaRPr lang="ru-RU"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Заказчик, </a:t>
            </a:r>
            <a:r>
              <a:rPr lang="ru-RU" dirty="0" smtClean="0">
                <a:solidFill>
                  <a:srgbClr val="C00000"/>
                </a:solidFill>
                <a:latin typeface="Times New Roman" pitchFamily="18" charset="0"/>
                <a:cs typeface="Times New Roman" pitchFamily="18" charset="0"/>
              </a:rPr>
              <a:t>во всех случаях </a:t>
            </a:r>
            <a:r>
              <a:rPr lang="ru-RU" dirty="0" smtClean="0">
                <a:latin typeface="Times New Roman" pitchFamily="18" charset="0"/>
                <a:cs typeface="Times New Roman" pitchFamily="18" charset="0"/>
              </a:rPr>
              <a:t>осуществляет закупку путем проведения открытого конкурса, за исключением случаев, перечисленных в законе ( ч.2 ст.48).</a:t>
            </a:r>
          </a:p>
          <a:p>
            <a:r>
              <a:rPr lang="ru-RU" dirty="0" smtClean="0">
                <a:latin typeface="Times New Roman" pitchFamily="18" charset="0"/>
                <a:cs typeface="Times New Roman" pitchFamily="18" charset="0"/>
              </a:rPr>
              <a:t>Разбивка на  лоты;</a:t>
            </a:r>
          </a:p>
          <a:p>
            <a:r>
              <a:rPr lang="ru-RU" dirty="0" smtClean="0">
                <a:latin typeface="Times New Roman" pitchFamily="18" charset="0"/>
                <a:cs typeface="Times New Roman" pitchFamily="18" charset="0"/>
              </a:rPr>
              <a:t>Обеспечение заявки (залог денежных средств, банковская гарантия);</a:t>
            </a:r>
          </a:p>
          <a:p>
            <a:r>
              <a:rPr lang="ru-RU" dirty="0" smtClean="0">
                <a:latin typeface="Times New Roman" pitchFamily="18" charset="0"/>
                <a:cs typeface="Times New Roman" pitchFamily="18" charset="0"/>
              </a:rPr>
              <a:t>Обеспечение контракта.</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Открытый конкурс (ст.48-55)</a:t>
            </a:r>
            <a:endParaRPr lang="ru-RU"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233700" y="719919"/>
          <a:ext cx="6676599" cy="54181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000" dirty="0" smtClean="0">
                <a:latin typeface="Times New Roman" pitchFamily="18" charset="0"/>
                <a:cs typeface="Times New Roman" pitchFamily="18" charset="0"/>
              </a:rPr>
              <a:t>Конкурс, при котором информация о закупке сообщается заказчиком неограниченному кругу лиц путем размещения в единой информационной системе извещения о проведении такого конкурса и конкурсной документации, к участникам закупки предъявляются единые требования и дополнительные требования и победитель такого конкурса определяется из числа участников закупки, прошедших предквалификационный отбор.</a:t>
            </a:r>
          </a:p>
          <a:p>
            <a:pPr>
              <a:buNone/>
            </a:pPr>
            <a:r>
              <a:rPr lang="ru-RU" sz="2000" dirty="0" smtClean="0">
                <a:latin typeface="Times New Roman" pitchFamily="18" charset="0"/>
                <a:cs typeface="Times New Roman" pitchFamily="18" charset="0"/>
              </a:rPr>
              <a:t>Применяется в случае, если поставки товаров, выполнение работ, оказание услуг по причине их технической и (или) технологической сложности, инновационного, высокотехнологичного или специализированного характера способны осуществить только поставщики (подрядчики, исполнители), </a:t>
            </a:r>
            <a:r>
              <a:rPr lang="ru-RU" sz="2000" dirty="0" smtClean="0">
                <a:solidFill>
                  <a:srgbClr val="C00000"/>
                </a:solidFill>
                <a:latin typeface="Times New Roman" pitchFamily="18" charset="0"/>
                <a:cs typeface="Times New Roman" pitchFamily="18" charset="0"/>
              </a:rPr>
              <a:t>имеющие необходимый уровень квалификации.</a:t>
            </a:r>
          </a:p>
          <a:p>
            <a:pPr>
              <a:buNone/>
            </a:pPr>
            <a:r>
              <a:rPr lang="ru-RU" sz="2000" dirty="0" smtClean="0">
                <a:latin typeface="Times New Roman" pitchFamily="18" charset="0"/>
                <a:cs typeface="Times New Roman" pitchFamily="18" charset="0"/>
              </a:rPr>
              <a:t>Перечень случаев устанавливается Правительством РФ.</a:t>
            </a:r>
            <a:endParaRPr lang="ru-RU" sz="2000" dirty="0">
              <a:latin typeface="Times New Roman" pitchFamily="18" charset="0"/>
              <a:cs typeface="Times New Roman" pitchFamily="18" charset="0"/>
            </a:endParaRPr>
          </a:p>
        </p:txBody>
      </p:sp>
      <p:sp>
        <p:nvSpPr>
          <p:cNvPr id="3" name="Заголовок 2"/>
          <p:cNvSpPr>
            <a:spLocks noGrp="1"/>
          </p:cNvSpPr>
          <p:nvPr>
            <p:ph type="title"/>
          </p:nvPr>
        </p:nvSpPr>
        <p:spPr>
          <a:xfrm>
            <a:off x="467544" y="332656"/>
            <a:ext cx="8229600" cy="1143000"/>
          </a:xfrm>
        </p:spPr>
        <p:txBody>
          <a:bodyPr>
            <a:normAutofit fontScale="90000"/>
          </a:bodyPr>
          <a:lstStyle/>
          <a:p>
            <a:r>
              <a:rPr lang="ru-RU" dirty="0" smtClean="0">
                <a:solidFill>
                  <a:schemeClr val="tx1"/>
                </a:solidFill>
                <a:latin typeface="Times New Roman" pitchFamily="18" charset="0"/>
                <a:cs typeface="Times New Roman" pitchFamily="18" charset="0"/>
              </a:rPr>
              <a:t>Конкурс с ограниченным участием (ст.56)</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None/>
            </a:pPr>
            <a:r>
              <a:rPr lang="ru-RU" sz="2400" dirty="0" smtClean="0">
                <a:latin typeface="Times New Roman" pitchFamily="18" charset="0"/>
                <a:cs typeface="Times New Roman" pitchFamily="18" charset="0"/>
              </a:rPr>
              <a:t>Заказчик вправе провести двухэтапный конкурс в соответствии с настоящим Федеральным законом при одновременном соблюдении следующих условий:</a:t>
            </a:r>
          </a:p>
          <a:p>
            <a:pPr>
              <a:buNone/>
            </a:pPr>
            <a:r>
              <a:rPr lang="ru-RU" sz="2400" dirty="0" smtClean="0">
                <a:latin typeface="Times New Roman" pitchFamily="18" charset="0"/>
                <a:cs typeface="Times New Roman" pitchFamily="18" charset="0"/>
              </a:rPr>
              <a:t>1) конкурс проводится для заключения контракта на проведение научных исследований, проектных работ (в том числе архитектурно-строительного проектирования), экспериментов, изысканий, на поставку инновационной и высокотехнологичной продукции, энергосервисного контракта, а также в целях создания произведения литературы или искусства, исполнения (как результата интеллектуальной деятельности);</a:t>
            </a:r>
          </a:p>
          <a:p>
            <a:pPr>
              <a:buNone/>
            </a:pPr>
            <a:r>
              <a:rPr lang="ru-RU" sz="2400" dirty="0" smtClean="0">
                <a:latin typeface="Times New Roman" pitchFamily="18" charset="0"/>
                <a:cs typeface="Times New Roman" pitchFamily="18" charset="0"/>
              </a:rPr>
              <a:t>2) для уточнения характеристик объекта закупки необходимо провести его обсуждение с участниками закупки.</a:t>
            </a:r>
          </a:p>
          <a:p>
            <a:endParaRPr lang="ru-RU" dirty="0"/>
          </a:p>
        </p:txBody>
      </p:sp>
      <p:sp>
        <p:nvSpPr>
          <p:cNvPr id="3" name="Заголовок 2"/>
          <p:cNvSpPr>
            <a:spLocks noGrp="1"/>
          </p:cNvSpPr>
          <p:nvPr>
            <p:ph type="title"/>
          </p:nvPr>
        </p:nvSpPr>
        <p:spPr/>
        <p:txBody>
          <a:bodyPr/>
          <a:lstStyle/>
          <a:p>
            <a:r>
              <a:rPr lang="ru-RU" dirty="0" smtClean="0">
                <a:solidFill>
                  <a:schemeClr val="tx1"/>
                </a:solidFill>
                <a:latin typeface="Times New Roman" pitchFamily="18" charset="0"/>
                <a:cs typeface="Times New Roman" pitchFamily="18" charset="0"/>
              </a:rPr>
              <a:t>Двухэтапный конкурс (ст.57) </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24744"/>
            <a:ext cx="8229600" cy="4882547"/>
          </a:xfrm>
        </p:spPr>
        <p:txBody>
          <a:bodyPr>
            <a:normAutofit fontScale="32500" lnSpcReduction="20000"/>
          </a:bodyPr>
          <a:lstStyle/>
          <a:p>
            <a:endParaRPr lang="ru-RU" dirty="0" smtClean="0"/>
          </a:p>
          <a:p>
            <a:r>
              <a:rPr lang="ru-RU" sz="7400" dirty="0" smtClean="0">
                <a:latin typeface="Times New Roman" pitchFamily="18" charset="0"/>
                <a:cs typeface="Times New Roman" pitchFamily="18" charset="0"/>
              </a:rPr>
              <a:t>планы закупок; планы-графики; информацию о реализации планов закупок и планов-графиков; </a:t>
            </a:r>
          </a:p>
          <a:p>
            <a:r>
              <a:rPr lang="ru-RU" sz="7400" dirty="0" smtClean="0">
                <a:latin typeface="Times New Roman" pitchFamily="18" charset="0"/>
                <a:cs typeface="Times New Roman" pitchFamily="18" charset="0"/>
              </a:rPr>
              <a:t>информацию об условиях допуска иностранных товаров, работ (услуг) выполняемых (оказываемых) иностранными лицами, условия применения национального режима;</a:t>
            </a:r>
          </a:p>
          <a:p>
            <a:r>
              <a:rPr lang="ru-RU" sz="7400" dirty="0" smtClean="0">
                <a:latin typeface="Times New Roman" pitchFamily="18" charset="0"/>
                <a:cs typeface="Times New Roman" pitchFamily="18" charset="0"/>
              </a:rPr>
              <a:t>информацию о закупках, об исполнении контрактов; </a:t>
            </a:r>
          </a:p>
          <a:p>
            <a:r>
              <a:rPr lang="ru-RU" sz="7400" dirty="0" smtClean="0">
                <a:latin typeface="Times New Roman" pitchFamily="18" charset="0"/>
                <a:cs typeface="Times New Roman" pitchFamily="18" charset="0"/>
              </a:rPr>
              <a:t>реестр контрактов, реестр недобросовестных поставщиков (РНП); </a:t>
            </a:r>
          </a:p>
          <a:p>
            <a:r>
              <a:rPr lang="ru-RU" sz="7400" dirty="0" smtClean="0">
                <a:latin typeface="Times New Roman" pitchFamily="18" charset="0"/>
                <a:cs typeface="Times New Roman" pitchFamily="18" charset="0"/>
              </a:rPr>
              <a:t>библиотеку типовых контрактов, типовых условий контрактов; </a:t>
            </a:r>
          </a:p>
          <a:p>
            <a:r>
              <a:rPr lang="ru-RU" sz="7400" dirty="0" smtClean="0">
                <a:latin typeface="Times New Roman" pitchFamily="18" charset="0"/>
                <a:cs typeface="Times New Roman" pitchFamily="18" charset="0"/>
              </a:rPr>
              <a:t>реестр банковских гарантий; </a:t>
            </a:r>
          </a:p>
          <a:p>
            <a:r>
              <a:rPr lang="ru-RU" sz="7400" dirty="0" smtClean="0">
                <a:latin typeface="Times New Roman" pitchFamily="18" charset="0"/>
                <a:cs typeface="Times New Roman" pitchFamily="18" charset="0"/>
              </a:rPr>
              <a:t> реестр жалоб, плановых и внеплановых проверок, их результатов;</a:t>
            </a:r>
          </a:p>
          <a:p>
            <a:endParaRPr lang="ru-RU" sz="7400" dirty="0"/>
          </a:p>
        </p:txBody>
      </p:sp>
      <p:sp>
        <p:nvSpPr>
          <p:cNvPr id="3" name="Заголовок 2"/>
          <p:cNvSpPr>
            <a:spLocks noGrp="1"/>
          </p:cNvSpPr>
          <p:nvPr>
            <p:ph type="title"/>
          </p:nvPr>
        </p:nvSpPr>
        <p:spPr/>
        <p:txBody>
          <a:bodyPr>
            <a:noAutofit/>
          </a:bodyPr>
          <a:lstStyle/>
          <a:p>
            <a:r>
              <a:rPr lang="ru-RU" sz="2800" dirty="0" smtClean="0">
                <a:latin typeface="Times New Roman" pitchFamily="18" charset="0"/>
                <a:cs typeface="Times New Roman" pitchFamily="18" charset="0"/>
              </a:rPr>
              <a:t>Единая информационная система в сфере закупок  (Ст. 4 ч.3)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buNone/>
            </a:pPr>
            <a:r>
              <a:rPr lang="ru-RU" sz="2800" dirty="0" smtClean="0">
                <a:latin typeface="Times New Roman" pitchFamily="18" charset="0"/>
                <a:cs typeface="Times New Roman" pitchFamily="18" charset="0"/>
              </a:rPr>
              <a:t>Заказчик </a:t>
            </a:r>
            <a:r>
              <a:rPr lang="ru-RU" sz="2800" dirty="0" smtClean="0">
                <a:solidFill>
                  <a:srgbClr val="C00000"/>
                </a:solidFill>
                <a:latin typeface="Times New Roman" pitchFamily="18" charset="0"/>
                <a:cs typeface="Times New Roman" pitchFamily="18" charset="0"/>
              </a:rPr>
              <a:t>обязан проводить электронный аукцион </a:t>
            </a:r>
            <a:r>
              <a:rPr lang="ru-RU" sz="2800" dirty="0" smtClean="0">
                <a:latin typeface="Times New Roman" pitchFamily="18" charset="0"/>
                <a:cs typeface="Times New Roman" pitchFamily="18" charset="0"/>
              </a:rPr>
              <a:t>в случае, если осуществляются закупки товаров, работ, услуг, включенных в перечень, установленный Правительством Российской Федерации, либо в дополнительный перечень, установленный высшим исполнительным органом государственной власти субъекта Российской Федерации при осуществлении закупок товаров, работ, услуг для обеспечения нужд субъекта Российской Федерации. </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Проводится только по одному лоту!</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Обеспечение заявок - в размере от 0,5 до 5 %, </a:t>
            </a:r>
          </a:p>
          <a:p>
            <a:r>
              <a:rPr lang="ru-RU" sz="2800" dirty="0" smtClean="0">
                <a:latin typeface="Times New Roman" pitchFamily="18" charset="0"/>
                <a:cs typeface="Times New Roman" pitchFamily="18" charset="0"/>
              </a:rPr>
              <a:t>если НМЦК не превышает 3 млн. руб. – 1 %; </a:t>
            </a:r>
          </a:p>
          <a:p>
            <a:r>
              <a:rPr lang="ru-RU" sz="2800" dirty="0" smtClean="0">
                <a:latin typeface="Times New Roman" pitchFamily="18" charset="0"/>
                <a:cs typeface="Times New Roman" pitchFamily="18" charset="0"/>
              </a:rPr>
              <a:t>для  СМП, учреждений УИС и пр. – не более 2 %; </a:t>
            </a:r>
          </a:p>
          <a:p>
            <a:pPr>
              <a:buNone/>
            </a:pPr>
            <a:r>
              <a:rPr lang="ru-RU" sz="2800" dirty="0" smtClean="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Аукцион в электронной форме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(ст.59-71) </a:t>
            </a:r>
            <a:endParaRPr lang="ru-RU"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0" y="260649"/>
            <a:ext cx="9144000" cy="936103"/>
          </a:xfrm>
          <a:prstGeom prst="rect">
            <a:avLst/>
          </a:prstGeom>
          <a:noFill/>
          <a:ln w="9525">
            <a:noFill/>
            <a:miter lim="800000"/>
            <a:headEnd/>
            <a:tailEnd/>
          </a:ln>
        </p:spPr>
        <p:txBody>
          <a:bodyPr lIns="216000" tIns="36000" rIns="180000" bIns="36000" anchor="ctr"/>
          <a:lstStyle/>
          <a:p>
            <a:endParaRPr lang="ru-RU" sz="3200" b="1" dirty="0">
              <a:solidFill>
                <a:srgbClr val="990033"/>
              </a:solidFill>
              <a:latin typeface="Corbel" pitchFamily="34" charset="0"/>
              <a:cs typeface="Arial" pitchFamily="34" charset="0"/>
            </a:endParaRPr>
          </a:p>
        </p:txBody>
      </p:sp>
      <p:graphicFrame>
        <p:nvGraphicFramePr>
          <p:cNvPr id="45353" name="Group 297"/>
          <p:cNvGraphicFramePr>
            <a:graphicFrameLocks noGrp="1"/>
          </p:cNvGraphicFramePr>
          <p:nvPr/>
        </p:nvGraphicFramePr>
        <p:xfrm>
          <a:off x="323528" y="429979"/>
          <a:ext cx="8352929" cy="6250821"/>
        </p:xfrm>
        <a:graphic>
          <a:graphicData uri="http://schemas.openxmlformats.org/drawingml/2006/table">
            <a:tbl>
              <a:tblPr/>
              <a:tblGrid>
                <a:gridCol w="4664532"/>
                <a:gridCol w="1835991"/>
                <a:gridCol w="1852406"/>
              </a:tblGrid>
              <a:tr h="8991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Процедура</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НМЦК</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&lt; 3 млн. </a:t>
                      </a:r>
                      <a:r>
                        <a:rPr kumimoji="0" lang="ru-RU" sz="2000" b="1" i="0" u="none" strike="noStrike" cap="none" normalizeH="0" baseline="0" dirty="0" err="1" smtClean="0">
                          <a:ln>
                            <a:noFill/>
                          </a:ln>
                          <a:solidFill>
                            <a:schemeClr val="tx1"/>
                          </a:solidFill>
                          <a:effectLst/>
                          <a:latin typeface="Times New Roman" pitchFamily="18" charset="0"/>
                          <a:cs typeface="Times New Roman" pitchFamily="18" charset="0"/>
                        </a:rPr>
                        <a:t>р</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уб</a:t>
                      </a:r>
                      <a:r>
                        <a:rPr kumimoji="0" lang="en-US" sz="2000" b="1" i="0" u="none" strike="noStrike" cap="none" normalizeH="0" baseline="0" dirty="0" smtClean="0">
                          <a:ln>
                            <a:noFill/>
                          </a:ln>
                          <a:solidFill>
                            <a:schemeClr val="tx1"/>
                          </a:solidFill>
                          <a:effectLst/>
                          <a:latin typeface="Arial" pitchFamily="34" charset="0"/>
                        </a:rPr>
                        <a:t>.</a:t>
                      </a:r>
                      <a:endParaRPr kumimoji="0" lang="en-US" sz="20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НМЦК</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&gt; 3 </a:t>
                      </a: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млн.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руб.</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100335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Размещение извещения</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менее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7</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дней </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(ч.2 ст. 63)</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менее15 дней </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(ч.3 ст.63)</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740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Рассмотрение 1</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х</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частей заявок</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ru-RU" sz="2000" b="0" i="0" u="none" strike="noStrike" cap="none" normalizeH="0" baseline="0" dirty="0" smtClean="0">
                        <a:ln>
                          <a:noFill/>
                        </a:ln>
                        <a:solidFill>
                          <a:schemeClr val="tx1"/>
                        </a:solidFill>
                        <a:effectLst/>
                        <a:latin typeface="Arial Cyr" charset="-52"/>
                      </a:endParaRPr>
                    </a:p>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более 7 дней</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(ч.2 ст.67)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более 7 дней</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(ч.2 ст.67)</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71873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Проведение эл.аукциона</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На 3 день</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(ч.3 ст.68)</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На 3 день</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(ч.3 ст.68)</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889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Рассмотрение 2</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х</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частей заявок</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более 3 раб. Дней</a:t>
                      </a:r>
                    </a:p>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(Ч.5 ст.69)</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orbe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более 3 раб. Дней</a:t>
                      </a:r>
                    </a:p>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(ч.5 ст.69)</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orbe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100335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Заключение контракта</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ранее чем через 10 дней</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(ч.9 ст. 70)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ранее чем через 10 дней</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(ч.9 ст.70)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Прямоугольник 4"/>
          <p:cNvSpPr/>
          <p:nvPr/>
        </p:nvSpPr>
        <p:spPr>
          <a:xfrm>
            <a:off x="179512" y="0"/>
            <a:ext cx="8784976" cy="476672"/>
          </a:xfrm>
          <a:prstGeom prst="rect">
            <a:avLst/>
          </a:prstGeom>
        </p:spPr>
        <p:txBody>
          <a:bodyPr wrap="square">
            <a:spAutoFit/>
          </a:bodyPr>
          <a:lstStyle/>
          <a:p>
            <a:pPr algn="ctr"/>
            <a:r>
              <a:rPr lang="ru-RU" sz="2400" b="1" dirty="0" smtClean="0">
                <a:solidFill>
                  <a:srgbClr val="0070C0"/>
                </a:solidFill>
                <a:latin typeface="Times New Roman" pitchFamily="18" charset="0"/>
                <a:cs typeface="Times New Roman" pitchFamily="18" charset="0"/>
              </a:rPr>
              <a:t>Алгоритм проведения аукциона в электронной форме</a:t>
            </a:r>
            <a:endParaRPr lang="ru-RU" sz="2400" b="1" dirty="0">
              <a:solidFill>
                <a:srgbClr val="0070C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ru-RU" dirty="0" smtClean="0">
                <a:latin typeface="Times New Roman" pitchFamily="18" charset="0"/>
                <a:cs typeface="Times New Roman" pitchFamily="18" charset="0"/>
              </a:rPr>
              <a:t>Обязательные условия:</a:t>
            </a:r>
          </a:p>
          <a:p>
            <a:r>
              <a:rPr lang="ru-RU" dirty="0" smtClean="0">
                <a:latin typeface="Times New Roman" pitchFamily="18" charset="0"/>
                <a:cs typeface="Times New Roman" pitchFamily="18" charset="0"/>
              </a:rPr>
              <a:t>НМЦК не превышает 500 тыс. руб.</a:t>
            </a:r>
          </a:p>
          <a:p>
            <a:r>
              <a:rPr lang="ru-RU" dirty="0" smtClean="0">
                <a:latin typeface="Times New Roman" pitchFamily="18" charset="0"/>
                <a:cs typeface="Times New Roman" pitchFamily="18" charset="0"/>
              </a:rPr>
              <a:t>При этом совокупный годовой объем закупок, осуществляемых путем проведения запроса котировок, </a:t>
            </a:r>
            <a:r>
              <a:rPr lang="ru-RU" dirty="0" smtClean="0">
                <a:solidFill>
                  <a:srgbClr val="C00000"/>
                </a:solidFill>
                <a:latin typeface="Times New Roman" pitchFamily="18" charset="0"/>
                <a:cs typeface="Times New Roman" pitchFamily="18" charset="0"/>
              </a:rPr>
              <a:t>не должен превышать десять процентов </a:t>
            </a:r>
            <a:r>
              <a:rPr lang="ru-RU" dirty="0" smtClean="0">
                <a:latin typeface="Times New Roman" pitchFamily="18" charset="0"/>
                <a:cs typeface="Times New Roman" pitchFamily="18" charset="0"/>
              </a:rPr>
              <a:t>объема средств, предусмотренных на все закупки заказчика в соответствии с планом-графиком, </a:t>
            </a:r>
            <a:r>
              <a:rPr lang="ru-RU" dirty="0" smtClean="0">
                <a:solidFill>
                  <a:srgbClr val="C00000"/>
                </a:solidFill>
                <a:latin typeface="Times New Roman" pitchFamily="18" charset="0"/>
                <a:cs typeface="Times New Roman" pitchFamily="18" charset="0"/>
              </a:rPr>
              <a:t>но не должен составлять более чем сто миллионов рублей в год.</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chemeClr val="tx1"/>
                </a:solidFill>
                <a:latin typeface="Times New Roman" pitchFamily="18" charset="0"/>
                <a:cs typeface="Times New Roman" pitchFamily="18" charset="0"/>
              </a:rPr>
              <a:t>Запрос котировок (ст. 72-79)</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0" y="260649"/>
            <a:ext cx="9144000" cy="936103"/>
          </a:xfrm>
          <a:prstGeom prst="rect">
            <a:avLst/>
          </a:prstGeom>
          <a:noFill/>
          <a:ln w="9525">
            <a:noFill/>
            <a:miter lim="800000"/>
            <a:headEnd/>
            <a:tailEnd/>
          </a:ln>
        </p:spPr>
        <p:txBody>
          <a:bodyPr lIns="216000" tIns="36000" rIns="180000" bIns="36000" anchor="ctr"/>
          <a:lstStyle/>
          <a:p>
            <a:endParaRPr lang="ru-RU" sz="3200" b="1" dirty="0">
              <a:solidFill>
                <a:srgbClr val="990033"/>
              </a:solidFill>
              <a:latin typeface="Corbel" pitchFamily="34" charset="0"/>
              <a:cs typeface="Arial" pitchFamily="34" charset="0"/>
            </a:endParaRPr>
          </a:p>
        </p:txBody>
      </p:sp>
      <p:graphicFrame>
        <p:nvGraphicFramePr>
          <p:cNvPr id="45353" name="Group 297"/>
          <p:cNvGraphicFramePr>
            <a:graphicFrameLocks noGrp="1"/>
          </p:cNvGraphicFramePr>
          <p:nvPr/>
        </p:nvGraphicFramePr>
        <p:xfrm>
          <a:off x="467544" y="1484784"/>
          <a:ext cx="8352929" cy="4500776"/>
        </p:xfrm>
        <a:graphic>
          <a:graphicData uri="http://schemas.openxmlformats.org/drawingml/2006/table">
            <a:tbl>
              <a:tblPr/>
              <a:tblGrid>
                <a:gridCol w="4664532"/>
                <a:gridCol w="1835991"/>
                <a:gridCol w="1852406"/>
              </a:tblGrid>
              <a:tr h="9013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Процедура</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НМЦК</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&lt; </a:t>
                      </a: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250 тыс.</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cs typeface="Times New Roman" pitchFamily="18" charset="0"/>
                        </a:rPr>
                        <a:t>р</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уб</a:t>
                      </a:r>
                      <a:r>
                        <a:rPr kumimoji="0" lang="en-US" sz="2000" b="1" i="0" u="none" strike="noStrike" cap="none" normalizeH="0" baseline="0" dirty="0" smtClean="0">
                          <a:ln>
                            <a:noFill/>
                          </a:ln>
                          <a:solidFill>
                            <a:schemeClr val="tx1"/>
                          </a:solidFill>
                          <a:effectLst/>
                          <a:latin typeface="Arial" pitchFamily="34" charset="0"/>
                        </a:rPr>
                        <a:t>.</a:t>
                      </a:r>
                      <a:endParaRPr kumimoji="0" lang="en-US" sz="20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НМЦК</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&lt;</a:t>
                      </a: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500 тыс.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руб.</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93129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Размещение извещения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и проекта контракта</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менее 4 рабочих дней</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(ч.1 ст.74)</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менее 7 рабочих дней</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(ч.1 ст.74)</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294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Рассмотрение </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и оценка заявок</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1 день</a:t>
                      </a:r>
                    </a:p>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(ч.1 ст.78)</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defRPr/>
                      </a:pPr>
                      <a:endParaRPr kumimoji="0" lang="ru-RU" sz="2000" b="0" i="0" u="none" strike="noStrike" cap="none" normalizeH="0" baseline="0" dirty="0" smtClean="0">
                        <a:ln>
                          <a:noFill/>
                        </a:ln>
                        <a:solidFill>
                          <a:schemeClr val="tx1"/>
                        </a:solidFill>
                        <a:effectLst/>
                        <a:latin typeface="Arial Cyr" charset="-5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1 день</a:t>
                      </a:r>
                    </a:p>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(ч.1 ст.78)</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orbe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72051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Заключение контракта</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ранее чем через 7 дней и не позднее 20 дней со дня подписания итогового протокола (ч.13 ст.78)</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Прямоугольник 4"/>
          <p:cNvSpPr/>
          <p:nvPr/>
        </p:nvSpPr>
        <p:spPr>
          <a:xfrm>
            <a:off x="179512" y="188640"/>
            <a:ext cx="8784976" cy="584775"/>
          </a:xfrm>
          <a:prstGeom prst="rect">
            <a:avLst/>
          </a:prstGeom>
        </p:spPr>
        <p:txBody>
          <a:bodyPr wrap="square">
            <a:spAutoFit/>
          </a:bodyPr>
          <a:lstStyle/>
          <a:p>
            <a:pPr algn="ctr"/>
            <a:r>
              <a:rPr lang="ru-RU" sz="3200" b="1" dirty="0" smtClean="0">
                <a:solidFill>
                  <a:srgbClr val="0070C0"/>
                </a:solidFill>
                <a:latin typeface="Times New Roman" pitchFamily="18" charset="0"/>
                <a:cs typeface="Times New Roman" pitchFamily="18" charset="0"/>
              </a:rPr>
              <a:t>Алгоритм проведения запроса котировок</a:t>
            </a:r>
            <a:endParaRPr lang="ru-RU" sz="3200" b="1" dirty="0">
              <a:solidFill>
                <a:srgbClr val="0070C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1800" dirty="0" smtClean="0">
                <a:latin typeface="Times New Roman" pitchFamily="18" charset="0"/>
                <a:cs typeface="Times New Roman" pitchFamily="18" charset="0"/>
              </a:rPr>
              <a:t>1) наименование, место нахождения, почтовый адрес, адрес электронной почты, номер контактного телефона, ответственное должностное лицо заказчика, специализированной организации;</a:t>
            </a:r>
          </a:p>
          <a:p>
            <a:pPr>
              <a:buNone/>
            </a:pPr>
            <a:r>
              <a:rPr lang="ru-RU" sz="1800" dirty="0" smtClean="0">
                <a:latin typeface="Times New Roman" pitchFamily="18" charset="0"/>
                <a:cs typeface="Times New Roman" pitchFamily="18" charset="0"/>
              </a:rPr>
              <a:t>2) краткое изложение условий контракта, содержащее наименование и описание объекта закупки </a:t>
            </a: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3</a:t>
            </a:r>
            <a:r>
              <a:rPr lang="ru-RU" sz="1800" dirty="0" smtClean="0">
                <a:latin typeface="Times New Roman" pitchFamily="18" charset="0"/>
                <a:cs typeface="Times New Roman" pitchFamily="18" charset="0"/>
              </a:rPr>
              <a:t>) идентификационный код закупки;</a:t>
            </a:r>
          </a:p>
          <a:p>
            <a:pPr>
              <a:buNone/>
            </a:pPr>
            <a:r>
              <a:rPr lang="ru-RU" sz="1800" dirty="0" smtClean="0">
                <a:latin typeface="Times New Roman" pitchFamily="18" charset="0"/>
                <a:cs typeface="Times New Roman" pitchFamily="18" charset="0"/>
              </a:rPr>
              <a:t>4) ограничение участия в определении поставщика (подрядчика, исполнителя), установленное в соответствии с настоящим Федеральным законом;</a:t>
            </a:r>
          </a:p>
          <a:p>
            <a:pPr>
              <a:buNone/>
            </a:pPr>
            <a:r>
              <a:rPr lang="ru-RU" sz="1800" dirty="0" smtClean="0">
                <a:latin typeface="Times New Roman" pitchFamily="18" charset="0"/>
                <a:cs typeface="Times New Roman" pitchFamily="18" charset="0"/>
              </a:rPr>
              <a:t>5</a:t>
            </a:r>
            <a:r>
              <a:rPr lang="ru-RU" sz="1800" dirty="0" smtClean="0">
                <a:latin typeface="Times New Roman" pitchFamily="18" charset="0"/>
                <a:cs typeface="Times New Roman" pitchFamily="18" charset="0"/>
              </a:rPr>
              <a:t>) обоснование </a:t>
            </a:r>
            <a:r>
              <a:rPr lang="ru-RU" sz="1800" dirty="0" smtClean="0">
                <a:latin typeface="Times New Roman" pitchFamily="18" charset="0"/>
                <a:cs typeface="Times New Roman" pitchFamily="18" charset="0"/>
              </a:rPr>
              <a:t>начальной (максимальной) цены контракта), </a:t>
            </a: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6</a:t>
            </a:r>
            <a:r>
              <a:rPr lang="ru-RU" sz="1800" dirty="0" smtClean="0">
                <a:latin typeface="Times New Roman" pitchFamily="18" charset="0"/>
                <a:cs typeface="Times New Roman" pitchFamily="18" charset="0"/>
              </a:rPr>
              <a:t>) требование </a:t>
            </a:r>
            <a:r>
              <a:rPr lang="ru-RU" sz="1800" dirty="0" smtClean="0">
                <a:latin typeface="Times New Roman" pitchFamily="18" charset="0"/>
                <a:cs typeface="Times New Roman" pitchFamily="18" charset="0"/>
              </a:rPr>
              <a:t>об отсутствии в </a:t>
            </a:r>
            <a:r>
              <a:rPr lang="ru-RU" sz="1800" dirty="0" smtClean="0">
                <a:latin typeface="Times New Roman" pitchFamily="18" charset="0"/>
                <a:cs typeface="Times New Roman" pitchFamily="18" charset="0"/>
              </a:rPr>
              <a:t>РНП </a:t>
            </a:r>
            <a:r>
              <a:rPr lang="ru-RU" sz="1800" dirty="0" smtClean="0">
                <a:latin typeface="Times New Roman" pitchFamily="18" charset="0"/>
                <a:cs typeface="Times New Roman" pitchFamily="18" charset="0"/>
              </a:rPr>
              <a:t>информации об участнике запроса котировок, учредителях, о членах коллегиального исполнительного органа, лице, исполняющем функции единоличного исполнительного органа участника запроса котировок (для юридического лица);</a:t>
            </a:r>
          </a:p>
          <a:p>
            <a:endParaRPr lang="ru-RU" sz="1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Извещение (ст.73)</a:t>
            </a:r>
            <a:endParaRPr lang="ru-RU"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buNone/>
            </a:pPr>
            <a:r>
              <a:rPr lang="ru-RU" dirty="0" smtClean="0">
                <a:latin typeface="Times New Roman" pitchFamily="18" charset="0"/>
                <a:cs typeface="Times New Roman" pitchFamily="18" charset="0"/>
              </a:rPr>
              <a:t>7) </a:t>
            </a:r>
            <a:r>
              <a:rPr lang="ru-RU" dirty="0" smtClean="0">
                <a:latin typeface="Times New Roman" pitchFamily="18" charset="0"/>
                <a:cs typeface="Times New Roman" pitchFamily="18" charset="0"/>
              </a:rPr>
              <a:t>форма заявки на участие в запросе котировок;</a:t>
            </a:r>
          </a:p>
          <a:p>
            <a:pPr>
              <a:buNone/>
            </a:pPr>
            <a:r>
              <a:rPr lang="ru-RU" dirty="0" smtClean="0">
                <a:latin typeface="Times New Roman" pitchFamily="18" charset="0"/>
                <a:cs typeface="Times New Roman" pitchFamily="18" charset="0"/>
              </a:rPr>
              <a:t>8</a:t>
            </a:r>
            <a:r>
              <a:rPr lang="ru-RU" dirty="0" smtClean="0">
                <a:solidFill>
                  <a:srgbClr val="C00000"/>
                </a:solidFill>
                <a:latin typeface="Times New Roman" pitchFamily="18" charset="0"/>
                <a:cs typeface="Times New Roman" pitchFamily="18" charset="0"/>
              </a:rPr>
              <a:t>) </a:t>
            </a:r>
            <a:r>
              <a:rPr lang="ru-RU" dirty="0" smtClean="0">
                <a:solidFill>
                  <a:srgbClr val="C00000"/>
                </a:solidFill>
                <a:latin typeface="Times New Roman" pitchFamily="18" charset="0"/>
                <a:cs typeface="Times New Roman" pitchFamily="18" charset="0"/>
              </a:rPr>
              <a:t>место, дата и время вскрытия конвертов с заявками на участие в запросе </a:t>
            </a:r>
            <a:r>
              <a:rPr lang="ru-RU" dirty="0" smtClean="0">
                <a:latin typeface="Times New Roman" pitchFamily="18" charset="0"/>
                <a:cs typeface="Times New Roman" pitchFamily="18" charset="0"/>
              </a:rPr>
              <a:t>котировок и (или) открытия доступа к поданным в форме электронных документов заявкам на участие в запросе котировок;</a:t>
            </a:r>
          </a:p>
          <a:p>
            <a:pPr>
              <a:buNone/>
            </a:pPr>
            <a:r>
              <a:rPr lang="ru-RU" dirty="0" smtClean="0">
                <a:latin typeface="Times New Roman" pitchFamily="18" charset="0"/>
                <a:cs typeface="Times New Roman" pitchFamily="18" charset="0"/>
              </a:rPr>
              <a:t>9</a:t>
            </a:r>
            <a:r>
              <a:rPr lang="ru-RU" dirty="0" smtClean="0">
                <a:solidFill>
                  <a:srgbClr val="C00000"/>
                </a:solidFill>
                <a:latin typeface="Times New Roman" pitchFamily="18" charset="0"/>
                <a:cs typeface="Times New Roman" pitchFamily="18" charset="0"/>
              </a:rPr>
              <a:t>) </a:t>
            </a:r>
            <a:r>
              <a:rPr lang="ru-RU" dirty="0" smtClean="0">
                <a:solidFill>
                  <a:srgbClr val="C00000"/>
                </a:solidFill>
                <a:latin typeface="Times New Roman" pitchFamily="18" charset="0"/>
                <a:cs typeface="Times New Roman" pitchFamily="18" charset="0"/>
              </a:rPr>
              <a:t>информация о контрактной службе,</a:t>
            </a:r>
            <a:r>
              <a:rPr lang="ru-RU" dirty="0" smtClean="0">
                <a:latin typeface="Times New Roman" pitchFamily="18" charset="0"/>
                <a:cs typeface="Times New Roman" pitchFamily="18" charset="0"/>
              </a:rPr>
              <a:t> контрактном управляющем, ответственных за заключение контракта, срок, в течение которого победитель запроса котировок или иной участник запроса котировок, с которым заключается контракт при уклонении победителя запроса котировок от заключения контракта, должен подписать контракт, условия признания победителя запроса котировок или иного участника запроса котировок уклонившимися от заключения контракта;</a:t>
            </a:r>
          </a:p>
          <a:p>
            <a:pPr>
              <a:buNone/>
            </a:pPr>
            <a:r>
              <a:rPr lang="ru-RU" dirty="0" smtClean="0">
                <a:solidFill>
                  <a:srgbClr val="C00000"/>
                </a:solidFill>
                <a:latin typeface="Times New Roman" pitchFamily="18" charset="0"/>
                <a:cs typeface="Times New Roman" pitchFamily="18" charset="0"/>
              </a:rPr>
              <a:t>10) </a:t>
            </a:r>
            <a:r>
              <a:rPr lang="ru-RU" dirty="0" smtClean="0">
                <a:solidFill>
                  <a:srgbClr val="C00000"/>
                </a:solidFill>
                <a:latin typeface="Times New Roman" pitchFamily="18" charset="0"/>
                <a:cs typeface="Times New Roman" pitchFamily="18" charset="0"/>
              </a:rPr>
              <a:t>информация о возможности одностороннего отказа от исполнения контракта в соответствии с положениями частей 8-26 статьи 95 настоящего Федерального закона;</a:t>
            </a:r>
          </a:p>
          <a:p>
            <a:pPr>
              <a:buNone/>
            </a:pPr>
            <a:r>
              <a:rPr lang="ru-RU" dirty="0" smtClean="0">
                <a:latin typeface="Times New Roman" pitchFamily="18" charset="0"/>
                <a:cs typeface="Times New Roman" pitchFamily="18" charset="0"/>
              </a:rPr>
              <a:t>11) </a:t>
            </a:r>
            <a:r>
              <a:rPr lang="ru-RU" dirty="0" smtClean="0">
                <a:latin typeface="Times New Roman" pitchFamily="18" charset="0"/>
                <a:cs typeface="Times New Roman" pitchFamily="18" charset="0"/>
              </a:rPr>
              <a:t>преимущества, предоставляемые заказчиком в соответствии со статьями 28-30 настоящего Федерального закона.</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Извещение (ст.73</a:t>
            </a:r>
            <a:r>
              <a:rPr lang="ru-RU" dirty="0" smtClean="0">
                <a:latin typeface="Times New Roman" pitchFamily="18" charset="0"/>
                <a:cs typeface="Times New Roman" pitchFamily="18" charset="0"/>
              </a:rPr>
              <a:t>) </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000" dirty="0" smtClean="0">
                <a:latin typeface="Times New Roman" pitchFamily="18" charset="0"/>
                <a:cs typeface="Times New Roman" pitchFamily="18" charset="0"/>
              </a:rPr>
              <a:t>Заказчик </a:t>
            </a:r>
            <a:r>
              <a:rPr lang="ru-RU" sz="2000" dirty="0" smtClean="0">
                <a:latin typeface="Times New Roman" pitchFamily="18" charset="0"/>
                <a:cs typeface="Times New Roman" pitchFamily="18" charset="0"/>
              </a:rPr>
              <a:t>одновременно с размещением в </a:t>
            </a:r>
            <a:r>
              <a:rPr lang="ru-RU" sz="2000" dirty="0" smtClean="0">
                <a:latin typeface="Times New Roman" pitchFamily="18" charset="0"/>
                <a:cs typeface="Times New Roman" pitchFamily="18" charset="0"/>
              </a:rPr>
              <a:t>ЕИС  </a:t>
            </a:r>
            <a:r>
              <a:rPr lang="ru-RU" sz="2000" dirty="0" smtClean="0">
                <a:latin typeface="Times New Roman" pitchFamily="18" charset="0"/>
                <a:cs typeface="Times New Roman" pitchFamily="18" charset="0"/>
              </a:rPr>
              <a:t>извещения </a:t>
            </a:r>
            <a:r>
              <a:rPr lang="ru-RU" sz="2000" dirty="0" smtClean="0">
                <a:latin typeface="Times New Roman" pitchFamily="18" charset="0"/>
                <a:cs typeface="Times New Roman" pitchFamily="18" charset="0"/>
              </a:rPr>
              <a:t>о проведении </a:t>
            </a:r>
            <a:r>
              <a:rPr lang="ru-RU" sz="2000" dirty="0" smtClean="0">
                <a:latin typeface="Times New Roman" pitchFamily="18" charset="0"/>
                <a:cs typeface="Times New Roman" pitchFamily="18" charset="0"/>
              </a:rPr>
              <a:t>запроса котировок вправе направить запрос о предоставлении котировок </a:t>
            </a:r>
            <a:r>
              <a:rPr lang="ru-RU" sz="2000" dirty="0" smtClean="0">
                <a:solidFill>
                  <a:srgbClr val="C00000"/>
                </a:solidFill>
                <a:latin typeface="Times New Roman" pitchFamily="18" charset="0"/>
                <a:cs typeface="Times New Roman" pitchFamily="18" charset="0"/>
              </a:rPr>
              <a:t>не менее чем трем лицам</a:t>
            </a:r>
            <a:r>
              <a:rPr lang="ru-RU" sz="2000" dirty="0" smtClean="0">
                <a:latin typeface="Times New Roman" pitchFamily="18" charset="0"/>
                <a:cs typeface="Times New Roman" pitchFamily="18" charset="0"/>
              </a:rPr>
              <a:t>, осуществляющим поставки товаров, выполнение работ, оказание услуг, предусмотренных </a:t>
            </a:r>
            <a:r>
              <a:rPr lang="ru-RU" sz="2000" dirty="0" smtClean="0">
                <a:latin typeface="Times New Roman" pitchFamily="18" charset="0"/>
                <a:cs typeface="Times New Roman" pitchFamily="18" charset="0"/>
              </a:rPr>
              <a:t>извещением.</a:t>
            </a:r>
            <a:endParaRPr lang="ru-RU" sz="2000" dirty="0" smtClean="0">
              <a:latin typeface="Times New Roman" pitchFamily="18" charset="0"/>
              <a:cs typeface="Times New Roman" pitchFamily="18" charset="0"/>
            </a:endParaRPr>
          </a:p>
          <a:p>
            <a:pPr>
              <a:buNone/>
            </a:pPr>
            <a:r>
              <a:rPr lang="ru-RU" sz="2000" dirty="0" smtClean="0">
                <a:solidFill>
                  <a:srgbClr val="C00000"/>
                </a:solidFill>
                <a:latin typeface="Times New Roman" pitchFamily="18" charset="0"/>
                <a:cs typeface="Times New Roman" pitchFamily="18" charset="0"/>
              </a:rPr>
              <a:t>Заказчик </a:t>
            </a:r>
            <a:r>
              <a:rPr lang="ru-RU" sz="2000" dirty="0" smtClean="0">
                <a:solidFill>
                  <a:srgbClr val="C00000"/>
                </a:solidFill>
                <a:latin typeface="Times New Roman" pitchFamily="18" charset="0"/>
                <a:cs typeface="Times New Roman" pitchFamily="18" charset="0"/>
              </a:rPr>
              <a:t>вправе принять решение о внесении изменений в извещение  не позднее чем за 2 рабочих дня до окончания срока подачи заявок.</a:t>
            </a: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Изменение объекта закупки не </a:t>
            </a:r>
            <a:r>
              <a:rPr lang="ru-RU" sz="2000" dirty="0" smtClean="0">
                <a:latin typeface="Times New Roman" pitchFamily="18" charset="0"/>
                <a:cs typeface="Times New Roman" pitchFamily="18" charset="0"/>
              </a:rPr>
              <a:t>допускается.</a:t>
            </a:r>
          </a:p>
          <a:p>
            <a:pPr>
              <a:buNone/>
            </a:pP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При </a:t>
            </a:r>
            <a:r>
              <a:rPr lang="ru-RU" sz="2000" dirty="0" smtClean="0">
                <a:latin typeface="Times New Roman" pitchFamily="18" charset="0"/>
                <a:cs typeface="Times New Roman" pitchFamily="18" charset="0"/>
              </a:rPr>
              <a:t>этом срок подачи заявок должен быть продлен и должен составлять: </a:t>
            </a:r>
          </a:p>
          <a:p>
            <a:r>
              <a:rPr lang="ru-RU" sz="2000" dirty="0" smtClean="0">
                <a:latin typeface="Times New Roman" pitchFamily="18" charset="0"/>
                <a:cs typeface="Times New Roman" pitchFamily="18" charset="0"/>
              </a:rPr>
              <a:t>не менее 7 </a:t>
            </a:r>
            <a:r>
              <a:rPr lang="ru-RU" sz="2000" dirty="0" smtClean="0">
                <a:latin typeface="Times New Roman" pitchFamily="18" charset="0"/>
                <a:cs typeface="Times New Roman" pitchFamily="18" charset="0"/>
              </a:rPr>
              <a:t>рабочих  </a:t>
            </a:r>
            <a:r>
              <a:rPr lang="ru-RU" sz="2000" dirty="0" smtClean="0">
                <a:latin typeface="Times New Roman" pitchFamily="18" charset="0"/>
                <a:cs typeface="Times New Roman" pitchFamily="18" charset="0"/>
              </a:rPr>
              <a:t>дней, если НМЦК не превышает 500 тыс</a:t>
            </a:r>
            <a:r>
              <a:rPr lang="ru-RU" sz="2000" dirty="0" smtClean="0">
                <a:latin typeface="Times New Roman" pitchFamily="18" charset="0"/>
                <a:cs typeface="Times New Roman" pitchFamily="18" charset="0"/>
              </a:rPr>
              <a:t>. руб.</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не менее 4 рабочих дней, если НМЦК не превышает 250 тыс. руб. (ч.6 ст.74). </a:t>
            </a: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endParaRPr lang="ru-RU" sz="2000" dirty="0"/>
          </a:p>
        </p:txBody>
      </p:sp>
      <p:sp>
        <p:nvSpPr>
          <p:cNvPr id="3" name="Заголовок 2"/>
          <p:cNvSpPr>
            <a:spLocks noGrp="1"/>
          </p:cNvSpPr>
          <p:nvPr>
            <p:ph type="title"/>
          </p:nvPr>
        </p:nvSpPr>
        <p:spPr/>
        <p:txBody>
          <a:bodyPr>
            <a:normAutofit fontScale="90000"/>
          </a:bodyPr>
          <a:lstStyle/>
          <a:p>
            <a:r>
              <a:rPr lang="ru-RU" dirty="0" smtClean="0">
                <a:solidFill>
                  <a:schemeClr val="tx1"/>
                </a:solidFill>
                <a:latin typeface="Times New Roman" pitchFamily="18" charset="0"/>
                <a:cs typeface="Times New Roman" pitchFamily="18" charset="0"/>
              </a:rPr>
              <a:t>Порядок проведения запроса котировок </a:t>
            </a:r>
            <a:r>
              <a:rPr lang="ru-RU" dirty="0" smtClean="0">
                <a:solidFill>
                  <a:schemeClr val="tx1"/>
                </a:solidFill>
                <a:latin typeface="Times New Roman" pitchFamily="18" charset="0"/>
                <a:cs typeface="Times New Roman" pitchFamily="18" charset="0"/>
              </a:rPr>
              <a:t>(ст. </a:t>
            </a:r>
            <a:r>
              <a:rPr lang="ru-RU" dirty="0" smtClean="0">
                <a:solidFill>
                  <a:schemeClr val="tx1"/>
                </a:solidFill>
                <a:latin typeface="Times New Roman" pitchFamily="18" charset="0"/>
                <a:cs typeface="Times New Roman" pitchFamily="18" charset="0"/>
              </a:rPr>
              <a:t>74)</a:t>
            </a:r>
            <a:endParaRPr lang="ru-RU" dirty="0">
              <a:solidFill>
                <a:schemeClr val="tx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Заказчик вправе отменить определение поставщика (подрядчика, исполнителя) </a:t>
            </a:r>
            <a:r>
              <a:rPr lang="ru-RU" dirty="0" smtClean="0">
                <a:latin typeface="Times New Roman" pitchFamily="18" charset="0"/>
                <a:cs typeface="Times New Roman" pitchFamily="18" charset="0"/>
              </a:rPr>
              <a:t>не </a:t>
            </a:r>
            <a:r>
              <a:rPr lang="ru-RU" dirty="0" smtClean="0">
                <a:latin typeface="Times New Roman" pitchFamily="18" charset="0"/>
                <a:cs typeface="Times New Roman" pitchFamily="18" charset="0"/>
              </a:rPr>
              <a:t>позднее чем за два дня до даты окончания срока подачи заявок на участие в запросе котировок.</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dirty="0" smtClean="0">
                <a:latin typeface="Times New Roman" pitchFamily="18" charset="0"/>
                <a:cs typeface="Times New Roman" pitchFamily="18" charset="0"/>
              </a:rPr>
              <a:t>Отмена определения поставщика</a:t>
            </a:r>
            <a:endParaRPr lang="ru-RU"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endParaRPr lang="ru-RU" b="1" dirty="0" smtClean="0"/>
          </a:p>
          <a:p>
            <a:pPr>
              <a:buNone/>
            </a:pPr>
            <a:r>
              <a:rPr lang="ru-RU" dirty="0" smtClean="0">
                <a:latin typeface="Times New Roman" pitchFamily="18" charset="0"/>
                <a:cs typeface="Times New Roman" pitchFamily="18" charset="0"/>
              </a:rPr>
              <a:t>Участник </a:t>
            </a:r>
            <a:r>
              <a:rPr lang="ru-RU" dirty="0" smtClean="0">
                <a:latin typeface="Times New Roman" pitchFamily="18" charset="0"/>
                <a:cs typeface="Times New Roman" pitchFamily="18" charset="0"/>
              </a:rPr>
              <a:t>запроса котировок, участник запроса предложений вправе изменить или отозвать свою заявку до истечения срока подачи заявок с учетом положений настоящего Федерального закона</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Изменение заявки или уведомление о ее отзыве является действительным, если изменение осуществлено или уведомление получено заказчиком до истечения срока подачи заявок.</a:t>
            </a:r>
          </a:p>
          <a:p>
            <a:endParaRPr lang="ru-RU" dirty="0"/>
          </a:p>
        </p:txBody>
      </p:sp>
      <p:sp>
        <p:nvSpPr>
          <p:cNvPr id="3" name="Заголовок 2"/>
          <p:cNvSpPr>
            <a:spLocks noGrp="1"/>
          </p:cNvSpPr>
          <p:nvPr>
            <p:ph type="title"/>
          </p:nvPr>
        </p:nvSpPr>
        <p:spPr/>
        <p:txBody>
          <a:bodyPr>
            <a:normAutofit/>
          </a:bodyPr>
          <a:lstStyle/>
          <a:p>
            <a:r>
              <a:rPr lang="ru-RU" dirty="0" smtClean="0">
                <a:latin typeface="Times New Roman" pitchFamily="18" charset="0"/>
                <a:cs typeface="Times New Roman" pitchFamily="18" charset="0"/>
              </a:rPr>
              <a:t>Изменение и отзыв </a:t>
            </a:r>
            <a:r>
              <a:rPr lang="ru-RU" dirty="0" smtClean="0">
                <a:latin typeface="Times New Roman" pitchFamily="18" charset="0"/>
                <a:cs typeface="Times New Roman" pitchFamily="18" charset="0"/>
              </a:rPr>
              <a:t>заявок (ст.43)</a:t>
            </a:r>
            <a:endParaRPr lang="ru-RU"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latin typeface="Times New Roman" pitchFamily="18" charset="0"/>
                <a:cs typeface="Times New Roman" pitchFamily="18" charset="0"/>
              </a:rPr>
              <a:t>Любой </a:t>
            </a:r>
            <a:r>
              <a:rPr lang="ru-RU" dirty="0" smtClean="0">
                <a:latin typeface="Times New Roman" pitchFamily="18" charset="0"/>
                <a:cs typeface="Times New Roman" pitchFamily="18" charset="0"/>
              </a:rPr>
              <a:t>участник закупки, в том числе участник, которому не направлялся запрос о предоставлении котировок, </a:t>
            </a:r>
            <a:r>
              <a:rPr lang="ru-RU" dirty="0" smtClean="0">
                <a:solidFill>
                  <a:srgbClr val="C00000"/>
                </a:solidFill>
                <a:latin typeface="Times New Roman" pitchFamily="18" charset="0"/>
                <a:cs typeface="Times New Roman" pitchFamily="18" charset="0"/>
              </a:rPr>
              <a:t>вправе подать только одну заявку </a:t>
            </a:r>
            <a:r>
              <a:rPr lang="ru-RU" dirty="0" smtClean="0">
                <a:latin typeface="Times New Roman" pitchFamily="18" charset="0"/>
                <a:cs typeface="Times New Roman" pitchFamily="18" charset="0"/>
              </a:rPr>
              <a:t>на участие в запросе котировок. В случае, если заказчиком были внесены изменения в извещение о проведении запроса котировок, </a:t>
            </a:r>
            <a:r>
              <a:rPr lang="ru-RU" dirty="0" smtClean="0">
                <a:solidFill>
                  <a:srgbClr val="C00000"/>
                </a:solidFill>
                <a:latin typeface="Times New Roman" pitchFamily="18" charset="0"/>
                <a:cs typeface="Times New Roman" pitchFamily="18" charset="0"/>
              </a:rPr>
              <a:t>участник закупки вправе изменить или отозвать свою заявку </a:t>
            </a:r>
            <a:r>
              <a:rPr lang="ru-RU" dirty="0" smtClean="0">
                <a:latin typeface="Times New Roman" pitchFamily="18" charset="0"/>
                <a:cs typeface="Times New Roman" pitchFamily="18" charset="0"/>
              </a:rPr>
              <a:t>на участие в запросе котировок до истечения срока подачи заявок на участие в запросе котировок.</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Порядок подачи заявки на участие в запросе </a:t>
            </a:r>
            <a:r>
              <a:rPr lang="ru-RU" dirty="0" smtClean="0">
                <a:latin typeface="Times New Roman" pitchFamily="18" charset="0"/>
                <a:cs typeface="Times New Roman" pitchFamily="18" charset="0"/>
              </a:rPr>
              <a:t>котировок (ст.74)</a:t>
            </a:r>
            <a:r>
              <a:rPr lang="ru-RU" dirty="0" smtClean="0"/>
              <a:t/>
            </a:r>
            <a:br>
              <a:rPr lang="ru-RU"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sz="2800" dirty="0" smtClean="0">
                <a:latin typeface="Times New Roman" pitchFamily="18" charset="0"/>
                <a:cs typeface="Times New Roman" pitchFamily="18" charset="0"/>
              </a:rPr>
              <a:t>перечень МФО, созданных в соответствии с международными договорами, участником которых является РФ, а также МФО, с которыми Российская Федерация заключила международные договоры; </a:t>
            </a:r>
          </a:p>
          <a:p>
            <a:r>
              <a:rPr lang="ru-RU" sz="2800" dirty="0" smtClean="0">
                <a:latin typeface="Times New Roman" pitchFamily="18" charset="0"/>
                <a:cs typeface="Times New Roman" pitchFamily="18" charset="0"/>
              </a:rPr>
              <a:t> результаты мониторинга закупок, аудита в сфере закупок, а также контроля в сфере закупок ; </a:t>
            </a:r>
          </a:p>
          <a:p>
            <a:r>
              <a:rPr lang="ru-RU" sz="2800" dirty="0" smtClean="0">
                <a:latin typeface="Times New Roman" pitchFamily="18" charset="0"/>
                <a:cs typeface="Times New Roman" pitchFamily="18" charset="0"/>
              </a:rPr>
              <a:t> отчеты заказчиков; </a:t>
            </a:r>
          </a:p>
          <a:p>
            <a:r>
              <a:rPr lang="ru-RU" sz="2800" dirty="0" smtClean="0">
                <a:latin typeface="Times New Roman" pitchFamily="18" charset="0"/>
                <a:cs typeface="Times New Roman" pitchFamily="18" charset="0"/>
              </a:rPr>
              <a:t>каталоги ТРУ для обеспечения государственных и муниципальных нужд; </a:t>
            </a:r>
          </a:p>
          <a:p>
            <a:r>
              <a:rPr lang="ru-RU" sz="2800" dirty="0" smtClean="0">
                <a:latin typeface="Times New Roman" pitchFamily="18" charset="0"/>
                <a:cs typeface="Times New Roman" pitchFamily="18" charset="0"/>
              </a:rPr>
              <a:t> нормативные правовые акты; </a:t>
            </a:r>
          </a:p>
          <a:p>
            <a:r>
              <a:rPr lang="ru-RU" sz="2800" dirty="0" smtClean="0">
                <a:latin typeface="Times New Roman" pitchFamily="18" charset="0"/>
                <a:cs typeface="Times New Roman" pitchFamily="18" charset="0"/>
              </a:rPr>
              <a:t>информацию о складывающихся на товарных рынках ценах ТРУ, закупаемых для обеспечения государственных и муниципальных нужд, а также о размещаемых заказчиками запросах цен ТРУ.</a:t>
            </a:r>
          </a:p>
        </p:txBody>
      </p:sp>
      <p:sp>
        <p:nvSpPr>
          <p:cNvPr id="3" name="Заголовок 2"/>
          <p:cNvSpPr>
            <a:spLocks noGrp="1"/>
          </p:cNvSpPr>
          <p:nvPr>
            <p:ph type="title"/>
          </p:nvPr>
        </p:nvSpPr>
        <p:spPr/>
        <p:txBody>
          <a:bodyPr>
            <a:normAutofit fontScale="90000"/>
          </a:bodyPr>
          <a:lstStyle/>
          <a:p>
            <a:r>
              <a:rPr lang="ru-RU" sz="4400" dirty="0" smtClean="0">
                <a:latin typeface="Times New Roman" pitchFamily="18" charset="0"/>
                <a:cs typeface="Times New Roman" pitchFamily="18" charset="0"/>
              </a:rPr>
              <a:t>Единая информационная система в сфере закупок  (Ст. 4 ч.3)</a:t>
            </a: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buNone/>
            </a:pPr>
            <a:r>
              <a:rPr lang="ru-RU" dirty="0" smtClean="0">
                <a:latin typeface="Times New Roman" pitchFamily="18" charset="0"/>
                <a:cs typeface="Times New Roman" pitchFamily="18" charset="0"/>
              </a:rPr>
              <a:t>В течение одного рабочего дня, следующего после </a:t>
            </a:r>
            <a:r>
              <a:rPr lang="ru-RU" dirty="0" smtClean="0">
                <a:solidFill>
                  <a:srgbClr val="C00000"/>
                </a:solidFill>
                <a:latin typeface="Times New Roman" pitchFamily="18" charset="0"/>
                <a:cs typeface="Times New Roman" pitchFamily="18" charset="0"/>
              </a:rPr>
              <a:t>даты окончания срока подачи заявок </a:t>
            </a:r>
            <a:r>
              <a:rPr lang="ru-RU" dirty="0" smtClean="0">
                <a:latin typeface="Times New Roman" pitchFamily="18" charset="0"/>
                <a:cs typeface="Times New Roman" pitchFamily="18" charset="0"/>
              </a:rPr>
              <a:t>на участие в запросе котировок, котировочная комиссия вскрывает конверты с такими заявками и (или) открывает доступ к поданным в форме электронных документов заявкам на участие в запросе котировок, рассматривает такие заявки в части соответствия их требованиям, установленным в извещении о проведении запроса котировок, и оценивает такие заявки. </a:t>
            </a:r>
            <a:r>
              <a:rPr lang="ru-RU" dirty="0" smtClean="0">
                <a:solidFill>
                  <a:srgbClr val="C00000"/>
                </a:solidFill>
                <a:latin typeface="Times New Roman" pitchFamily="18" charset="0"/>
                <a:cs typeface="Times New Roman" pitchFamily="18" charset="0"/>
              </a:rPr>
              <a:t>Конверты с такими заявками вскрываются публично во время и в месте, которые указаны в извещении о проведении запроса котировок.</a:t>
            </a:r>
            <a:r>
              <a:rPr lang="ru-RU" dirty="0" smtClean="0">
                <a:latin typeface="Times New Roman" pitchFamily="18" charset="0"/>
                <a:cs typeface="Times New Roman" pitchFamily="18" charset="0"/>
              </a:rPr>
              <a:t> Вскрытие всех поступивших конвертов с такими заявками и открытие доступа к поданным в форме электронных документов таким заявкам осуществляются в один день.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Рассмотрение и оценка заявки на участие в запросе </a:t>
            </a:r>
            <a:r>
              <a:rPr lang="ru-RU" dirty="0" smtClean="0">
                <a:latin typeface="Times New Roman" pitchFamily="18" charset="0"/>
                <a:cs typeface="Times New Roman" pitchFamily="18" charset="0"/>
              </a:rPr>
              <a:t>котировок (ст.78)</a:t>
            </a:r>
            <a:endParaRPr lang="ru-RU"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a:buNone/>
            </a:pPr>
            <a:r>
              <a:rPr lang="ru-RU" dirty="0" smtClean="0">
                <a:latin typeface="Times New Roman" pitchFamily="18" charset="0"/>
                <a:cs typeface="Times New Roman" pitchFamily="18" charset="0"/>
              </a:rPr>
              <a:t>В случае установления факта подачи одним участником запроса котировок </a:t>
            </a:r>
            <a:r>
              <a:rPr lang="ru-RU" dirty="0" smtClean="0">
                <a:solidFill>
                  <a:srgbClr val="C00000"/>
                </a:solidFill>
                <a:latin typeface="Times New Roman" pitchFamily="18" charset="0"/>
                <a:cs typeface="Times New Roman" pitchFamily="18" charset="0"/>
              </a:rPr>
              <a:t>двух и более заявок на участие в запросе котировок </a:t>
            </a:r>
            <a:r>
              <a:rPr lang="ru-RU" dirty="0" smtClean="0">
                <a:latin typeface="Times New Roman" pitchFamily="18" charset="0"/>
                <a:cs typeface="Times New Roman" pitchFamily="18" charset="0"/>
              </a:rPr>
              <a:t>при условии, что поданные ранее такие заявки этим участником не отозваны, все заявки на участие в запросе котировок, поданные этим участником, не рассматриваются и возвращаются ему.</a:t>
            </a:r>
          </a:p>
          <a:p>
            <a:pPr>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Заказчик обязан обеспечить </a:t>
            </a:r>
            <a:r>
              <a:rPr lang="ru-RU" dirty="0" smtClean="0">
                <a:solidFill>
                  <a:srgbClr val="C00000"/>
                </a:solidFill>
                <a:latin typeface="Times New Roman" pitchFamily="18" charset="0"/>
                <a:cs typeface="Times New Roman" pitchFamily="18" charset="0"/>
              </a:rPr>
              <a:t>осуществление аудиозаписи </a:t>
            </a:r>
            <a:r>
              <a:rPr lang="ru-RU" dirty="0" smtClean="0">
                <a:latin typeface="Times New Roman" pitchFamily="18" charset="0"/>
                <a:cs typeface="Times New Roman" pitchFamily="18" charset="0"/>
              </a:rPr>
              <a:t>вскрытия конвертов с заявками на участие в запросе котировок и (или) открытия доступа к поданным в форме электронных документов таким заявкам. </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Рассмотрение и оценка заявки на участие в запросе котировок (ст.78)</a:t>
            </a: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32500" lnSpcReduction="20000"/>
          </a:bodyPr>
          <a:lstStyle/>
          <a:p>
            <a:pPr>
              <a:buNone/>
            </a:pPr>
            <a:r>
              <a:rPr lang="ru-RU" sz="6000" dirty="0" smtClean="0">
                <a:latin typeface="Times New Roman" pitchFamily="18" charset="0"/>
                <a:cs typeface="Times New Roman" pitchFamily="18" charset="0"/>
              </a:rPr>
              <a:t>Котировочная </a:t>
            </a:r>
            <a:r>
              <a:rPr lang="ru-RU" sz="6000" dirty="0" smtClean="0">
                <a:latin typeface="Times New Roman" pitchFamily="18" charset="0"/>
                <a:cs typeface="Times New Roman" pitchFamily="18" charset="0"/>
              </a:rPr>
              <a:t>комиссия не рассматривает и отклоняет заявки на участие в запросе котировок, если </a:t>
            </a:r>
            <a:r>
              <a:rPr lang="ru-RU" sz="6000" dirty="0" smtClean="0">
                <a:latin typeface="Times New Roman" pitchFamily="18" charset="0"/>
                <a:cs typeface="Times New Roman" pitchFamily="18" charset="0"/>
              </a:rPr>
              <a:t>они:</a:t>
            </a:r>
          </a:p>
          <a:p>
            <a:r>
              <a:rPr lang="ru-RU" sz="6000" dirty="0" smtClean="0">
                <a:latin typeface="Times New Roman" pitchFamily="18" charset="0"/>
                <a:cs typeface="Times New Roman" pitchFamily="18" charset="0"/>
              </a:rPr>
              <a:t> </a:t>
            </a:r>
            <a:r>
              <a:rPr lang="ru-RU" sz="6000" dirty="0" smtClean="0">
                <a:latin typeface="Times New Roman" pitchFamily="18" charset="0"/>
                <a:cs typeface="Times New Roman" pitchFamily="18" charset="0"/>
              </a:rPr>
              <a:t>не соответствуют требованиям, установленным в извещении о проведении запроса котировок</a:t>
            </a:r>
            <a:r>
              <a:rPr lang="ru-RU" sz="6000" dirty="0" smtClean="0">
                <a:latin typeface="Times New Roman" pitchFamily="18" charset="0"/>
                <a:cs typeface="Times New Roman" pitchFamily="18" charset="0"/>
              </a:rPr>
              <a:t>,</a:t>
            </a:r>
          </a:p>
          <a:p>
            <a:endParaRPr lang="ru-RU" sz="6000" dirty="0" smtClean="0">
              <a:latin typeface="Times New Roman" pitchFamily="18" charset="0"/>
              <a:cs typeface="Times New Roman" pitchFamily="18" charset="0"/>
            </a:endParaRPr>
          </a:p>
          <a:p>
            <a:r>
              <a:rPr lang="ru-RU" sz="6000" dirty="0" smtClean="0">
                <a:latin typeface="Times New Roman" pitchFamily="18" charset="0"/>
                <a:cs typeface="Times New Roman" pitchFamily="18" charset="0"/>
              </a:rPr>
              <a:t> </a:t>
            </a:r>
            <a:r>
              <a:rPr lang="ru-RU" sz="6000" dirty="0" smtClean="0">
                <a:latin typeface="Times New Roman" pitchFamily="18" charset="0"/>
                <a:cs typeface="Times New Roman" pitchFamily="18" charset="0"/>
              </a:rPr>
              <a:t>предложенная </a:t>
            </a:r>
            <a:r>
              <a:rPr lang="ru-RU" sz="6000" dirty="0" smtClean="0">
                <a:latin typeface="Times New Roman" pitchFamily="18" charset="0"/>
                <a:cs typeface="Times New Roman" pitchFamily="18" charset="0"/>
              </a:rPr>
              <a:t> </a:t>
            </a:r>
            <a:r>
              <a:rPr lang="ru-RU" sz="6000" dirty="0" smtClean="0">
                <a:latin typeface="Times New Roman" pitchFamily="18" charset="0"/>
                <a:cs typeface="Times New Roman" pitchFamily="18" charset="0"/>
              </a:rPr>
              <a:t>цена </a:t>
            </a:r>
            <a:r>
              <a:rPr lang="ru-RU" sz="6000" dirty="0" smtClean="0">
                <a:latin typeface="Times New Roman" pitchFamily="18" charset="0"/>
                <a:cs typeface="Times New Roman" pitchFamily="18" charset="0"/>
              </a:rPr>
              <a:t>ТРУ </a:t>
            </a:r>
            <a:r>
              <a:rPr lang="ru-RU" sz="6000" dirty="0" smtClean="0">
                <a:latin typeface="Times New Roman" pitchFamily="18" charset="0"/>
                <a:cs typeface="Times New Roman" pitchFamily="18" charset="0"/>
              </a:rPr>
              <a:t>превышает </a:t>
            </a:r>
            <a:r>
              <a:rPr lang="ru-RU" sz="6000" dirty="0" smtClean="0">
                <a:latin typeface="Times New Roman" pitchFamily="18" charset="0"/>
                <a:cs typeface="Times New Roman" pitchFamily="18" charset="0"/>
              </a:rPr>
              <a:t>НМЦК, </a:t>
            </a:r>
            <a:r>
              <a:rPr lang="ru-RU" sz="6000" dirty="0" smtClean="0">
                <a:latin typeface="Times New Roman" pitchFamily="18" charset="0"/>
                <a:cs typeface="Times New Roman" pitchFamily="18" charset="0"/>
              </a:rPr>
              <a:t>указанную в извещении о проведении запроса </a:t>
            </a:r>
            <a:r>
              <a:rPr lang="ru-RU" sz="6000" dirty="0" smtClean="0">
                <a:latin typeface="Times New Roman" pitchFamily="18" charset="0"/>
                <a:cs typeface="Times New Roman" pitchFamily="18" charset="0"/>
              </a:rPr>
              <a:t>котировок, </a:t>
            </a:r>
          </a:p>
          <a:p>
            <a:r>
              <a:rPr lang="ru-RU" sz="6000" dirty="0" smtClean="0">
                <a:latin typeface="Times New Roman" pitchFamily="18" charset="0"/>
                <a:cs typeface="Times New Roman" pitchFamily="18" charset="0"/>
              </a:rPr>
              <a:t> </a:t>
            </a:r>
          </a:p>
          <a:p>
            <a:r>
              <a:rPr lang="ru-RU" sz="6000" dirty="0" smtClean="0">
                <a:latin typeface="Times New Roman" pitchFamily="18" charset="0"/>
                <a:cs typeface="Times New Roman" pitchFamily="18" charset="0"/>
              </a:rPr>
              <a:t>участником </a:t>
            </a:r>
            <a:r>
              <a:rPr lang="ru-RU" sz="6000" dirty="0" smtClean="0">
                <a:latin typeface="Times New Roman" pitchFamily="18" charset="0"/>
                <a:cs typeface="Times New Roman" pitchFamily="18" charset="0"/>
              </a:rPr>
              <a:t>запроса котировок не предоставлены документы и </a:t>
            </a:r>
            <a:r>
              <a:rPr lang="ru-RU" sz="6000" dirty="0" smtClean="0">
                <a:latin typeface="Times New Roman" pitchFamily="18" charset="0"/>
                <a:cs typeface="Times New Roman" pitchFamily="18" charset="0"/>
              </a:rPr>
              <a:t>информация </a:t>
            </a:r>
            <a:r>
              <a:rPr lang="ru-RU" sz="6000" dirty="0" smtClean="0">
                <a:latin typeface="Times New Roman" pitchFamily="18" charset="0"/>
                <a:cs typeface="Times New Roman" pitchFamily="18" charset="0"/>
              </a:rPr>
              <a:t>предусмотренные </a:t>
            </a:r>
            <a:r>
              <a:rPr lang="ru-RU" sz="6000" dirty="0" smtClean="0">
                <a:latin typeface="Times New Roman" pitchFamily="18" charset="0"/>
                <a:cs typeface="Times New Roman" pitchFamily="18" charset="0"/>
              </a:rPr>
              <a:t>ч. </a:t>
            </a:r>
            <a:r>
              <a:rPr lang="ru-RU" sz="6000" dirty="0" smtClean="0">
                <a:latin typeface="Times New Roman" pitchFamily="18" charset="0"/>
                <a:cs typeface="Times New Roman" pitchFamily="18" charset="0"/>
              </a:rPr>
              <a:t>3 </a:t>
            </a:r>
            <a:r>
              <a:rPr lang="ru-RU" sz="6000" dirty="0" smtClean="0">
                <a:latin typeface="Times New Roman" pitchFamily="18" charset="0"/>
                <a:cs typeface="Times New Roman" pitchFamily="18" charset="0"/>
              </a:rPr>
              <a:t>ст. 73 (</a:t>
            </a:r>
            <a:r>
              <a:rPr lang="ru-RU" sz="6000" dirty="0" smtClean="0">
                <a:latin typeface="Times New Roman" pitchFamily="18" charset="0"/>
                <a:cs typeface="Times New Roman" pitchFamily="18" charset="0"/>
              </a:rPr>
              <a:t>согласие участника запроса котировок исполнить условия контракта, цену ТРУ, документы, подтверждающие право участника запроса котировок на получение преимуществ или копии таких документов).</a:t>
            </a:r>
          </a:p>
          <a:p>
            <a:pPr>
              <a:buNone/>
            </a:pPr>
            <a:r>
              <a:rPr lang="ru-RU" sz="6000" dirty="0" smtClean="0">
                <a:latin typeface="Times New Roman" pitchFamily="18" charset="0"/>
                <a:cs typeface="Times New Roman" pitchFamily="18" charset="0"/>
              </a:rPr>
              <a:t>  </a:t>
            </a:r>
          </a:p>
          <a:p>
            <a:pPr>
              <a:buNone/>
            </a:pPr>
            <a:r>
              <a:rPr lang="ru-RU" sz="6000" dirty="0" smtClean="0">
                <a:solidFill>
                  <a:srgbClr val="C00000"/>
                </a:solidFill>
                <a:latin typeface="Times New Roman" pitchFamily="18" charset="0"/>
                <a:cs typeface="Times New Roman" pitchFamily="18" charset="0"/>
              </a:rPr>
              <a:t>Отклонение </a:t>
            </a:r>
            <a:r>
              <a:rPr lang="ru-RU" sz="6000" dirty="0" smtClean="0">
                <a:solidFill>
                  <a:srgbClr val="C00000"/>
                </a:solidFill>
                <a:latin typeface="Times New Roman" pitchFamily="18" charset="0"/>
                <a:cs typeface="Times New Roman" pitchFamily="18" charset="0"/>
              </a:rPr>
              <a:t>заявок на участие в запросе котировок по иным основаниям не допускается.</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Рассмотрение и оценка заявки на участие в запросе котировок (ст.78)</a:t>
            </a: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buNone/>
            </a:pPr>
            <a:r>
              <a:rPr lang="ru-RU" dirty="0" smtClean="0">
                <a:solidFill>
                  <a:srgbClr val="C00000"/>
                </a:solidFill>
                <a:latin typeface="Times New Roman" pitchFamily="18" charset="0"/>
                <a:cs typeface="Times New Roman" pitchFamily="18" charset="0"/>
              </a:rPr>
              <a:t>1. </a:t>
            </a:r>
            <a:r>
              <a:rPr lang="ru-RU" dirty="0" smtClean="0">
                <a:latin typeface="Times New Roman" pitchFamily="18" charset="0"/>
                <a:cs typeface="Times New Roman" pitchFamily="18" charset="0"/>
              </a:rPr>
              <a:t>Если </a:t>
            </a:r>
            <a:r>
              <a:rPr lang="ru-RU" dirty="0" smtClean="0">
                <a:latin typeface="Times New Roman" pitchFamily="18" charset="0"/>
                <a:cs typeface="Times New Roman" pitchFamily="18" charset="0"/>
              </a:rPr>
              <a:t>запрос котировок признан не состоявшимся по основанию, предусмотренному </a:t>
            </a:r>
            <a:r>
              <a:rPr lang="ru-RU" dirty="0" smtClean="0">
                <a:latin typeface="Times New Roman" pitchFamily="18" charset="0"/>
                <a:cs typeface="Times New Roman" pitchFamily="18" charset="0"/>
              </a:rPr>
              <a:t>ч. </a:t>
            </a:r>
            <a:r>
              <a:rPr lang="ru-RU" dirty="0" smtClean="0">
                <a:latin typeface="Times New Roman" pitchFamily="18" charset="0"/>
                <a:cs typeface="Times New Roman" pitchFamily="18" charset="0"/>
              </a:rPr>
              <a:t>9 </a:t>
            </a:r>
            <a:r>
              <a:rPr lang="ru-RU" dirty="0" smtClean="0">
                <a:latin typeface="Times New Roman" pitchFamily="18" charset="0"/>
                <a:cs typeface="Times New Roman" pitchFamily="18" charset="0"/>
              </a:rPr>
              <a:t>ст. </a:t>
            </a:r>
            <a:r>
              <a:rPr lang="ru-RU" dirty="0" smtClean="0">
                <a:latin typeface="Times New Roman" pitchFamily="18" charset="0"/>
                <a:cs typeface="Times New Roman" pitchFamily="18" charset="0"/>
              </a:rPr>
              <a:t>78 </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 связи с тем, что котировочной комиссией </a:t>
            </a:r>
            <a:r>
              <a:rPr lang="ru-RU" dirty="0" smtClean="0">
                <a:solidFill>
                  <a:srgbClr val="C00000"/>
                </a:solidFill>
                <a:latin typeface="Times New Roman" pitchFamily="18" charset="0"/>
                <a:cs typeface="Times New Roman" pitchFamily="18" charset="0"/>
              </a:rPr>
              <a:t>отклонены все поданные заявки на участие в запросе котировок</a:t>
            </a:r>
            <a:r>
              <a:rPr lang="ru-RU" dirty="0" smtClean="0">
                <a:latin typeface="Times New Roman" pitchFamily="18" charset="0"/>
                <a:cs typeface="Times New Roman" pitchFamily="18" charset="0"/>
              </a:rPr>
              <a:t>, заказчик продлевает срок подачи заявок на участие в запросе котировок </a:t>
            </a:r>
            <a:r>
              <a:rPr lang="ru-RU" dirty="0" smtClean="0">
                <a:solidFill>
                  <a:srgbClr val="C00000"/>
                </a:solidFill>
                <a:latin typeface="Times New Roman" pitchFamily="18" charset="0"/>
                <a:cs typeface="Times New Roman" pitchFamily="18" charset="0"/>
              </a:rPr>
              <a:t>на четыре рабочих дня и в течение одного рабочего дня после даты окончания срока подачи таких заявок размещает в единой информационной системе извещение о продлении срока подачи таких заявок</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При </a:t>
            </a:r>
            <a:r>
              <a:rPr lang="ru-RU" dirty="0" smtClean="0">
                <a:latin typeface="Times New Roman" pitchFamily="18" charset="0"/>
                <a:cs typeface="Times New Roman" pitchFamily="18" charset="0"/>
              </a:rPr>
              <a:t>этом заказчик обязан направить запрос о подаче заявок на участие в запросе котировок </a:t>
            </a:r>
            <a:r>
              <a:rPr lang="ru-RU" dirty="0" smtClean="0">
                <a:solidFill>
                  <a:srgbClr val="C00000"/>
                </a:solidFill>
                <a:latin typeface="Times New Roman" pitchFamily="18" charset="0"/>
                <a:cs typeface="Times New Roman" pitchFamily="18" charset="0"/>
              </a:rPr>
              <a:t>не менее чем трем его участникам,</a:t>
            </a:r>
            <a:r>
              <a:rPr lang="ru-RU" dirty="0" smtClean="0">
                <a:latin typeface="Times New Roman" pitchFamily="18" charset="0"/>
                <a:cs typeface="Times New Roman" pitchFamily="18" charset="0"/>
              </a:rPr>
              <a:t> которые могут осуществить поставку необходимого </a:t>
            </a:r>
            <a:r>
              <a:rPr lang="ru-RU" dirty="0" smtClean="0">
                <a:latin typeface="Times New Roman" pitchFamily="18" charset="0"/>
                <a:cs typeface="Times New Roman" pitchFamily="18" charset="0"/>
              </a:rPr>
              <a:t>ТРУ.</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Если запрос котировок не состоялся (ст.79)</a:t>
            </a:r>
            <a:endParaRPr lang="ru-RU"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ru-RU" dirty="0" smtClean="0">
                <a:solidFill>
                  <a:srgbClr val="C00000"/>
                </a:solidFill>
                <a:latin typeface="Times New Roman" pitchFamily="18" charset="0"/>
                <a:cs typeface="Times New Roman" pitchFamily="18" charset="0"/>
              </a:rPr>
              <a:t>2. </a:t>
            </a:r>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случае, если после даты окончания срока подачи заявок на участие в запросе котировок, указанного в извещении о продлении срока подачи таких заявок, подана только одна такая заявка и она признана соответствующей требованиям настоящего </a:t>
            </a:r>
            <a:r>
              <a:rPr lang="ru-RU" dirty="0" smtClean="0">
                <a:latin typeface="Times New Roman" pitchFamily="18" charset="0"/>
                <a:cs typeface="Times New Roman" pitchFamily="18" charset="0"/>
              </a:rPr>
              <a:t>ФЗ </a:t>
            </a:r>
            <a:r>
              <a:rPr lang="ru-RU" dirty="0" smtClean="0">
                <a:latin typeface="Times New Roman" pitchFamily="18" charset="0"/>
                <a:cs typeface="Times New Roman" pitchFamily="18" charset="0"/>
              </a:rPr>
              <a:t>и требованиям, указанным в </a:t>
            </a:r>
            <a:r>
              <a:rPr lang="ru-RU" dirty="0" smtClean="0">
                <a:latin typeface="Times New Roman" pitchFamily="18" charset="0"/>
                <a:cs typeface="Times New Roman" pitchFamily="18" charset="0"/>
              </a:rPr>
              <a:t>извещении,  </a:t>
            </a:r>
            <a:r>
              <a:rPr lang="ru-RU" dirty="0" smtClean="0">
                <a:latin typeface="Times New Roman" pitchFamily="18" charset="0"/>
                <a:cs typeface="Times New Roman" pitchFamily="18" charset="0"/>
              </a:rPr>
              <a:t>заказчик заключает контракт с единственным поставщиком (подрядчиком, исполнителем) в соответствии с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п. </a:t>
            </a:r>
            <a:r>
              <a:rPr lang="ru-RU" dirty="0" smtClean="0">
                <a:latin typeface="Times New Roman" pitchFamily="18" charset="0"/>
                <a:cs typeface="Times New Roman" pitchFamily="18" charset="0"/>
              </a:rPr>
              <a:t>25 </a:t>
            </a:r>
            <a:r>
              <a:rPr lang="ru-RU" dirty="0" smtClean="0">
                <a:latin typeface="Times New Roman" pitchFamily="18" charset="0"/>
                <a:cs typeface="Times New Roman" pitchFamily="18" charset="0"/>
              </a:rPr>
              <a:t>ч. </a:t>
            </a:r>
            <a:r>
              <a:rPr lang="ru-RU" dirty="0" smtClean="0">
                <a:latin typeface="Times New Roman" pitchFamily="18" charset="0"/>
                <a:cs typeface="Times New Roman" pitchFamily="18" charset="0"/>
              </a:rPr>
              <a:t>1 </a:t>
            </a:r>
            <a:r>
              <a:rPr lang="ru-RU" dirty="0" smtClean="0">
                <a:latin typeface="Times New Roman" pitchFamily="18" charset="0"/>
                <a:cs typeface="Times New Roman" pitchFamily="18" charset="0"/>
              </a:rPr>
              <a:t>ст. </a:t>
            </a:r>
            <a:r>
              <a:rPr lang="ru-RU" dirty="0" smtClean="0">
                <a:latin typeface="Times New Roman" pitchFamily="18" charset="0"/>
                <a:cs typeface="Times New Roman" pitchFamily="18" charset="0"/>
              </a:rPr>
              <a:t>93 настоящего </a:t>
            </a:r>
            <a:r>
              <a:rPr lang="ru-RU" dirty="0" smtClean="0">
                <a:latin typeface="Times New Roman" pitchFamily="18" charset="0"/>
                <a:cs typeface="Times New Roman" pitchFamily="18" charset="0"/>
              </a:rPr>
              <a:t>ФЗ.</a:t>
            </a:r>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Если запрос котировок не состоялся (ст.79)</a:t>
            </a:r>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ru-RU" dirty="0" smtClean="0">
                <a:solidFill>
                  <a:srgbClr val="C00000"/>
                </a:solidFill>
                <a:latin typeface="Times New Roman" pitchFamily="18" charset="0"/>
                <a:cs typeface="Times New Roman" pitchFamily="18" charset="0"/>
              </a:rPr>
              <a:t>3.</a:t>
            </a:r>
            <a:r>
              <a:rPr lang="ru-RU" dirty="0" smtClean="0">
                <a:latin typeface="Times New Roman" pitchFamily="18" charset="0"/>
                <a:cs typeface="Times New Roman" pitchFamily="18" charset="0"/>
              </a:rPr>
              <a:t> В </a:t>
            </a:r>
            <a:r>
              <a:rPr lang="ru-RU" dirty="0" smtClean="0">
                <a:latin typeface="Times New Roman" pitchFamily="18" charset="0"/>
                <a:cs typeface="Times New Roman" pitchFamily="18" charset="0"/>
              </a:rPr>
              <a:t>случае, если после даты окончания срока подачи заявок на участие в запросе котировок, указанного в извещении о продлении срока подачи таких заявок, </a:t>
            </a:r>
            <a:r>
              <a:rPr lang="ru-RU" dirty="0" smtClean="0">
                <a:solidFill>
                  <a:srgbClr val="C00000"/>
                </a:solidFill>
                <a:latin typeface="Times New Roman" pitchFamily="18" charset="0"/>
                <a:cs typeface="Times New Roman" pitchFamily="18" charset="0"/>
              </a:rPr>
              <a:t>не подано ни одной такой заявки, заказчик вносит изменения в план-график (при необходимости также в план закупок) и снова осуществляет закупку.</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Если запрос котировок не состоялся (ст.79)</a:t>
            </a:r>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dirty="0" smtClean="0">
                <a:latin typeface="Times New Roman" pitchFamily="18" charset="0"/>
                <a:cs typeface="Times New Roman" pitchFamily="18" charset="0"/>
              </a:rPr>
              <a:t>Под запросом предложений понимается способ определения поставщика (подрядчика, исполнителя), при котором информация о потребностях в товаре, работе или услуге для нужд заказчика сообщается неограниченному кругу лиц путем размещения в </a:t>
            </a:r>
            <a:r>
              <a:rPr lang="ru-RU" dirty="0" smtClean="0">
                <a:latin typeface="Times New Roman" pitchFamily="18" charset="0"/>
                <a:cs typeface="Times New Roman" pitchFamily="18" charset="0"/>
              </a:rPr>
              <a:t>ЕИС </a:t>
            </a:r>
            <a:r>
              <a:rPr lang="ru-RU" dirty="0" smtClean="0">
                <a:latin typeface="Times New Roman" pitchFamily="18" charset="0"/>
                <a:cs typeface="Times New Roman" pitchFamily="18" charset="0"/>
              </a:rPr>
              <a:t>извещения о проведении запроса предложений, документации о проведении запроса предложений и победителем запроса предложений признается участник закупки, направивший окончательное предложение, которое наилучшим образом удовлетворяет потребностям заказчика в товаре, работе или услуге.</a:t>
            </a:r>
          </a:p>
          <a:p>
            <a:endParaRPr lang="ru-RU" dirty="0"/>
          </a:p>
        </p:txBody>
      </p:sp>
      <p:sp>
        <p:nvSpPr>
          <p:cNvPr id="3" name="Заголовок 2"/>
          <p:cNvSpPr>
            <a:spLocks noGrp="1"/>
          </p:cNvSpPr>
          <p:nvPr>
            <p:ph type="title"/>
          </p:nvPr>
        </p:nvSpPr>
        <p:spPr/>
        <p:txBody>
          <a:bodyPr/>
          <a:lstStyle/>
          <a:p>
            <a:r>
              <a:rPr lang="ru-RU" dirty="0" smtClean="0">
                <a:solidFill>
                  <a:srgbClr val="C00000"/>
                </a:solidFill>
                <a:latin typeface="Times New Roman" pitchFamily="18" charset="0"/>
                <a:cs typeface="Times New Roman" pitchFamily="18" charset="0"/>
              </a:rPr>
              <a:t>Запрос предложений (ст.83)</a:t>
            </a:r>
            <a:endParaRPr lang="ru-RU" dirty="0">
              <a:solidFill>
                <a:srgbClr val="C0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68760"/>
            <a:ext cx="8229600" cy="4738531"/>
          </a:xfrm>
        </p:spPr>
        <p:txBody>
          <a:bodyPr>
            <a:noAutofit/>
          </a:bodyPr>
          <a:lstStyle/>
          <a:p>
            <a:pPr>
              <a:buNone/>
            </a:pPr>
            <a:r>
              <a:rPr lang="ru-RU" sz="2000" dirty="0" smtClean="0">
                <a:solidFill>
                  <a:srgbClr val="C00000"/>
                </a:solidFill>
                <a:latin typeface="Times New Roman" pitchFamily="18" charset="0"/>
                <a:cs typeface="Times New Roman" pitchFamily="18" charset="0"/>
              </a:rPr>
              <a:t>Заказчик вправе осуществлять закупку путем проведения запроса предложений в случаях:</a:t>
            </a:r>
          </a:p>
          <a:p>
            <a:pPr>
              <a:buNone/>
            </a:pPr>
            <a:r>
              <a:rPr lang="ru-RU" sz="2000" dirty="0" smtClean="0">
                <a:latin typeface="Times New Roman" pitchFamily="18" charset="0"/>
                <a:cs typeface="Times New Roman" pitchFamily="18" charset="0"/>
              </a:rPr>
              <a:t>1) заключения договора энергоснабжения или договора купли-продажи электрической энергии с гарантирующим поставщиком электрической энергии;</a:t>
            </a:r>
          </a:p>
          <a:p>
            <a:pPr>
              <a:buNone/>
            </a:pPr>
            <a:r>
              <a:rPr lang="ru-RU" sz="2000" dirty="0" smtClean="0">
                <a:latin typeface="Times New Roman" pitchFamily="18" charset="0"/>
                <a:cs typeface="Times New Roman" pitchFamily="18" charset="0"/>
              </a:rPr>
              <a:t>2) заключения контракта на поставки спортивного инвентаря и оборудования, спортивной экипировки, необходимых для подготовки спортивных сборных команд РФ по олимпийским и паралимпийским видам спорта, а также для участия спортивных сборных команд РФ в Олимпийских играх и Паралимпийских играх;</a:t>
            </a:r>
          </a:p>
          <a:p>
            <a:pPr>
              <a:buNone/>
            </a:pPr>
            <a:r>
              <a:rPr lang="ru-RU" sz="2000" dirty="0" smtClean="0">
                <a:latin typeface="Times New Roman" pitchFamily="18" charset="0"/>
                <a:cs typeface="Times New Roman" pitchFamily="18" charset="0"/>
              </a:rPr>
              <a:t>3) заключения федеральным органом исполнительной власти в соответствии с установленными Правительством РФ правилами контракта с иностранной организацией на лечение гражданина РФ за пределами территории РФ;</a:t>
            </a:r>
          </a:p>
          <a:p>
            <a:pPr>
              <a:buNone/>
            </a:pPr>
            <a:r>
              <a:rPr lang="ru-RU" sz="2000" dirty="0" smtClean="0">
                <a:latin typeface="Times New Roman" pitchFamily="18" charset="0"/>
                <a:cs typeface="Times New Roman" pitchFamily="18" charset="0"/>
              </a:rPr>
              <a:t>4) заключения контракта на оказание преподавательских услуг, а также услуг экскурсовода (гида) физическими лицами;</a:t>
            </a:r>
          </a:p>
        </p:txBody>
      </p:sp>
      <p:sp>
        <p:nvSpPr>
          <p:cNvPr id="3" name="Заголовок 2"/>
          <p:cNvSpPr>
            <a:spLocks noGrp="1"/>
          </p:cNvSpPr>
          <p:nvPr>
            <p:ph type="title"/>
          </p:nvPr>
        </p:nvSpPr>
        <p:spPr>
          <a:xfrm>
            <a:off x="467544" y="332656"/>
            <a:ext cx="8229600" cy="1143000"/>
          </a:xfrm>
        </p:spPr>
        <p:txBody>
          <a:bodyPr/>
          <a:lstStyle/>
          <a:p>
            <a:r>
              <a:rPr lang="ru-RU" dirty="0" smtClean="0">
                <a:solidFill>
                  <a:schemeClr val="tx1"/>
                </a:solidFill>
                <a:latin typeface="Times New Roman" pitchFamily="18" charset="0"/>
                <a:cs typeface="Times New Roman" pitchFamily="18" charset="0"/>
              </a:rPr>
              <a:t>Запрос предложений (ст.83)</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buNone/>
            </a:pPr>
            <a:r>
              <a:rPr lang="ru-RU" sz="2400" dirty="0" smtClean="0">
                <a:latin typeface="Times New Roman" pitchFamily="18" charset="0"/>
                <a:cs typeface="Times New Roman" pitchFamily="18" charset="0"/>
              </a:rPr>
              <a:t>5) осуществления закупок дипломатическими представительствами и консульскими учреждениями РФ, торговыми представительствами РФ, официальными представительствами РФ при международных организациях и иными заказчиками, осуществляющими свою деятельность за пределами территории РФ, для обеспечения такой деятельности в случае, если НМЦК не превышает </a:t>
            </a:r>
            <a:r>
              <a:rPr lang="ru-RU" sz="2400" dirty="0" smtClean="0">
                <a:solidFill>
                  <a:srgbClr val="C00000"/>
                </a:solidFill>
                <a:latin typeface="Times New Roman" pitchFamily="18" charset="0"/>
                <a:cs typeface="Times New Roman" pitchFamily="18" charset="0"/>
              </a:rPr>
              <a:t>пятнадцать миллионов рублей;</a:t>
            </a:r>
          </a:p>
          <a:p>
            <a:pPr>
              <a:buNone/>
            </a:pPr>
            <a:r>
              <a:rPr lang="ru-RU" sz="2400" dirty="0" smtClean="0">
                <a:latin typeface="Times New Roman" pitchFamily="18" charset="0"/>
                <a:cs typeface="Times New Roman" pitchFamily="18" charset="0"/>
              </a:rPr>
              <a:t>6) </a:t>
            </a:r>
            <a:r>
              <a:rPr lang="ru-RU" sz="2400" dirty="0" smtClean="0">
                <a:solidFill>
                  <a:srgbClr val="C00000"/>
                </a:solidFill>
                <a:latin typeface="Times New Roman" pitchFamily="18" charset="0"/>
                <a:cs typeface="Times New Roman" pitchFamily="18" charset="0"/>
              </a:rPr>
              <a:t>осуществления закупки товара, работы или услуги, являющихся предметом контракта, расторжение которого осуществлено заказчиком на основании одностороннего расторжения контракта (ч.9 ст.95). </a:t>
            </a:r>
          </a:p>
          <a:p>
            <a:pPr>
              <a:buNone/>
            </a:pPr>
            <a:r>
              <a:rPr lang="ru-RU" sz="2400" dirty="0" smtClean="0">
                <a:latin typeface="Times New Roman" pitchFamily="18" charset="0"/>
                <a:cs typeface="Times New Roman" pitchFamily="18" charset="0"/>
              </a:rPr>
              <a:t>7) осуществления закупок лекарственных препаратов, которые необходимы для назначения пациенту при наличии медицинских показаний (индивидуальная непереносимость, по жизненным показаниям) по решению врачебной комиссии, </a:t>
            </a:r>
          </a:p>
          <a:p>
            <a:pPr>
              <a:buNone/>
            </a:pPr>
            <a:endParaRPr lang="ru-RU" sz="24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Запрос предложений </a:t>
            </a:r>
            <a:r>
              <a:rPr lang="ru-RU" dirty="0" smtClean="0">
                <a:solidFill>
                  <a:schemeClr val="tx1"/>
                </a:solidFill>
                <a:latin typeface="Times New Roman" pitchFamily="18" charset="0"/>
                <a:cs typeface="Times New Roman" pitchFamily="18" charset="0"/>
              </a:rPr>
              <a:t>(ст.83)</a:t>
            </a:r>
            <a:endParaRPr lang="ru-RU"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ru-RU" sz="2400" dirty="0" smtClean="0">
                <a:latin typeface="Times New Roman" pitchFamily="18" charset="0"/>
                <a:cs typeface="Times New Roman" pitchFamily="18" charset="0"/>
              </a:rPr>
              <a:t>8) признания повторного конкурса, электронного аукциона не состоявшимися в соответствии с частью 4 статьи 55 и частью 4 статьи 71 настоящего ФЗ;</a:t>
            </a:r>
          </a:p>
          <a:p>
            <a:pPr>
              <a:buNone/>
            </a:pP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9) осуществления закупок изделий народных художественных промыслов, образцы которых зарегистрированы в порядке, установленном уполномоченным Правительством РФ федеральным органом исполнительной власти.</a:t>
            </a:r>
          </a:p>
          <a:p>
            <a:endParaRPr lang="ru-RU" dirty="0"/>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Запрос предложений </a:t>
            </a:r>
            <a:r>
              <a:rPr lang="ru-RU" dirty="0" smtClean="0">
                <a:solidFill>
                  <a:schemeClr val="tx1"/>
                </a:solidFill>
                <a:latin typeface="Times New Roman" pitchFamily="18" charset="0"/>
                <a:cs typeface="Times New Roman" pitchFamily="18" charset="0"/>
              </a:rPr>
              <a:t>(ст.83)</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r>
              <a:rPr lang="ru-RU" sz="9600" dirty="0" smtClean="0">
                <a:latin typeface="Times New Roman" pitchFamily="18" charset="0"/>
                <a:cs typeface="Times New Roman" pitchFamily="18" charset="0"/>
              </a:rPr>
              <a:t> УЭП -</a:t>
            </a:r>
            <a:r>
              <a:rPr lang="ru-RU" sz="9600" b="1" dirty="0" smtClean="0">
                <a:latin typeface="Times New Roman" pitchFamily="18" charset="0"/>
                <a:cs typeface="Times New Roman" pitchFamily="18" charset="0"/>
              </a:rPr>
              <a:t>Усиленная электронная подпись (63-ФЗ); </a:t>
            </a:r>
          </a:p>
          <a:p>
            <a:pPr>
              <a:buNone/>
            </a:pPr>
            <a:endParaRPr lang="ru-RU" sz="9600" dirty="0" smtClean="0">
              <a:latin typeface="Times New Roman" pitchFamily="18" charset="0"/>
              <a:cs typeface="Times New Roman" pitchFamily="18" charset="0"/>
            </a:endParaRPr>
          </a:p>
          <a:p>
            <a:pPr>
              <a:buNone/>
            </a:pPr>
            <a:r>
              <a:rPr lang="ru-RU" sz="9600" dirty="0" smtClean="0">
                <a:solidFill>
                  <a:srgbClr val="C00000"/>
                </a:solidFill>
                <a:latin typeface="Times New Roman" pitchFamily="18" charset="0"/>
                <a:cs typeface="Times New Roman" pitchFamily="18" charset="0"/>
              </a:rPr>
              <a:t> МЭРТ России и ФАС, совместно с Минкомсвязи России  установят: </a:t>
            </a:r>
          </a:p>
          <a:p>
            <a:r>
              <a:rPr lang="ru-RU" sz="9600" dirty="0" smtClean="0">
                <a:latin typeface="Times New Roman" pitchFamily="18" charset="0"/>
                <a:cs typeface="Times New Roman" pitchFamily="18" charset="0"/>
              </a:rPr>
              <a:t>порядок использования УЭП в ЕИС, на электронных площадках (ЭП), </a:t>
            </a:r>
          </a:p>
          <a:p>
            <a:r>
              <a:rPr lang="ru-RU" sz="9600" dirty="0" smtClean="0">
                <a:latin typeface="Times New Roman" pitchFamily="18" charset="0"/>
                <a:cs typeface="Times New Roman" pitchFamily="18" charset="0"/>
              </a:rPr>
              <a:t>порядок взаимодействия УЦ с ЕИС и ЭП, </a:t>
            </a:r>
          </a:p>
          <a:p>
            <a:r>
              <a:rPr lang="ru-RU" sz="9600" dirty="0" smtClean="0">
                <a:latin typeface="Times New Roman" pitchFamily="18" charset="0"/>
                <a:cs typeface="Times New Roman" pitchFamily="18" charset="0"/>
              </a:rPr>
              <a:t>ответственность УЦ. </a:t>
            </a:r>
          </a:p>
          <a:p>
            <a:r>
              <a:rPr lang="ru-RU" sz="9600" dirty="0" smtClean="0">
                <a:latin typeface="Times New Roman" pitchFamily="18" charset="0"/>
                <a:cs typeface="Times New Roman" pitchFamily="18" charset="0"/>
              </a:rPr>
              <a:t>требования к сертификатам ключей подписей (МЭРТ и ФСБ). </a:t>
            </a:r>
          </a:p>
          <a:p>
            <a:pPr>
              <a:buNone/>
            </a:pPr>
            <a:r>
              <a:rPr lang="ru-RU" sz="9600" dirty="0" smtClean="0">
                <a:latin typeface="Times New Roman" pitchFamily="18" charset="0"/>
                <a:cs typeface="Times New Roman" pitchFamily="18" charset="0"/>
              </a:rPr>
              <a:t>	</a:t>
            </a:r>
          </a:p>
          <a:p>
            <a:endParaRPr lang="ru-RU" sz="26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pPr>
              <a:buNone/>
            </a:pPr>
            <a:r>
              <a:rPr lang="ru-RU" dirty="0" smtClean="0"/>
              <a:t>	</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Электронный документооборот (ст.5)</a:t>
            </a:r>
            <a:endParaRPr lang="ru-RU"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0" y="260649"/>
            <a:ext cx="9144000" cy="936103"/>
          </a:xfrm>
          <a:prstGeom prst="rect">
            <a:avLst/>
          </a:prstGeom>
          <a:noFill/>
          <a:ln w="9525">
            <a:noFill/>
            <a:miter lim="800000"/>
            <a:headEnd/>
            <a:tailEnd/>
          </a:ln>
        </p:spPr>
        <p:txBody>
          <a:bodyPr lIns="216000" tIns="36000" rIns="180000" bIns="36000" anchor="ctr"/>
          <a:lstStyle/>
          <a:p>
            <a:endParaRPr lang="ru-RU" sz="3200" b="1" dirty="0">
              <a:solidFill>
                <a:srgbClr val="990033"/>
              </a:solidFill>
              <a:latin typeface="Corbel" pitchFamily="34" charset="0"/>
              <a:cs typeface="Arial" pitchFamily="34" charset="0"/>
            </a:endParaRPr>
          </a:p>
        </p:txBody>
      </p:sp>
      <p:graphicFrame>
        <p:nvGraphicFramePr>
          <p:cNvPr id="45353" name="Group 297"/>
          <p:cNvGraphicFramePr>
            <a:graphicFrameLocks noGrp="1"/>
          </p:cNvGraphicFramePr>
          <p:nvPr/>
        </p:nvGraphicFramePr>
        <p:xfrm>
          <a:off x="323528" y="429979"/>
          <a:ext cx="8352929" cy="6781587"/>
        </p:xfrm>
        <a:graphic>
          <a:graphicData uri="http://schemas.openxmlformats.org/drawingml/2006/table">
            <a:tbl>
              <a:tblPr/>
              <a:tblGrid>
                <a:gridCol w="4664532"/>
                <a:gridCol w="3688397"/>
              </a:tblGrid>
              <a:tr h="8991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Процедура</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Сроки</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10197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Размещение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извещения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и документации</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kern="1200" dirty="0" smtClean="0">
                          <a:solidFill>
                            <a:schemeClr val="tx1"/>
                          </a:solidFill>
                          <a:latin typeface="Times New Roman" pitchFamily="18" charset="0"/>
                          <a:ea typeface="+mn-ea"/>
                          <a:cs typeface="Times New Roman" pitchFamily="18" charset="0"/>
                        </a:rPr>
                        <a:t>не позднее чем за 5 дней до даты проведения такого запроса (ч.3 ст.83)</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740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Вскрытие конвертов и рассмотрение заявок</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Определяется заказчиком (день, место, время)</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718733">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400" kern="1200" dirty="0" smtClean="0">
                          <a:solidFill>
                            <a:schemeClr val="tx1"/>
                          </a:solidFill>
                          <a:latin typeface="Times New Roman" pitchFamily="18" charset="0"/>
                          <a:ea typeface="+mn-ea"/>
                          <a:cs typeface="Times New Roman" pitchFamily="18" charset="0"/>
                        </a:rPr>
                        <a:t>Направление окончательного предложения</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kern="1200" dirty="0" smtClean="0">
                          <a:solidFill>
                            <a:schemeClr val="tx1"/>
                          </a:solidFill>
                          <a:latin typeface="Times New Roman" pitchFamily="18" charset="0"/>
                          <a:ea typeface="+mn-ea"/>
                          <a:cs typeface="Times New Roman" pitchFamily="18" charset="0"/>
                        </a:rPr>
                        <a:t>не позднее рабочего дня, следующего за датой проведения запроса предложений.</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889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kern="1200" dirty="0" smtClean="0">
                          <a:solidFill>
                            <a:schemeClr val="tx1"/>
                          </a:solidFill>
                          <a:latin typeface="Times New Roman" pitchFamily="18" charset="0"/>
                          <a:ea typeface="+mn-ea"/>
                          <a:cs typeface="Times New Roman" pitchFamily="18" charset="0"/>
                        </a:rPr>
                        <a:t>Вскрытие конвертов с окончательными предложениями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kern="1200" dirty="0" smtClean="0">
                          <a:solidFill>
                            <a:schemeClr val="tx1"/>
                          </a:solidFill>
                          <a:latin typeface="Times New Roman" pitchFamily="18" charset="0"/>
                          <a:ea typeface="+mn-ea"/>
                          <a:cs typeface="Times New Roman" pitchFamily="18" charset="0"/>
                        </a:rPr>
                        <a:t>На следующий день после даты завершения проведения запроса предложений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100335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Заключение контракта</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1600" kern="1200" dirty="0" smtClean="0">
                          <a:solidFill>
                            <a:schemeClr val="tx1"/>
                          </a:solidFill>
                          <a:latin typeface="Times New Roman" pitchFamily="18" charset="0"/>
                          <a:ea typeface="+mn-ea"/>
                          <a:cs typeface="Times New Roman" pitchFamily="18" charset="0"/>
                        </a:rPr>
                        <a:t>не ранее чем через</a:t>
                      </a:r>
                      <a:r>
                        <a:rPr kumimoji="0" lang="ru-RU" sz="1600" kern="1200" baseline="0" dirty="0" smtClean="0">
                          <a:solidFill>
                            <a:schemeClr val="tx1"/>
                          </a:solidFill>
                          <a:latin typeface="Times New Roman" pitchFamily="18" charset="0"/>
                          <a:ea typeface="+mn-ea"/>
                          <a:cs typeface="Times New Roman" pitchFamily="18" charset="0"/>
                        </a:rPr>
                        <a:t> 7</a:t>
                      </a:r>
                      <a:r>
                        <a:rPr kumimoji="0" lang="ru-RU" sz="1600" kern="1200" dirty="0" smtClean="0">
                          <a:solidFill>
                            <a:schemeClr val="tx1"/>
                          </a:solidFill>
                          <a:latin typeface="Times New Roman" pitchFamily="18" charset="0"/>
                          <a:ea typeface="+mn-ea"/>
                          <a:cs typeface="Times New Roman" pitchFamily="18" charset="0"/>
                        </a:rPr>
                        <a:t> дней с даты размещения в ЕИС итогового протокола</a:t>
                      </a:r>
                      <a:r>
                        <a:rPr kumimoji="0" lang="ru-RU" sz="1600" kern="1200" baseline="0" dirty="0" smtClean="0">
                          <a:solidFill>
                            <a:schemeClr val="tx1"/>
                          </a:solidFill>
                          <a:latin typeface="Times New Roman" pitchFamily="18" charset="0"/>
                          <a:ea typeface="+mn-ea"/>
                          <a:cs typeface="Times New Roman" pitchFamily="18" charset="0"/>
                        </a:rPr>
                        <a:t> </a:t>
                      </a:r>
                      <a:r>
                        <a:rPr kumimoji="0" lang="ru-RU" sz="1600" kern="1200" dirty="0" smtClean="0">
                          <a:solidFill>
                            <a:schemeClr val="tx1"/>
                          </a:solidFill>
                          <a:latin typeface="Times New Roman" pitchFamily="18" charset="0"/>
                          <a:ea typeface="+mn-ea"/>
                          <a:cs typeface="Times New Roman" pitchFamily="18" charset="0"/>
                        </a:rPr>
                        <a:t>и не позднее чем через двадцать дней с даты подписания указанного протокола</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Прямоугольник 4"/>
          <p:cNvSpPr/>
          <p:nvPr/>
        </p:nvSpPr>
        <p:spPr>
          <a:xfrm>
            <a:off x="179512" y="0"/>
            <a:ext cx="8784976" cy="476672"/>
          </a:xfrm>
          <a:prstGeom prst="rect">
            <a:avLst/>
          </a:prstGeom>
        </p:spPr>
        <p:txBody>
          <a:bodyPr wrap="square">
            <a:spAutoFit/>
          </a:bodyPr>
          <a:lstStyle/>
          <a:p>
            <a:pPr algn="ctr"/>
            <a:r>
              <a:rPr lang="ru-RU" sz="2400" b="1" dirty="0" smtClean="0">
                <a:solidFill>
                  <a:srgbClr val="0070C0"/>
                </a:solidFill>
                <a:latin typeface="Times New Roman" pitchFamily="18" charset="0"/>
                <a:cs typeface="Times New Roman" pitchFamily="18" charset="0"/>
              </a:rPr>
              <a:t>Алгоритм проведения </a:t>
            </a:r>
            <a:r>
              <a:rPr lang="ru-RU" sz="2400" b="1" dirty="0" smtClean="0">
                <a:solidFill>
                  <a:srgbClr val="0070C0"/>
                </a:solidFill>
                <a:latin typeface="Times New Roman" pitchFamily="18" charset="0"/>
                <a:cs typeface="Times New Roman" pitchFamily="18" charset="0"/>
              </a:rPr>
              <a:t>запроса предложений</a:t>
            </a:r>
            <a:endParaRPr lang="ru-RU" sz="2400" b="1" dirty="0">
              <a:solidFill>
                <a:srgbClr val="0070C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latin typeface="Times New Roman" pitchFamily="18" charset="0"/>
                <a:cs typeface="Times New Roman" pitchFamily="18" charset="0"/>
              </a:rPr>
              <a:t>С момента размещения в </a:t>
            </a:r>
            <a:r>
              <a:rPr lang="ru-RU" dirty="0" smtClean="0">
                <a:latin typeface="Times New Roman" pitchFamily="18" charset="0"/>
                <a:cs typeface="Times New Roman" pitchFamily="18" charset="0"/>
              </a:rPr>
              <a:t>ЕИС извещения о проведении </a:t>
            </a:r>
            <a:r>
              <a:rPr lang="ru-RU" dirty="0" smtClean="0">
                <a:latin typeface="Times New Roman" pitchFamily="18" charset="0"/>
                <a:cs typeface="Times New Roman" pitchFamily="18" charset="0"/>
              </a:rPr>
              <a:t>запроса предложений </a:t>
            </a:r>
            <a:r>
              <a:rPr lang="ru-RU" dirty="0" smtClean="0">
                <a:latin typeface="Times New Roman" pitchFamily="18" charset="0"/>
                <a:cs typeface="Times New Roman" pitchFamily="18" charset="0"/>
              </a:rPr>
              <a:t>заказчик </a:t>
            </a:r>
            <a:r>
              <a:rPr lang="ru-RU" dirty="0" smtClean="0">
                <a:solidFill>
                  <a:srgbClr val="C00000"/>
                </a:solidFill>
                <a:latin typeface="Times New Roman" pitchFamily="18" charset="0"/>
                <a:cs typeface="Times New Roman" pitchFamily="18" charset="0"/>
              </a:rPr>
              <a:t>не вправе отменять проведение запроса предложений или вносить изменения в извещение о проведении запроса предложений</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документацию о проведении запроса предложений.</a:t>
            </a:r>
          </a:p>
          <a:p>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Одновременно с размещением извещения о проведении запроса предложений заказчик размещает в </a:t>
            </a:r>
            <a:r>
              <a:rPr lang="ru-RU" dirty="0" smtClean="0">
                <a:latin typeface="Times New Roman" pitchFamily="18" charset="0"/>
                <a:cs typeface="Times New Roman" pitchFamily="18" charset="0"/>
              </a:rPr>
              <a:t>ЕИС </a:t>
            </a:r>
            <a:r>
              <a:rPr lang="ru-RU" dirty="0" smtClean="0">
                <a:latin typeface="Times New Roman" pitchFamily="18" charset="0"/>
                <a:cs typeface="Times New Roman" pitchFamily="18" charset="0"/>
              </a:rPr>
              <a:t>документацию о проведении запроса </a:t>
            </a:r>
            <a:r>
              <a:rPr lang="ru-RU" dirty="0" smtClean="0">
                <a:latin typeface="Times New Roman" pitchFamily="18" charset="0"/>
                <a:cs typeface="Times New Roman" pitchFamily="18" charset="0"/>
              </a:rPr>
              <a:t>предложений.</a:t>
            </a:r>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Запрос предложений </a:t>
            </a:r>
            <a:r>
              <a:rPr lang="ru-RU" dirty="0" smtClean="0">
                <a:solidFill>
                  <a:schemeClr val="tx1"/>
                </a:solidFill>
                <a:latin typeface="Times New Roman" pitchFamily="18" charset="0"/>
                <a:cs typeface="Times New Roman" pitchFamily="18" charset="0"/>
              </a:rPr>
              <a:t>(ст.83)</a:t>
            </a:r>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ru-RU" dirty="0" smtClean="0">
                <a:latin typeface="Times New Roman" pitchFamily="18" charset="0"/>
                <a:cs typeface="Times New Roman" pitchFamily="18" charset="0"/>
              </a:rPr>
              <a:t>В случае, если запрос предложений признается не состоявшимся в связи с тем, что до момента вскрытия конвертов с заявками на участие в запросе предложений и (или) открытия доступа к поданным в форме электронных документов заявкам на участие в запросе предложений не подано ни одной такой заявки, заказчик вносит изменения в план-график (при необходимости также в план закупок) и снова осуществляет закупку.</a:t>
            </a:r>
          </a:p>
          <a:p>
            <a:endParaRPr lang="ru-RU" dirty="0"/>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Запрос предложений </a:t>
            </a:r>
            <a:r>
              <a:rPr lang="ru-RU" dirty="0" smtClean="0">
                <a:solidFill>
                  <a:schemeClr val="tx1"/>
                </a:solidFill>
                <a:latin typeface="Times New Roman" pitchFamily="18" charset="0"/>
                <a:cs typeface="Times New Roman" pitchFamily="18" charset="0"/>
              </a:rPr>
              <a:t>(ст.83)</a:t>
            </a:r>
            <a:endParaRPr lang="ru-R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buNone/>
            </a:pPr>
            <a:r>
              <a:rPr lang="ru-RU" sz="2600" dirty="0" smtClean="0">
                <a:latin typeface="Times New Roman" pitchFamily="18" charset="0"/>
                <a:cs typeface="Times New Roman" pitchFamily="18" charset="0"/>
              </a:rPr>
              <a:t>Осуществляется только по основаниям, прямо </a:t>
            </a:r>
          </a:p>
          <a:p>
            <a:pPr>
              <a:buNone/>
            </a:pPr>
            <a:r>
              <a:rPr lang="ru-RU" sz="2600" dirty="0" smtClean="0">
                <a:latin typeface="Times New Roman" pitchFamily="18" charset="0"/>
                <a:cs typeface="Times New Roman" pitchFamily="18" charset="0"/>
              </a:rPr>
              <a:t>указанным в законе (28 случаев)!</a:t>
            </a:r>
          </a:p>
          <a:p>
            <a:pPr>
              <a:buNone/>
            </a:pPr>
            <a:endParaRPr lang="ru-RU" sz="2600" dirty="0" smtClean="0">
              <a:latin typeface="Times New Roman" pitchFamily="18" charset="0"/>
              <a:cs typeface="Times New Roman" pitchFamily="18" charset="0"/>
            </a:endParaRPr>
          </a:p>
          <a:p>
            <a:r>
              <a:rPr lang="ru-RU" sz="2600" dirty="0" smtClean="0">
                <a:solidFill>
                  <a:srgbClr val="C00000"/>
                </a:solidFill>
                <a:latin typeface="Times New Roman" pitchFamily="18" charset="0"/>
                <a:cs typeface="Times New Roman" pitchFamily="18" charset="0"/>
              </a:rPr>
              <a:t>Закупка ТРУ до 100 тыс. руб.(п.4 ч.1 ст.93).</a:t>
            </a:r>
          </a:p>
          <a:p>
            <a:pPr>
              <a:buNone/>
            </a:pPr>
            <a:r>
              <a:rPr lang="ru-RU" sz="2600" dirty="0" smtClean="0">
                <a:latin typeface="Times New Roman" pitchFamily="18" charset="0"/>
                <a:cs typeface="Times New Roman" pitchFamily="18" charset="0"/>
              </a:rPr>
              <a:t>При этом совокупный годовой объем закупок, который заказчик вправе осуществить на основании настоящего пункта, не превышает </a:t>
            </a:r>
            <a:r>
              <a:rPr lang="ru-RU" sz="2600" dirty="0" smtClean="0">
                <a:solidFill>
                  <a:srgbClr val="C00000"/>
                </a:solidFill>
                <a:latin typeface="Times New Roman" pitchFamily="18" charset="0"/>
                <a:cs typeface="Times New Roman" pitchFamily="18" charset="0"/>
              </a:rPr>
              <a:t>пять процентов размера средств</a:t>
            </a:r>
            <a:r>
              <a:rPr lang="ru-RU" sz="2600" dirty="0" smtClean="0">
                <a:latin typeface="Times New Roman" pitchFamily="18" charset="0"/>
                <a:cs typeface="Times New Roman" pitchFamily="18" charset="0"/>
              </a:rPr>
              <a:t>, предусмотренных на осуществление всех закупок заказчика в соответствии с планом-графиком, и составляет </a:t>
            </a:r>
            <a:r>
              <a:rPr lang="ru-RU" sz="2600" dirty="0" smtClean="0">
                <a:solidFill>
                  <a:srgbClr val="C00000"/>
                </a:solidFill>
                <a:latin typeface="Times New Roman" pitchFamily="18" charset="0"/>
                <a:cs typeface="Times New Roman" pitchFamily="18" charset="0"/>
              </a:rPr>
              <a:t>не более чем пятьдесят</a:t>
            </a:r>
            <a:r>
              <a:rPr lang="ru-RU" sz="2600" dirty="0" smtClean="0">
                <a:latin typeface="Times New Roman" pitchFamily="18" charset="0"/>
                <a:cs typeface="Times New Roman" pitchFamily="18" charset="0"/>
              </a:rPr>
              <a:t> миллионов рублей в год. </a:t>
            </a:r>
            <a:r>
              <a:rPr lang="ru-RU" sz="2600" dirty="0" smtClean="0">
                <a:solidFill>
                  <a:srgbClr val="C00000"/>
                </a:solidFill>
                <a:latin typeface="Times New Roman" pitchFamily="18" charset="0"/>
                <a:cs typeface="Times New Roman" pitchFamily="18" charset="0"/>
              </a:rPr>
              <a:t>Указанные ограничения в части установления предельных значений для определения размера средств не распространяются на закупки товаров, работ, услуг, осуществляемые заказчиками для нужд сельских поселений;</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67544" y="332656"/>
            <a:ext cx="8229600" cy="1143000"/>
          </a:xfrm>
        </p:spPr>
        <p:txBody>
          <a:bodyPr>
            <a:normAutofit fontScale="90000"/>
          </a:bodyPr>
          <a:lstStyle/>
          <a:p>
            <a:r>
              <a:rPr lang="ru-RU" dirty="0" smtClean="0">
                <a:solidFill>
                  <a:srgbClr val="C00000"/>
                </a:solidFill>
                <a:latin typeface="Times New Roman" pitchFamily="18" charset="0"/>
                <a:cs typeface="Times New Roman" pitchFamily="18" charset="0"/>
              </a:rPr>
              <a:t>Закупка у единственного поставщика (ст.93)</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r>
              <a:rPr lang="ru-RU" sz="5100" dirty="0" smtClean="0">
                <a:solidFill>
                  <a:srgbClr val="C00000"/>
                </a:solidFill>
                <a:latin typeface="Times New Roman" pitchFamily="18" charset="0"/>
                <a:cs typeface="Times New Roman" pitchFamily="18" charset="0"/>
              </a:rPr>
              <a:t>Закупка до 400 тыс. руб. (п.5 ч.1 ст. 93)</a:t>
            </a:r>
          </a:p>
          <a:p>
            <a:pPr>
              <a:buNone/>
            </a:pPr>
            <a:r>
              <a:rPr lang="ru-RU" sz="4200" dirty="0" smtClean="0">
                <a:latin typeface="Times New Roman" pitchFamily="18" charset="0"/>
                <a:cs typeface="Times New Roman" pitchFamily="18" charset="0"/>
              </a:rPr>
              <a:t>Осуществление закупки товара, работы или услуги </a:t>
            </a:r>
            <a:r>
              <a:rPr lang="ru-RU" sz="4200" dirty="0" smtClean="0">
                <a:solidFill>
                  <a:srgbClr val="C00000"/>
                </a:solidFill>
                <a:latin typeface="Times New Roman" pitchFamily="18" charset="0"/>
                <a:cs typeface="Times New Roman" pitchFamily="18" charset="0"/>
              </a:rPr>
              <a:t>государственным или муниципальным образовательным учреждением</a:t>
            </a:r>
            <a:r>
              <a:rPr lang="ru-RU" sz="4200" dirty="0" smtClean="0">
                <a:latin typeface="Times New Roman" pitchFamily="18" charset="0"/>
                <a:cs typeface="Times New Roman" pitchFamily="18" charset="0"/>
              </a:rPr>
              <a:t>, государственным или муниципальным учреждением культуры,  а также иным </a:t>
            </a:r>
            <a:r>
              <a:rPr lang="ru-RU" sz="4200" dirty="0" smtClean="0">
                <a:solidFill>
                  <a:srgbClr val="C00000"/>
                </a:solidFill>
                <a:latin typeface="Times New Roman" pitchFamily="18" charset="0"/>
                <a:cs typeface="Times New Roman" pitchFamily="18" charset="0"/>
              </a:rPr>
              <a:t>государственным или муниципальным учреждением </a:t>
            </a:r>
            <a:r>
              <a:rPr lang="ru-RU" sz="4200" dirty="0" smtClean="0">
                <a:latin typeface="Times New Roman" pitchFamily="18" charset="0"/>
                <a:cs typeface="Times New Roman" pitchFamily="18" charset="0"/>
              </a:rPr>
              <a:t>(зоопарк, планетарий, парк культуры и отдыха, заповедник, ботанический сад, национальный парк, природный парк, ландшафтный парк, театр, учреждение, осуществляющее концертную деятельность, телерадиовещательное учреждение, цирк, музей, дом культуры, дворец культуры, клуб, библиотека, архив).</a:t>
            </a:r>
          </a:p>
          <a:p>
            <a:pPr>
              <a:buNone/>
            </a:pPr>
            <a:r>
              <a:rPr lang="ru-RU" sz="4200" dirty="0" smtClean="0">
                <a:latin typeface="Times New Roman" pitchFamily="18" charset="0"/>
                <a:cs typeface="Times New Roman" pitchFamily="18" charset="0"/>
              </a:rPr>
              <a:t> </a:t>
            </a:r>
          </a:p>
          <a:p>
            <a:pPr>
              <a:buNone/>
            </a:pPr>
            <a:r>
              <a:rPr lang="ru-RU" sz="4200" dirty="0" smtClean="0">
                <a:latin typeface="Times New Roman" pitchFamily="18" charset="0"/>
                <a:cs typeface="Times New Roman" pitchFamily="18" charset="0"/>
              </a:rPr>
              <a:t>При этом совокупный годовой объем закупок, который заказчик вправе осуществить на основании настоящего пункта, </a:t>
            </a:r>
            <a:r>
              <a:rPr lang="ru-RU" sz="4200" dirty="0" smtClean="0">
                <a:solidFill>
                  <a:srgbClr val="C00000"/>
                </a:solidFill>
                <a:latin typeface="Times New Roman" pitchFamily="18" charset="0"/>
                <a:cs typeface="Times New Roman" pitchFamily="18" charset="0"/>
              </a:rPr>
              <a:t>не превышает пятьдесят процентов размера средств, предусмотренных на осуществление всех закупок заказчика в соответствии с планом-графиком, и составляет не более чем двадцать миллионов рублей в год;</a:t>
            </a:r>
          </a:p>
          <a:p>
            <a:endParaRPr lang="ru-RU" sz="4200"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Закупка у единственного поставщика (ст.93)</a:t>
            </a:r>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Решение заказчика об одностороннем отказе от исполнения контракта вступает в силу и контракт считается расторгнутым </a:t>
            </a:r>
            <a:r>
              <a:rPr lang="ru-RU" dirty="0" smtClean="0">
                <a:solidFill>
                  <a:srgbClr val="C00000"/>
                </a:solidFill>
                <a:latin typeface="Times New Roman" pitchFamily="18" charset="0"/>
                <a:cs typeface="Times New Roman" pitchFamily="18" charset="0"/>
              </a:rPr>
              <a:t>через десять дней с даты надлежащего уведомления заказчиком </a:t>
            </a:r>
            <a:r>
              <a:rPr lang="ru-RU" dirty="0" smtClean="0">
                <a:latin typeface="Times New Roman" pitchFamily="18" charset="0"/>
                <a:cs typeface="Times New Roman" pitchFamily="18" charset="0"/>
              </a:rPr>
              <a:t>поставщика (подрядчика, исполнителя) об одностороннем отказе от исполнения контракта.</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Закупка у единственного поставщика (ст.93)</a:t>
            </a:r>
            <a:endParaRPr lang="ru-RU"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Решение поставщика (подрядчика, исполнителя) об одностороннем отказе от исполнения контракта в течение одного рабочего дня, следующего за датой принятия такого решения, направляется заказчику по почте заказным письмом с уведомлением о вручении по адресу заказчика, указанному в контракте, а также телеграммой, либо посредством факсимильной связи, либо по адресу электронной почты, либо с использованием иных средств связи и доставки, обеспечивающих фиксирование такого уведомления и получение заказчиком подтверждения о его вручении заказчику</a:t>
            </a:r>
            <a:r>
              <a:rPr lang="ru-RU" dirty="0" smtClean="0"/>
              <a:t>. </a:t>
            </a:r>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Закупка у единственного поставщика (ст.93)</a:t>
            </a:r>
            <a:endParaRPr lang="ru-R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При осуществлении закупки у единственного поставщика (подрядчика, исполнителя) в случаях, предусмотренных пунктами 1 - 3, 6 - 8, 11 - 14, 16 - 19 части 1 настоящей статьи, заказчик размещает в единой информационной системе извещение об осуществлении такой закупки </a:t>
            </a:r>
            <a:r>
              <a:rPr lang="ru-RU" dirty="0" smtClean="0">
                <a:solidFill>
                  <a:srgbClr val="C00000"/>
                </a:solidFill>
                <a:latin typeface="Times New Roman" pitchFamily="18" charset="0"/>
                <a:cs typeface="Times New Roman" pitchFamily="18" charset="0"/>
              </a:rPr>
              <a:t>не позднее чем за пять дней до даты заключения контракта.</a:t>
            </a:r>
            <a:endParaRPr lang="ru-RU" dirty="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Закупка у единственного поставщика (ст.93)</a:t>
            </a:r>
            <a:endParaRPr lang="ru-RU" dirty="0">
              <a:solidFill>
                <a:srgbClr val="C0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По решению заказчика для приемки поставленного товара, выполненной работы или оказанной услуги, результатов отдельного этапа исполнения контракта может создаваться приемочная комиссия, которая состоит не менее чем из пяти человек. (ч.6 ст.94)</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Результаты исполнения контракта отражаются заказчиком в виде отчета, размещаемом в единой информационной системе.</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Исполнение контракта (ст.94)</a:t>
            </a:r>
            <a:endParaRPr lang="ru-RU" dirty="0">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None/>
            </a:pPr>
            <a:r>
              <a:rPr lang="ru-RU" dirty="0" smtClean="0">
                <a:latin typeface="Times New Roman" pitchFamily="18" charset="0"/>
                <a:cs typeface="Times New Roman" pitchFamily="18" charset="0"/>
              </a:rPr>
              <a:t>1) об исполнении контракта (результаты отдельного этапа исполнения контракта, осуществленная поставка товара, выполненная работа или оказанная услуга, в том числе их соответствие плану-графику), о соблюдении промежуточных и окончательных сроков исполнения контракта;</a:t>
            </a:r>
          </a:p>
          <a:p>
            <a:pPr>
              <a:buNone/>
            </a:pPr>
            <a:r>
              <a:rPr lang="ru-RU" dirty="0" smtClean="0">
                <a:latin typeface="Times New Roman" pitchFamily="18" charset="0"/>
                <a:cs typeface="Times New Roman" pitchFamily="18" charset="0"/>
              </a:rPr>
              <a:t>2) о ненадлежащем исполнении контракта (с указанием допущенных нарушений) или о неисполнении контракта и о санкциях, которые применены в связи с нарушением условий контракта или его неисполнением;</a:t>
            </a:r>
          </a:p>
          <a:p>
            <a:pPr>
              <a:buNone/>
            </a:pPr>
            <a:r>
              <a:rPr lang="ru-RU" dirty="0" smtClean="0">
                <a:latin typeface="Times New Roman" pitchFamily="18" charset="0"/>
                <a:cs typeface="Times New Roman" pitchFamily="18" charset="0"/>
              </a:rPr>
              <a:t>3) об изменении или о расторжении контракта в ходе его исполнения.</a:t>
            </a:r>
          </a:p>
          <a:p>
            <a:endParaRPr lang="ru-RU" dirty="0"/>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Содержание отчета (ч.9 ст.94)</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2400" dirty="0" smtClean="0">
                <a:latin typeface="Times New Roman" pitchFamily="18" charset="0"/>
                <a:cs typeface="Times New Roman" pitchFamily="18" charset="0"/>
              </a:rPr>
              <a:t>Открытость;</a:t>
            </a:r>
          </a:p>
          <a:p>
            <a:r>
              <a:rPr lang="ru-RU" sz="2400" dirty="0" smtClean="0">
                <a:latin typeface="Times New Roman" pitchFamily="18" charset="0"/>
                <a:cs typeface="Times New Roman" pitchFamily="18" charset="0"/>
              </a:rPr>
              <a:t>Прозрачность информации о контрактной системе в сфере закупок;</a:t>
            </a:r>
          </a:p>
          <a:p>
            <a:r>
              <a:rPr lang="ru-RU" sz="2400" dirty="0" smtClean="0">
                <a:latin typeface="Times New Roman" pitchFamily="18" charset="0"/>
                <a:cs typeface="Times New Roman" pitchFamily="18" charset="0"/>
              </a:rPr>
              <a:t>Обеспечения конкуренции; </a:t>
            </a:r>
          </a:p>
          <a:p>
            <a:r>
              <a:rPr lang="ru-RU" sz="2400" dirty="0" smtClean="0">
                <a:latin typeface="Times New Roman" pitchFamily="18" charset="0"/>
                <a:cs typeface="Times New Roman" pitchFamily="18" charset="0"/>
              </a:rPr>
              <a:t>Профессионализм заказчиков;</a:t>
            </a:r>
          </a:p>
          <a:p>
            <a:r>
              <a:rPr lang="ru-RU" sz="2400" dirty="0" smtClean="0">
                <a:latin typeface="Times New Roman" pitchFamily="18" charset="0"/>
                <a:cs typeface="Times New Roman" pitchFamily="18" charset="0"/>
              </a:rPr>
              <a:t>Стимулирование инноваций; </a:t>
            </a:r>
          </a:p>
          <a:p>
            <a:r>
              <a:rPr lang="ru-RU" sz="2400" dirty="0" smtClean="0">
                <a:latin typeface="Times New Roman" pitchFamily="18" charset="0"/>
                <a:cs typeface="Times New Roman" pitchFamily="18" charset="0"/>
              </a:rPr>
              <a:t>Единство контрактной системы в сфере закупок; </a:t>
            </a:r>
          </a:p>
          <a:p>
            <a:r>
              <a:rPr lang="ru-RU" sz="2400" dirty="0" smtClean="0">
                <a:latin typeface="Times New Roman" pitchFamily="18" charset="0"/>
                <a:cs typeface="Times New Roman" pitchFamily="18" charset="0"/>
              </a:rPr>
              <a:t>Ответственность за результативность обеспечения государственных и муниципальных нужд; </a:t>
            </a:r>
          </a:p>
          <a:p>
            <a:r>
              <a:rPr lang="ru-RU" sz="2400" dirty="0" smtClean="0">
                <a:latin typeface="Times New Roman" pitchFamily="18" charset="0"/>
                <a:cs typeface="Times New Roman" pitchFamily="18" charset="0"/>
              </a:rPr>
              <a:t>Эффективность осуществления закупок.</a:t>
            </a:r>
          </a:p>
          <a:p>
            <a:endParaRPr lang="ru-RU" dirty="0"/>
          </a:p>
        </p:txBody>
      </p:sp>
      <p:sp>
        <p:nvSpPr>
          <p:cNvPr id="3" name="Заголовок 2"/>
          <p:cNvSpPr>
            <a:spLocks noGrp="1"/>
          </p:cNvSpPr>
          <p:nvPr>
            <p:ph type="title"/>
          </p:nvPr>
        </p:nvSpPr>
        <p:spPr>
          <a:xfrm>
            <a:off x="467544" y="260648"/>
            <a:ext cx="8229600" cy="1143000"/>
          </a:xfrm>
        </p:spPr>
        <p:txBody>
          <a:bodyPr>
            <a:normAutofit fontScale="90000"/>
          </a:bodyPr>
          <a:lstStyle/>
          <a:p>
            <a:r>
              <a:rPr lang="ru-RU" dirty="0" smtClean="0">
                <a:latin typeface="Times New Roman" pitchFamily="18" charset="0"/>
                <a:cs typeface="Times New Roman" pitchFamily="18" charset="0"/>
              </a:rPr>
              <a:t>Принципы контрактной системы в сфере закупок (ст.6)</a:t>
            </a:r>
            <a:endParaRPr lang="ru-RU" dirty="0">
              <a:latin typeface="Times New Roman" pitchFamily="18" charset="0"/>
              <a:cs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None/>
            </a:pPr>
            <a:r>
              <a:rPr lang="ru-RU" sz="2400" dirty="0" smtClean="0">
                <a:latin typeface="Times New Roman" pitchFamily="18" charset="0"/>
                <a:cs typeface="Times New Roman" pitchFamily="18" charset="0"/>
              </a:rPr>
              <a:t>Изменение существенных условий контракта при его исполнении </a:t>
            </a:r>
            <a:r>
              <a:rPr lang="ru-RU" sz="2400" dirty="0" smtClean="0">
                <a:solidFill>
                  <a:srgbClr val="C00000"/>
                </a:solidFill>
                <a:latin typeface="Times New Roman" pitchFamily="18" charset="0"/>
                <a:cs typeface="Times New Roman" pitchFamily="18" charset="0"/>
              </a:rPr>
              <a:t>не допускается</a:t>
            </a:r>
            <a:r>
              <a:rPr lang="ru-RU" sz="2400" dirty="0" smtClean="0">
                <a:latin typeface="Times New Roman" pitchFamily="18" charset="0"/>
                <a:cs typeface="Times New Roman" pitchFamily="18" charset="0"/>
              </a:rPr>
              <a:t>, за исключением их изменения по соглашению сторон в следующих случаях:</a:t>
            </a:r>
          </a:p>
          <a:p>
            <a:pPr>
              <a:buNone/>
            </a:pPr>
            <a:r>
              <a:rPr lang="ru-RU" sz="2400" dirty="0" smtClean="0">
                <a:latin typeface="Times New Roman" pitchFamily="18" charset="0"/>
                <a:cs typeface="Times New Roman" pitchFamily="18" charset="0"/>
              </a:rPr>
              <a:t>1) если возможность изменения условий контракта была предусмотрена документацией о закупке и контрактом, а в случае осуществления закупки у единственного поставщика (подрядчика, исполнителя) контрактом:</a:t>
            </a:r>
          </a:p>
          <a:p>
            <a:pPr>
              <a:buNone/>
            </a:pPr>
            <a:r>
              <a:rPr lang="ru-RU" sz="2400" dirty="0" smtClean="0">
                <a:latin typeface="Times New Roman" pitchFamily="18" charset="0"/>
                <a:cs typeface="Times New Roman" pitchFamily="18" charset="0"/>
              </a:rPr>
              <a:t>а) при снижении цены контракта без изменения предусмотренных контрактом количества, качества ТРУ и иных условий контракта.</a:t>
            </a:r>
          </a:p>
          <a:p>
            <a:pPr>
              <a:buNone/>
            </a:pPr>
            <a:r>
              <a:rPr lang="ru-RU" sz="2400" dirty="0" smtClean="0">
                <a:latin typeface="Times New Roman" pitchFamily="18" charset="0"/>
                <a:cs typeface="Times New Roman" pitchFamily="18" charset="0"/>
              </a:rPr>
              <a:t>б) если по предложению заказчика увеличиваются или уменьшаются предусмотренные контрактом количество ТРУ  </a:t>
            </a:r>
            <a:r>
              <a:rPr lang="ru-RU" sz="2400" dirty="0" smtClean="0">
                <a:solidFill>
                  <a:srgbClr val="C00000"/>
                </a:solidFill>
                <a:latin typeface="Times New Roman" pitchFamily="18" charset="0"/>
                <a:cs typeface="Times New Roman" pitchFamily="18" charset="0"/>
              </a:rPr>
              <a:t>не более чем на десять процентов</a:t>
            </a:r>
          </a:p>
          <a:p>
            <a:endParaRPr lang="ru-RU" dirty="0"/>
          </a:p>
        </p:txBody>
      </p:sp>
      <p:sp>
        <p:nvSpPr>
          <p:cNvPr id="3" name="Заголовок 2"/>
          <p:cNvSpPr>
            <a:spLocks noGrp="1"/>
          </p:cNvSpPr>
          <p:nvPr>
            <p:ph type="title"/>
          </p:nvPr>
        </p:nvSpPr>
        <p:spPr>
          <a:xfrm>
            <a:off x="467544" y="332656"/>
            <a:ext cx="8229600" cy="1143000"/>
          </a:xfrm>
        </p:spPr>
        <p:txBody>
          <a:bodyPr>
            <a:normAutofit fontScale="90000"/>
          </a:bodyPr>
          <a:lstStyle/>
          <a:p>
            <a:r>
              <a:rPr lang="ru-RU" dirty="0" smtClean="0">
                <a:latin typeface="Times New Roman" pitchFamily="18" charset="0"/>
                <a:cs typeface="Times New Roman" pitchFamily="18" charset="0"/>
              </a:rPr>
              <a:t>Изменение, расторжение контракта (ст.95)</a:t>
            </a:r>
            <a:endParaRPr lang="ru-RU" dirty="0">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sz="2600" dirty="0" smtClean="0">
                <a:latin typeface="Times New Roman" pitchFamily="18" charset="0"/>
                <a:cs typeface="Times New Roman" pitchFamily="18" charset="0"/>
              </a:rPr>
              <a:t>2) если цена заключенного для обеспечения </a:t>
            </a:r>
            <a:r>
              <a:rPr lang="ru-RU" sz="2600" dirty="0" smtClean="0">
                <a:solidFill>
                  <a:srgbClr val="C00000"/>
                </a:solidFill>
                <a:latin typeface="Times New Roman" pitchFamily="18" charset="0"/>
                <a:cs typeface="Times New Roman" pitchFamily="18" charset="0"/>
              </a:rPr>
              <a:t>федеральных нужд </a:t>
            </a:r>
            <a:r>
              <a:rPr lang="ru-RU" sz="2600" dirty="0" smtClean="0">
                <a:latin typeface="Times New Roman" pitchFamily="18" charset="0"/>
                <a:cs typeface="Times New Roman" pitchFamily="18" charset="0"/>
              </a:rPr>
              <a:t>на срок не менее чем три года контракта составляет либо превышает размер цены, установленный </a:t>
            </a:r>
          </a:p>
          <a:p>
            <a:pPr>
              <a:buNone/>
            </a:pPr>
            <a:r>
              <a:rPr lang="ru-RU" sz="2600" dirty="0" smtClean="0">
                <a:latin typeface="Times New Roman" pitchFamily="18" charset="0"/>
                <a:cs typeface="Times New Roman" pitchFamily="18" charset="0"/>
              </a:rPr>
              <a:t>Правительством РФ и исполнение указанного контракта по независящим от сторон контракта обстоятельствам без изменения его условий невозможно, данные условия могут быть изменены на основании решения Правительства РФ;</a:t>
            </a:r>
          </a:p>
          <a:p>
            <a:r>
              <a:rPr lang="ru-RU" sz="2600" dirty="0" smtClean="0">
                <a:solidFill>
                  <a:srgbClr val="C00000"/>
                </a:solidFill>
                <a:latin typeface="Times New Roman" pitchFamily="18" charset="0"/>
                <a:cs typeface="Times New Roman" pitchFamily="18" charset="0"/>
              </a:rPr>
              <a:t>Для нужд субъектов РФ </a:t>
            </a:r>
            <a:r>
              <a:rPr lang="ru-RU" sz="2600" dirty="0" smtClean="0">
                <a:latin typeface="Times New Roman" pitchFamily="18" charset="0"/>
                <a:cs typeface="Times New Roman" pitchFamily="18" charset="0"/>
              </a:rPr>
              <a:t>– на основании решения высшего исполнительного органа государственной власти субъекта Российской Федерации;</a:t>
            </a:r>
          </a:p>
          <a:p>
            <a:r>
              <a:rPr lang="ru-RU" sz="2600" dirty="0" smtClean="0">
                <a:solidFill>
                  <a:srgbClr val="C00000"/>
                </a:solidFill>
                <a:latin typeface="Times New Roman" pitchFamily="18" charset="0"/>
                <a:cs typeface="Times New Roman" pitchFamily="18" charset="0"/>
              </a:rPr>
              <a:t>Для муниципальных нужд </a:t>
            </a:r>
            <a:r>
              <a:rPr lang="ru-RU" sz="2600" dirty="0" smtClean="0">
                <a:latin typeface="Times New Roman" pitchFamily="18" charset="0"/>
                <a:cs typeface="Times New Roman" pitchFamily="18" charset="0"/>
              </a:rPr>
              <a:t>- на основании решения местной администрации;</a:t>
            </a:r>
          </a:p>
          <a:p>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Изменение, расторжение контракта (ст.95)</a:t>
            </a:r>
            <a:endParaRPr lang="ru-RU"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sz="2600" dirty="0" smtClean="0">
                <a:latin typeface="Times New Roman" pitchFamily="18" charset="0"/>
                <a:cs typeface="Times New Roman" pitchFamily="18" charset="0"/>
              </a:rPr>
              <a:t> Изменение в соответствии с законодательством  РФ регулируемых государством цен (тарифов) на товары, работы, услуги;</a:t>
            </a:r>
          </a:p>
          <a:p>
            <a:r>
              <a:rPr lang="ru-RU" sz="2600" dirty="0" smtClean="0">
                <a:latin typeface="Times New Roman" pitchFamily="18" charset="0"/>
                <a:cs typeface="Times New Roman" pitchFamily="18" charset="0"/>
              </a:rPr>
              <a:t> В случаях, предусмотренных п.6 ст. 161 БК РФ, при </a:t>
            </a:r>
            <a:r>
              <a:rPr lang="ru-RU" sz="2600" dirty="0" smtClean="0">
                <a:solidFill>
                  <a:srgbClr val="C00000"/>
                </a:solidFill>
                <a:latin typeface="Times New Roman" pitchFamily="18" charset="0"/>
                <a:cs typeface="Times New Roman" pitchFamily="18" charset="0"/>
              </a:rPr>
              <a:t>уменьшении ранее доведенных до государственного или муниципального заказчика как получателя бюджетных средств лимитов бюджетных обязательств.</a:t>
            </a:r>
            <a:r>
              <a:rPr lang="ru-RU" sz="2600" dirty="0" smtClean="0">
                <a:latin typeface="Times New Roman" pitchFamily="18" charset="0"/>
                <a:cs typeface="Times New Roman" pitchFamily="18" charset="0"/>
              </a:rPr>
              <a:t> </a:t>
            </a:r>
          </a:p>
          <a:p>
            <a:pPr>
              <a:buNone/>
            </a:pPr>
            <a:r>
              <a:rPr lang="ru-RU" sz="2600" dirty="0" smtClean="0">
                <a:latin typeface="Times New Roman" pitchFamily="18" charset="0"/>
                <a:cs typeface="Times New Roman" pitchFamily="18" charset="0"/>
              </a:rPr>
              <a:t>При этом заказчик в ходе исполнения контракта обеспечивает согласование новых условий контракта, в том числе цены и (или) сроков исполнения контракта и (или) количества ТРУ, предусмотренных контрактом.</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Изменение, расторжение контракта (ст.95)</a:t>
            </a:r>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При исполнении контракта по согласованию заказчика с поставщиком допускается поставка товара, выполнение работы или оказание услуги, качество, технические и функциональные характеристики (потребительские свойства) которых являются </a:t>
            </a:r>
            <a:r>
              <a:rPr lang="ru-RU" dirty="0" smtClean="0">
                <a:solidFill>
                  <a:srgbClr val="C00000"/>
                </a:solidFill>
                <a:latin typeface="Times New Roman" pitchFamily="18" charset="0"/>
                <a:cs typeface="Times New Roman" pitchFamily="18" charset="0"/>
              </a:rPr>
              <a:t>улучшенными</a:t>
            </a:r>
            <a:r>
              <a:rPr lang="ru-RU" dirty="0" smtClean="0">
                <a:latin typeface="Times New Roman" pitchFamily="18" charset="0"/>
                <a:cs typeface="Times New Roman" pitchFamily="18" charset="0"/>
              </a:rPr>
              <a:t> по сравнению с качеством и соответствующими техническими и функциональными характеристиками, указанными в контракте. </a:t>
            </a:r>
          </a:p>
          <a:p>
            <a:r>
              <a:rPr lang="ru-RU" dirty="0" smtClean="0">
                <a:latin typeface="Times New Roman" pitchFamily="18" charset="0"/>
                <a:cs typeface="Times New Roman" pitchFamily="18" charset="0"/>
              </a:rPr>
              <a:t>Заказчик вправе принять решение </a:t>
            </a:r>
            <a:r>
              <a:rPr lang="ru-RU" dirty="0" smtClean="0">
                <a:solidFill>
                  <a:srgbClr val="C00000"/>
                </a:solidFill>
                <a:latin typeface="Times New Roman" pitchFamily="18" charset="0"/>
                <a:cs typeface="Times New Roman" pitchFamily="18" charset="0"/>
              </a:rPr>
              <a:t>об одностороннем отказе от исполнения контракта </a:t>
            </a:r>
            <a:r>
              <a:rPr lang="ru-RU" dirty="0" smtClean="0">
                <a:latin typeface="Times New Roman" pitchFamily="18" charset="0"/>
                <a:cs typeface="Times New Roman" pitchFamily="18" charset="0"/>
              </a:rPr>
              <a:t>в соответствии с гражданским законодательством при условии, если это было предусмотрено контрактом.</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Изменение, расторжение контракта (ст.95)</a:t>
            </a:r>
            <a:endParaRPr lang="ru-RU"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sz="2400" dirty="0" smtClean="0">
                <a:latin typeface="Times New Roman" pitchFamily="18" charset="0"/>
                <a:cs typeface="Times New Roman" pitchFamily="18" charset="0"/>
              </a:rPr>
              <a:t>При осуществлении закупки у ед. поставщика  в случаях, предусмотренных пунктами 4, 5, 8, 9, 10, 13, 15, 17, 20 - 23, 26 - 28 ч. 1 ст. 93 настоящего ФЗ, заказчик вправе установить требование обеспечения исполнения контракта в извещении об осуществлении закупки и (или) в проекте контракта.</a:t>
            </a:r>
          </a:p>
          <a:p>
            <a:r>
              <a:rPr lang="ru-RU" sz="2400" dirty="0" smtClean="0">
                <a:latin typeface="Times New Roman" pitchFamily="18" charset="0"/>
                <a:cs typeface="Times New Roman" pitchFamily="18" charset="0"/>
              </a:rPr>
              <a:t>Исполнение контракта может обеспечиваться: </a:t>
            </a:r>
          </a:p>
          <a:p>
            <a:r>
              <a:rPr lang="ru-RU" sz="2400" dirty="0" smtClean="0">
                <a:solidFill>
                  <a:srgbClr val="C00000"/>
                </a:solidFill>
                <a:latin typeface="Times New Roman" pitchFamily="18" charset="0"/>
                <a:cs typeface="Times New Roman" pitchFamily="18" charset="0"/>
              </a:rPr>
              <a:t>банковской гарантией, выданной банком</a:t>
            </a:r>
            <a:r>
              <a:rPr lang="ru-RU" sz="2400" dirty="0" smtClean="0">
                <a:latin typeface="Times New Roman" pitchFamily="18" charset="0"/>
                <a:cs typeface="Times New Roman" pitchFamily="18" charset="0"/>
              </a:rPr>
              <a:t> и соответствующей требованиям статьи 45 </a:t>
            </a:r>
          </a:p>
          <a:p>
            <a:r>
              <a:rPr lang="ru-RU" sz="2400" dirty="0" smtClean="0">
                <a:latin typeface="Times New Roman" pitchFamily="18" charset="0"/>
                <a:cs typeface="Times New Roman" pitchFamily="18" charset="0"/>
              </a:rPr>
              <a:t> </a:t>
            </a:r>
            <a:r>
              <a:rPr lang="ru-RU" sz="2400" dirty="0" smtClean="0">
                <a:solidFill>
                  <a:srgbClr val="C00000"/>
                </a:solidFill>
                <a:latin typeface="Times New Roman" pitchFamily="18" charset="0"/>
                <a:cs typeface="Times New Roman" pitchFamily="18" charset="0"/>
              </a:rPr>
              <a:t>внесением денежных средств </a:t>
            </a:r>
            <a:r>
              <a:rPr lang="ru-RU" sz="2400" dirty="0" smtClean="0">
                <a:latin typeface="Times New Roman" pitchFamily="18" charset="0"/>
                <a:cs typeface="Times New Roman" pitchFamily="18" charset="0"/>
              </a:rPr>
              <a:t>на указанный заказчиком счет.</a:t>
            </a:r>
          </a:p>
          <a:p>
            <a:r>
              <a:rPr lang="ru-RU" sz="2400" dirty="0" smtClean="0">
                <a:latin typeface="Times New Roman" pitchFamily="18" charset="0"/>
                <a:cs typeface="Times New Roman" pitchFamily="18" charset="0"/>
              </a:rPr>
              <a:t>Способ выбирается поставщиком </a:t>
            </a:r>
            <a:r>
              <a:rPr lang="ru-RU" sz="2400" dirty="0" smtClean="0">
                <a:solidFill>
                  <a:srgbClr val="C00000"/>
                </a:solidFill>
                <a:latin typeface="Times New Roman" pitchFamily="18" charset="0"/>
                <a:cs typeface="Times New Roman" pitchFamily="18" charset="0"/>
              </a:rPr>
              <a:t>самостоятельно.</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Если участником закупки, с которым заключается контракт, является </a:t>
            </a:r>
            <a:r>
              <a:rPr lang="ru-RU" sz="2400" dirty="0" smtClean="0">
                <a:solidFill>
                  <a:srgbClr val="C00000"/>
                </a:solidFill>
                <a:latin typeface="Times New Roman" pitchFamily="18" charset="0"/>
                <a:cs typeface="Times New Roman" pitchFamily="18" charset="0"/>
              </a:rPr>
              <a:t>государственное или муниципальное казенное учреждение,</a:t>
            </a:r>
            <a:r>
              <a:rPr lang="ru-RU" sz="2400" dirty="0" smtClean="0">
                <a:latin typeface="Times New Roman" pitchFamily="18" charset="0"/>
                <a:cs typeface="Times New Roman" pitchFamily="18" charset="0"/>
              </a:rPr>
              <a:t> положения закона об обеспечении исполнения контракта к такому участнику </a:t>
            </a:r>
            <a:r>
              <a:rPr lang="ru-RU" sz="2400" dirty="0" smtClean="0">
                <a:solidFill>
                  <a:srgbClr val="C00000"/>
                </a:solidFill>
                <a:latin typeface="Times New Roman" pitchFamily="18" charset="0"/>
                <a:cs typeface="Times New Roman" pitchFamily="18" charset="0"/>
              </a:rPr>
              <a:t>не применяются.</a:t>
            </a:r>
          </a:p>
          <a:p>
            <a:endParaRPr lang="ru-RU" sz="2400" dirty="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Обеспечение исполнения контракта (ст.96)</a:t>
            </a:r>
            <a:r>
              <a:rPr lang="ru-RU" dirty="0" smtClean="0"/>
              <a:t/>
            </a:r>
            <a:br>
              <a:rPr lang="ru-RU" dirty="0" smtClean="0"/>
            </a:br>
            <a:endParaRPr lang="ru-RU"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sz="2600" dirty="0" smtClean="0">
                <a:latin typeface="Times New Roman" pitchFamily="18" charset="0"/>
                <a:cs typeface="Times New Roman" pitchFamily="18" charset="0"/>
              </a:rPr>
              <a:t>Размер обеспечения исполнения контракта -</a:t>
            </a:r>
            <a:r>
              <a:rPr lang="ru-RU" sz="2600" dirty="0" smtClean="0">
                <a:solidFill>
                  <a:srgbClr val="C00000"/>
                </a:solidFill>
                <a:latin typeface="Times New Roman" pitchFamily="18" charset="0"/>
                <a:cs typeface="Times New Roman" pitchFamily="18" charset="0"/>
              </a:rPr>
              <a:t>5-30% от НМЦК. </a:t>
            </a:r>
          </a:p>
          <a:p>
            <a:endParaRPr lang="ru-RU" sz="2600" dirty="0" smtClean="0">
              <a:latin typeface="Times New Roman" pitchFamily="18" charset="0"/>
              <a:cs typeface="Times New Roman" pitchFamily="18" charset="0"/>
            </a:endParaRPr>
          </a:p>
          <a:p>
            <a:r>
              <a:rPr lang="ru-RU" sz="2600" dirty="0" smtClean="0">
                <a:latin typeface="Times New Roman" pitchFamily="18" charset="0"/>
                <a:cs typeface="Times New Roman" pitchFamily="18" charset="0"/>
              </a:rPr>
              <a:t>Если НМЦК  превышает </a:t>
            </a:r>
            <a:r>
              <a:rPr lang="ru-RU" sz="2600" dirty="0" smtClean="0">
                <a:solidFill>
                  <a:srgbClr val="C00000"/>
                </a:solidFill>
                <a:latin typeface="Times New Roman" pitchFamily="18" charset="0"/>
                <a:cs typeface="Times New Roman" pitchFamily="18" charset="0"/>
              </a:rPr>
              <a:t>пятьдесят миллионов рублей, </a:t>
            </a:r>
            <a:r>
              <a:rPr lang="ru-RU" sz="2600" dirty="0" smtClean="0">
                <a:latin typeface="Times New Roman" pitchFamily="18" charset="0"/>
                <a:cs typeface="Times New Roman" pitchFamily="18" charset="0"/>
              </a:rPr>
              <a:t>заказчик обязан установить требование обеспечения исполнения контракта </a:t>
            </a:r>
            <a:r>
              <a:rPr lang="ru-RU" sz="2600" dirty="0" smtClean="0">
                <a:solidFill>
                  <a:srgbClr val="C00000"/>
                </a:solidFill>
                <a:latin typeface="Times New Roman" pitchFamily="18" charset="0"/>
                <a:cs typeface="Times New Roman" pitchFamily="18" charset="0"/>
              </a:rPr>
              <a:t>10-30% от НМЦК</a:t>
            </a:r>
            <a:r>
              <a:rPr lang="ru-RU" sz="2600" dirty="0" smtClean="0">
                <a:latin typeface="Times New Roman" pitchFamily="18" charset="0"/>
                <a:cs typeface="Times New Roman" pitchFamily="18" charset="0"/>
              </a:rPr>
              <a:t>, </a:t>
            </a:r>
            <a:r>
              <a:rPr lang="ru-RU" sz="2600" dirty="0" smtClean="0">
                <a:solidFill>
                  <a:srgbClr val="C00000"/>
                </a:solidFill>
                <a:latin typeface="Times New Roman" pitchFamily="18" charset="0"/>
                <a:cs typeface="Times New Roman" pitchFamily="18" charset="0"/>
              </a:rPr>
              <a:t>но не менее чем в размере аванса </a:t>
            </a:r>
            <a:r>
              <a:rPr lang="ru-RU" sz="2600" dirty="0" smtClean="0">
                <a:latin typeface="Times New Roman" pitchFamily="18" charset="0"/>
                <a:cs typeface="Times New Roman" pitchFamily="18" charset="0"/>
              </a:rPr>
              <a:t>(если контрактом предусмотрена выплата аванса). </a:t>
            </a:r>
          </a:p>
          <a:p>
            <a:r>
              <a:rPr lang="ru-RU" sz="2600" dirty="0" smtClean="0">
                <a:latin typeface="Times New Roman" pitchFamily="18" charset="0"/>
                <a:cs typeface="Times New Roman" pitchFamily="18" charset="0"/>
              </a:rPr>
              <a:t>В случае, если аванс превышает тридцать процентов начальной (максимальной) цены контракта, размер обеспечения исполнения контракта устанавливается в размере аванса. </a:t>
            </a:r>
          </a:p>
          <a:p>
            <a:r>
              <a:rPr lang="ru-RU" sz="2600" dirty="0" smtClean="0">
                <a:latin typeface="Times New Roman" pitchFamily="18" charset="0"/>
                <a:cs typeface="Times New Roman" pitchFamily="18" charset="0"/>
              </a:rPr>
              <a:t>В случае, если предложенная в заявке участника закупки цена снижена на двадцать пять и более процентов по отношению к НМЦК, участник закупки, с которым заключается контракт, предоставляет обеспечение исполнения контракта с учетом положений ст. 37 настоящего ФЗ.</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Обеспечение исполнения контракта (ст.96)</a:t>
            </a:r>
            <a:endParaRPr lang="ru-RU"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sz="2400" dirty="0" smtClean="0">
                <a:latin typeface="Times New Roman" pitchFamily="18" charset="0"/>
                <a:cs typeface="Times New Roman" pitchFamily="18" charset="0"/>
              </a:rPr>
              <a:t>Мониторинг закупок представляет собой систему наблюдений в сфере закупок, осуществляемых на постоянной основе посредством сбора, обобщения, систематизации и оценки информации об осуществлении закупок, в том числе реализации планов закупок и планов-графиков.</a:t>
            </a:r>
          </a:p>
          <a:p>
            <a:r>
              <a:rPr lang="ru-RU" sz="2400" dirty="0" smtClean="0">
                <a:latin typeface="Times New Roman" pitchFamily="18" charset="0"/>
                <a:cs typeface="Times New Roman" pitchFamily="18" charset="0"/>
              </a:rPr>
              <a:t>Результаты мониторинга закупок по итогам каждого года оформляются в виде сводного аналитического отчета.</a:t>
            </a:r>
          </a:p>
          <a:p>
            <a:r>
              <a:rPr lang="ru-RU" sz="2400" dirty="0" smtClean="0">
                <a:latin typeface="Times New Roman" pitchFamily="18" charset="0"/>
                <a:cs typeface="Times New Roman" pitchFamily="18" charset="0"/>
              </a:rPr>
              <a:t>Мониторинг закупок обеспечивается федеральным органом исполнительной власти по регулированию контрактной системы в сфере закупок, органом исполнительной власти субъекта Российской Федерации по регулированию контрактной системы в сфере закупок, местной администрацией.</a:t>
            </a:r>
          </a:p>
          <a:p>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Мониторинг закупок (ст.97)</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r>
              <a:rPr lang="ru-RU" sz="9600" dirty="0" smtClean="0">
                <a:latin typeface="Times New Roman" pitchFamily="18" charset="0"/>
                <a:cs typeface="Times New Roman" pitchFamily="18" charset="0"/>
              </a:rPr>
              <a:t>В течение </a:t>
            </a:r>
            <a:r>
              <a:rPr lang="ru-RU" sz="9600" dirty="0" smtClean="0">
                <a:solidFill>
                  <a:srgbClr val="C00000"/>
                </a:solidFill>
                <a:latin typeface="Times New Roman" pitchFamily="18" charset="0"/>
                <a:cs typeface="Times New Roman" pitchFamily="18" charset="0"/>
              </a:rPr>
              <a:t>3 рабочих дней </a:t>
            </a:r>
            <a:r>
              <a:rPr lang="ru-RU" sz="9600" dirty="0" smtClean="0">
                <a:latin typeface="Times New Roman" pitchFamily="18" charset="0"/>
                <a:cs typeface="Times New Roman" pitchFamily="18" charset="0"/>
              </a:rPr>
              <a:t>с даты заключения контракта заказчик направляет информацию в федеральный орган исполнительной власти, осуществляющий правоприменительные функции по кассовому обслуживанию исполнения бюджетов бюджетной системы Российской Федерации. </a:t>
            </a:r>
          </a:p>
          <a:p>
            <a:r>
              <a:rPr lang="ru-RU" sz="9600" dirty="0" smtClean="0">
                <a:solidFill>
                  <a:srgbClr val="C00000"/>
                </a:solidFill>
                <a:latin typeface="Times New Roman" pitchFamily="18" charset="0"/>
                <a:cs typeface="Times New Roman" pitchFamily="18" charset="0"/>
              </a:rPr>
              <a:t>В реестр включаются следующие сведения: </a:t>
            </a:r>
          </a:p>
          <a:p>
            <a:r>
              <a:rPr lang="ru-RU" sz="9600" dirty="0" smtClean="0">
                <a:latin typeface="Times New Roman" pitchFamily="18" charset="0"/>
                <a:cs typeface="Times New Roman" pitchFamily="18" charset="0"/>
              </a:rPr>
              <a:t>Копия контракта, подписанная УЭП заказчика; </a:t>
            </a:r>
          </a:p>
          <a:p>
            <a:r>
              <a:rPr lang="ru-RU" sz="9600" dirty="0" smtClean="0">
                <a:latin typeface="Times New Roman" pitchFamily="18" charset="0"/>
                <a:cs typeface="Times New Roman" pitchFamily="18" charset="0"/>
              </a:rPr>
              <a:t>Идентификационный код закупки; </a:t>
            </a:r>
          </a:p>
          <a:p>
            <a:r>
              <a:rPr lang="ru-RU" sz="9600" dirty="0" smtClean="0">
                <a:latin typeface="Times New Roman" pitchFamily="18" charset="0"/>
                <a:cs typeface="Times New Roman" pitchFamily="18" charset="0"/>
              </a:rPr>
              <a:t>Документ о приемке ТРУ; </a:t>
            </a:r>
          </a:p>
          <a:p>
            <a:r>
              <a:rPr lang="ru-RU" sz="9600" dirty="0" smtClean="0">
                <a:latin typeface="Times New Roman" pitchFamily="18" charset="0"/>
                <a:cs typeface="Times New Roman" pitchFamily="18" charset="0"/>
              </a:rPr>
              <a:t>Цена единицы товара, работы или услуги, наименование страны происхождения или информация о производителе товара в отношении исполненного контракта; </a:t>
            </a:r>
          </a:p>
          <a:p>
            <a:r>
              <a:rPr lang="ru-RU" sz="9600" dirty="0" smtClean="0">
                <a:latin typeface="Times New Roman" pitchFamily="18" charset="0"/>
                <a:cs typeface="Times New Roman" pitchFamily="18" charset="0"/>
              </a:rPr>
              <a:t>Решение врачебной комиссии.</a:t>
            </a:r>
          </a:p>
          <a:p>
            <a:pPr>
              <a:buNone/>
            </a:pPr>
            <a:r>
              <a:rPr lang="ru-RU" sz="9600" dirty="0" smtClean="0">
                <a:latin typeface="Times New Roman" pitchFamily="18" charset="0"/>
                <a:cs typeface="Times New Roman" pitchFamily="18" charset="0"/>
              </a:rPr>
              <a:t>	</a:t>
            </a:r>
          </a:p>
          <a:p>
            <a:endParaRPr lang="ru-RU" sz="9600"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Реестр контрактов, заключенных заказчиками (ст.103)</a:t>
            </a:r>
            <a:endParaRPr lang="ru-RU" dirty="0">
              <a:latin typeface="Times New Roman" pitchFamily="18" charset="0"/>
              <a:cs typeface="Times New Roman"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ru-RU" dirty="0" smtClean="0">
                <a:latin typeface="Times New Roman" pitchFamily="18" charset="0"/>
                <a:cs typeface="Times New Roman" pitchFamily="18" charset="0"/>
              </a:rPr>
              <a:t>В РНП включается информация:</a:t>
            </a:r>
          </a:p>
          <a:p>
            <a:r>
              <a:rPr lang="ru-RU" dirty="0" smtClean="0">
                <a:latin typeface="Times New Roman" pitchFamily="18" charset="0"/>
                <a:cs typeface="Times New Roman" pitchFamily="18" charset="0"/>
              </a:rPr>
              <a:t> об участниках закупок, </a:t>
            </a:r>
            <a:r>
              <a:rPr lang="ru-RU" dirty="0" smtClean="0">
                <a:solidFill>
                  <a:srgbClr val="C00000"/>
                </a:solidFill>
                <a:latin typeface="Times New Roman" pitchFamily="18" charset="0"/>
                <a:cs typeface="Times New Roman" pitchFamily="18" charset="0"/>
              </a:rPr>
              <a:t>уклонившихся от заключения контрактов, </a:t>
            </a:r>
          </a:p>
          <a:p>
            <a:r>
              <a:rPr lang="ru-RU" dirty="0" smtClean="0">
                <a:latin typeface="Times New Roman" pitchFamily="18" charset="0"/>
                <a:cs typeface="Times New Roman" pitchFamily="18" charset="0"/>
              </a:rPr>
              <a:t>о поставщиках (подрядчиках, исполнителях), с которыми контракты расторгнуты </a:t>
            </a:r>
            <a:r>
              <a:rPr lang="ru-RU" dirty="0" smtClean="0">
                <a:solidFill>
                  <a:srgbClr val="C00000"/>
                </a:solidFill>
                <a:latin typeface="Times New Roman" pitchFamily="18" charset="0"/>
                <a:cs typeface="Times New Roman" pitchFamily="18" charset="0"/>
              </a:rPr>
              <a:t>по решению суда;</a:t>
            </a:r>
          </a:p>
          <a:p>
            <a:r>
              <a:rPr lang="ru-RU" dirty="0" smtClean="0">
                <a:latin typeface="Times New Roman" pitchFamily="18" charset="0"/>
                <a:cs typeface="Times New Roman" pitchFamily="18" charset="0"/>
              </a:rPr>
              <a:t>в  случае </a:t>
            </a:r>
            <a:r>
              <a:rPr lang="ru-RU" dirty="0" smtClean="0">
                <a:solidFill>
                  <a:srgbClr val="C00000"/>
                </a:solidFill>
                <a:latin typeface="Times New Roman" pitchFamily="18" charset="0"/>
                <a:cs typeface="Times New Roman" pitchFamily="18" charset="0"/>
              </a:rPr>
              <a:t>одностороннего отказа заказчика </a:t>
            </a:r>
            <a:r>
              <a:rPr lang="ru-RU" dirty="0" smtClean="0">
                <a:latin typeface="Times New Roman" pitchFamily="18" charset="0"/>
                <a:cs typeface="Times New Roman" pitchFamily="18" charset="0"/>
              </a:rPr>
              <a:t>от исполнения контракта в связи с существенным нарушением ими условий контрактов.</a:t>
            </a:r>
          </a:p>
          <a:p>
            <a:endParaRPr lang="ru-RU" dirty="0"/>
          </a:p>
        </p:txBody>
      </p:sp>
      <p:sp>
        <p:nvSpPr>
          <p:cNvPr id="3" name="Заголовок 2"/>
          <p:cNvSpPr>
            <a:spLocks noGrp="1"/>
          </p:cNvSpPr>
          <p:nvPr>
            <p:ph type="title"/>
          </p:nvPr>
        </p:nvSpPr>
        <p:spPr/>
        <p:txBody>
          <a:bodyPr>
            <a:normAutofit fontScale="90000"/>
          </a:bodyPr>
          <a:lstStyle/>
          <a:p>
            <a:r>
              <a:rPr lang="ru-RU" sz="3600" dirty="0" smtClean="0">
                <a:latin typeface="Times New Roman" pitchFamily="18" charset="0"/>
                <a:cs typeface="Times New Roman" pitchFamily="18" charset="0"/>
              </a:rPr>
              <a:t>Реестр недобросовестных поставщиков (подрядчиков, исполнителей) (ст.104)</a:t>
            </a:r>
            <a:r>
              <a:rPr lang="ru-RU" dirty="0" smtClean="0"/>
              <a:t/>
            </a:r>
            <a:br>
              <a:rPr lang="ru-RU" dirty="0" smtClean="0"/>
            </a:br>
            <a:endParaRPr lang="ru-RU"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4294967295"/>
          </p:nvPr>
        </p:nvSpPr>
        <p:spPr>
          <a:xfrm>
            <a:off x="0" y="1484784"/>
            <a:ext cx="8748464" cy="4535016"/>
          </a:xfrm>
        </p:spPr>
        <p:txBody>
          <a:bodyPr>
            <a:normAutofit/>
          </a:bodyPr>
          <a:lstStyle/>
          <a:p>
            <a:pPr algn="ctr" eaLnBrk="1" hangingPunct="1">
              <a:buFont typeface="Wingdings" charset="2"/>
              <a:buNone/>
            </a:pPr>
            <a:r>
              <a:rPr lang="ru-RU" sz="3600" dirty="0" smtClean="0">
                <a:latin typeface="Times New Roman" pitchFamily="18" charset="0"/>
                <a:cs typeface="Times New Roman" pitchFamily="18" charset="0"/>
              </a:rPr>
              <a:t>Спасибо за внимание!</a:t>
            </a:r>
          </a:p>
        </p:txBody>
      </p:sp>
      <p:pic>
        <p:nvPicPr>
          <p:cNvPr id="47107" name="Picture 4" descr="j0299171"/>
          <p:cNvPicPr>
            <a:picLocks noChangeAspect="1" noChangeArrowheads="1"/>
          </p:cNvPicPr>
          <p:nvPr/>
        </p:nvPicPr>
        <p:blipFill>
          <a:blip r:embed="rId3" cstate="print"/>
          <a:srcRect/>
          <a:stretch>
            <a:fillRect/>
          </a:stretch>
        </p:blipFill>
        <p:spPr bwMode="auto">
          <a:xfrm>
            <a:off x="3803650" y="2524125"/>
            <a:ext cx="1535113" cy="18097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endParaRPr lang="ru-RU" dirty="0" smtClean="0"/>
          </a:p>
          <a:p>
            <a:endParaRPr lang="ru-RU" sz="32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a:xfrm>
            <a:off x="395536" y="332656"/>
            <a:ext cx="8229600" cy="1224136"/>
          </a:xfrm>
        </p:spPr>
        <p:txBody>
          <a:bodyPr>
            <a:normAutofit fontScale="90000"/>
          </a:bodyPr>
          <a:lstStyle/>
          <a:p>
            <a:r>
              <a:rPr lang="ru-RU" sz="2200" dirty="0" smtClean="0">
                <a:latin typeface="Times New Roman" pitchFamily="18" charset="0"/>
                <a:cs typeface="Times New Roman" pitchFamily="18" charset="0"/>
              </a:rPr>
              <a:t> </a:t>
            </a:r>
            <a:r>
              <a:rPr lang="ru-RU" sz="2700" dirty="0" smtClean="0">
                <a:latin typeface="Times New Roman" pitchFamily="18" charset="0"/>
                <a:cs typeface="Times New Roman" pitchFamily="18" charset="0"/>
              </a:rPr>
              <a:t>Особенности закупок, осуществляемых бюджетным, автономным учреждениями, государственным, муниципальным унитарными предприятиями и иными юридическими лицами (ст.15)</a:t>
            </a:r>
            <a:br>
              <a:rPr lang="ru-RU" sz="2700" dirty="0" smtClean="0">
                <a:latin typeface="Times New Roman" pitchFamily="18" charset="0"/>
                <a:cs typeface="Times New Roman" pitchFamily="18" charset="0"/>
              </a:rPr>
            </a:br>
            <a:endParaRPr lang="ru-RU" sz="2700" dirty="0">
              <a:latin typeface="Times New Roman" pitchFamily="18" charset="0"/>
              <a:cs typeface="Times New Roman" pitchFamily="18" charset="0"/>
            </a:endParaRPr>
          </a:p>
        </p:txBody>
      </p:sp>
      <p:sp>
        <p:nvSpPr>
          <p:cNvPr id="4" name="Прямоугольник 3"/>
          <p:cNvSpPr/>
          <p:nvPr/>
        </p:nvSpPr>
        <p:spPr>
          <a:xfrm>
            <a:off x="467544" y="1772816"/>
            <a:ext cx="8352928" cy="3693319"/>
          </a:xfrm>
          <a:prstGeom prst="rect">
            <a:avLst/>
          </a:prstGeom>
        </p:spPr>
        <p:txBody>
          <a:bodyPr wrap="square">
            <a:spAutoFit/>
          </a:bodyPr>
          <a:lstStyle/>
          <a:p>
            <a:endParaRPr lang="ru-RU" dirty="0" smtClean="0"/>
          </a:p>
          <a:p>
            <a:r>
              <a:rPr lang="ru-RU" sz="2400" dirty="0" smtClean="0">
                <a:latin typeface="Times New Roman" pitchFamily="18" charset="0"/>
                <a:cs typeface="Times New Roman" pitchFamily="18" charset="0"/>
              </a:rPr>
              <a:t>Закупки бюджетных учреждений:   </a:t>
            </a:r>
          </a:p>
          <a:p>
            <a:pPr>
              <a:buFont typeface="Arial" pitchFamily="34" charset="0"/>
              <a:buChar char="•"/>
            </a:pPr>
            <a:r>
              <a:rPr lang="ru-RU" sz="2400" dirty="0" smtClean="0">
                <a:latin typeface="Times New Roman" pitchFamily="18" charset="0"/>
                <a:cs typeface="Times New Roman" pitchFamily="18" charset="0"/>
              </a:rPr>
              <a:t> за счет субсидий </a:t>
            </a:r>
            <a:r>
              <a:rPr lang="ru-RU" sz="2400" dirty="0" smtClean="0">
                <a:solidFill>
                  <a:srgbClr val="C00000"/>
                </a:solidFill>
                <a:latin typeface="Times New Roman" pitchFamily="18" charset="0"/>
                <a:cs typeface="Times New Roman" pitchFamily="18" charset="0"/>
              </a:rPr>
              <a:t>– Закон №44-ФЗ, </a:t>
            </a:r>
          </a:p>
          <a:p>
            <a:pPr>
              <a:buFont typeface="Arial" pitchFamily="34" charset="0"/>
              <a:buChar char="•"/>
            </a:pPr>
            <a:r>
              <a:rPr lang="ru-RU" sz="2400" dirty="0" smtClean="0">
                <a:latin typeface="Times New Roman" pitchFamily="18" charset="0"/>
                <a:cs typeface="Times New Roman" pitchFamily="18" charset="0"/>
              </a:rPr>
              <a:t> за счет «заработанных» средств (кроме средств ОМС), грантов – </a:t>
            </a:r>
            <a:r>
              <a:rPr lang="ru-RU" sz="2400" dirty="0" smtClean="0">
                <a:solidFill>
                  <a:srgbClr val="C00000"/>
                </a:solidFill>
                <a:latin typeface="Times New Roman" pitchFamily="18" charset="0"/>
                <a:cs typeface="Times New Roman" pitchFamily="18" charset="0"/>
              </a:rPr>
              <a:t>Закон № 223-ФЗ </a:t>
            </a:r>
            <a:r>
              <a:rPr lang="ru-RU" sz="2400" dirty="0" smtClean="0">
                <a:latin typeface="Times New Roman" pitchFamily="18" charset="0"/>
                <a:cs typeface="Times New Roman" pitchFamily="18" charset="0"/>
              </a:rPr>
              <a:t>(в случае, если у  БУ есть соответствующее положение о закупке);</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Принятое  бюджетным учреждением об осуществлении закупок решение, в порядке, установленном Законом №44-ФЗ не может быть изменено в текущем году.  </a:t>
            </a:r>
            <a:r>
              <a:rPr lang="ru-RU"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3490</TotalTime>
  <Words>7844</Words>
  <Application>Microsoft Office PowerPoint</Application>
  <PresentationFormat>Экран (4:3)</PresentationFormat>
  <Paragraphs>652</Paragraphs>
  <Slides>89</Slides>
  <Notes>89</Notes>
  <HiddenSlides>0</HiddenSlides>
  <MMClips>0</MMClips>
  <ScaleCrop>false</ScaleCrop>
  <HeadingPairs>
    <vt:vector size="4" baseType="variant">
      <vt:variant>
        <vt:lpstr>Тема</vt:lpstr>
      </vt:variant>
      <vt:variant>
        <vt:i4>1</vt:i4>
      </vt:variant>
      <vt:variant>
        <vt:lpstr>Заголовки слайдов</vt:lpstr>
      </vt:variant>
      <vt:variant>
        <vt:i4>89</vt:i4>
      </vt:variant>
    </vt:vector>
  </HeadingPairs>
  <TitlesOfParts>
    <vt:vector size="90" baseType="lpstr">
      <vt:lpstr>Открытая</vt:lpstr>
      <vt:lpstr>О контрактной системе в сфере закупок товаров, работ, услуг для обеспечения государственных и муниципальных нужд" </vt:lpstr>
      <vt:lpstr>Сфера применения настоящего закона (Ст.1)</vt:lpstr>
      <vt:lpstr>Типы заказчиков </vt:lpstr>
      <vt:lpstr>Закон не применяется  к отношениям, связанным с:</vt:lpstr>
      <vt:lpstr>Единая информационная система в сфере закупок  (Ст. 4 ч.3)  </vt:lpstr>
      <vt:lpstr>Единая информационная система в сфере закупок  (Ст. 4 ч.3)</vt:lpstr>
      <vt:lpstr>Электронный документооборот (ст.5)</vt:lpstr>
      <vt:lpstr>Принципы контрактной системы в сфере закупок (ст.6)</vt:lpstr>
      <vt:lpstr> Особенности закупок, осуществляемых бюджетным, автономным учреждениями, государственным, муниципальным унитарными предприятиями и иными юридическими лицами (ст.15) </vt:lpstr>
      <vt:lpstr>Централизованные закупки (ст. 26)</vt:lpstr>
      <vt:lpstr>Контрактная служба (ст.38)</vt:lpstr>
      <vt:lpstr>Функции и полномочия контрактной службы (Ст.38)</vt:lpstr>
      <vt:lpstr>Комиссия по осуществлению закупок (Ст.39)</vt:lpstr>
      <vt:lpstr>В состав комиссии не могут быть включены:</vt:lpstr>
      <vt:lpstr>Планы закупок (ст.17)</vt:lpstr>
      <vt:lpstr>Планы закупок (ст.17)</vt:lpstr>
      <vt:lpstr>Планы-графики (ст.21)</vt:lpstr>
      <vt:lpstr>Планы-графики (ст.21)</vt:lpstr>
      <vt:lpstr>Обоснование закупок (ст.18)</vt:lpstr>
      <vt:lpstr>Нормирование в сфере закупок (ст.19)</vt:lpstr>
      <vt:lpstr>Обязательное обсуждение закупок (ст.20, вступает в силу с 2016 г.)</vt:lpstr>
      <vt:lpstr>НМЦК, цена контракта, заключаемого с единственным поставщиком (ст.22)</vt:lpstr>
      <vt:lpstr>НМЦК (ст.22) Метод сопоставимых рыночных цен</vt:lpstr>
      <vt:lpstr>НМЦК (ст.22) Метод сопоставимых рыночных цен</vt:lpstr>
      <vt:lpstr>НМЦК (ст.22)  Метод сопоставимых рыночных цен</vt:lpstr>
      <vt:lpstr>НМЦК (ст.22)  Нормативный метод</vt:lpstr>
      <vt:lpstr>НМЦК (ст.22)  Тарифный метод</vt:lpstr>
      <vt:lpstr>НМЦК (ст.22)  Проектно-сметный метод</vt:lpstr>
      <vt:lpstr>НМЦК (ст.22)  Затратный метод</vt:lpstr>
      <vt:lpstr>НМЦК контракта (ст.22)</vt:lpstr>
      <vt:lpstr>Преимущества участникам закупки (ст.27-30)</vt:lpstr>
      <vt:lpstr>Требования к участникам закупки (ст.31)</vt:lpstr>
      <vt:lpstr>Требования к участникам закупки (ст.31)</vt:lpstr>
      <vt:lpstr>Требования к участникам закупки (ст.31)</vt:lpstr>
      <vt:lpstr>Оценка заявок, окончательных предложений участников закупки и критерии этой оценки (ст.32)</vt:lpstr>
      <vt:lpstr>Оценка заявок, окончательных предложений участников закупки и критерии этой оценки (ст.32)</vt:lpstr>
      <vt:lpstr> Правила описания объекта закупки (Ст.33)  </vt:lpstr>
      <vt:lpstr>Правила описания объекта закупки (Ст.33) </vt:lpstr>
      <vt:lpstr>Правила описания объекта закупки (Ст.33)</vt:lpstr>
      <vt:lpstr>Правила описания объекта закупки (Ст.33)</vt:lpstr>
      <vt:lpstr>Антидемпинговые меры при проведении конкурса и аукциона (ст.37)</vt:lpstr>
      <vt:lpstr>Антидемпинговые меры при проведении конкурса и аукциона (ст.37)</vt:lpstr>
      <vt:lpstr>Контракт </vt:lpstr>
      <vt:lpstr>Контракт </vt:lpstr>
      <vt:lpstr>Способы определения поставщиков (ст.24)</vt:lpstr>
      <vt:lpstr>Открытый конкурс (ст.48-55)</vt:lpstr>
      <vt:lpstr>Слайд 47</vt:lpstr>
      <vt:lpstr>Конкурс с ограниченным участием (ст.56)</vt:lpstr>
      <vt:lpstr>Двухэтапный конкурс (ст.57) </vt:lpstr>
      <vt:lpstr>Аукцион в электронной форме  (ст.59-71) </vt:lpstr>
      <vt:lpstr>Слайд 51</vt:lpstr>
      <vt:lpstr>Запрос котировок (ст. 72-79)</vt:lpstr>
      <vt:lpstr>Слайд 53</vt:lpstr>
      <vt:lpstr>Извещение (ст.73)</vt:lpstr>
      <vt:lpstr>Извещение (ст.73) </vt:lpstr>
      <vt:lpstr>Порядок проведения запроса котировок (ст. 74)</vt:lpstr>
      <vt:lpstr>Отмена определения поставщика</vt:lpstr>
      <vt:lpstr>Изменение и отзыв заявок (ст.43)</vt:lpstr>
      <vt:lpstr>Порядок подачи заявки на участие в запросе котировок (ст.74) </vt:lpstr>
      <vt:lpstr>Рассмотрение и оценка заявки на участие в запросе котировок (ст.78)</vt:lpstr>
      <vt:lpstr>Рассмотрение и оценка заявки на участие в запросе котировок (ст.78)</vt:lpstr>
      <vt:lpstr>Рассмотрение и оценка заявки на участие в запросе котировок (ст.78)</vt:lpstr>
      <vt:lpstr>Если запрос котировок не состоялся (ст.79)</vt:lpstr>
      <vt:lpstr>Если запрос котировок не состоялся (ст.79)</vt:lpstr>
      <vt:lpstr>Если запрос котировок не состоялся (ст.79)</vt:lpstr>
      <vt:lpstr>Запрос предложений (ст.83)</vt:lpstr>
      <vt:lpstr>Запрос предложений (ст.83)</vt:lpstr>
      <vt:lpstr>Запрос предложений (ст.83)</vt:lpstr>
      <vt:lpstr>Запрос предложений (ст.83)</vt:lpstr>
      <vt:lpstr>Слайд 70</vt:lpstr>
      <vt:lpstr>Запрос предложений (ст.83)</vt:lpstr>
      <vt:lpstr>Запрос предложений (ст.83)</vt:lpstr>
      <vt:lpstr>Закупка у единственного поставщика (ст.93)</vt:lpstr>
      <vt:lpstr>Закупка у единственного поставщика (ст.93)</vt:lpstr>
      <vt:lpstr>Закупка у единственного поставщика (ст.93)</vt:lpstr>
      <vt:lpstr>Закупка у единственного поставщика (ст.93)</vt:lpstr>
      <vt:lpstr>Закупка у единственного поставщика (ст.93)</vt:lpstr>
      <vt:lpstr>Исполнение контракта (ст.94)</vt:lpstr>
      <vt:lpstr>Содержание отчета (ч.9 ст.94)</vt:lpstr>
      <vt:lpstr>Изменение, расторжение контракта (ст.95)</vt:lpstr>
      <vt:lpstr>Изменение, расторжение контракта (ст.95)</vt:lpstr>
      <vt:lpstr>Изменение, расторжение контракта (ст.95)</vt:lpstr>
      <vt:lpstr>Изменение, расторжение контракта (ст.95)</vt:lpstr>
      <vt:lpstr>Обеспечение исполнения контракта (ст.96) </vt:lpstr>
      <vt:lpstr>Обеспечение исполнения контракта (ст.96)</vt:lpstr>
      <vt:lpstr>Мониторинг закупок (ст.97) </vt:lpstr>
      <vt:lpstr>Реестр контрактов, заключенных заказчиками (ст.103)</vt:lpstr>
      <vt:lpstr>Реестр недобросовестных поставщиков (подрядчиков, исполнителей) (ст.104) </vt:lpstr>
      <vt:lpstr>Слайд 89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размещении заказов на поставки товаров, выполнение работ, оказание услуг для государственных и муниципальных нужд</dc:title>
  <dc:creator>Автор</dc:creator>
  <cp:lastModifiedBy>Лилия Галимулловна Полбицына</cp:lastModifiedBy>
  <cp:revision>533</cp:revision>
  <dcterms:created xsi:type="dcterms:W3CDTF">2012-09-08T11:22:20Z</dcterms:created>
  <dcterms:modified xsi:type="dcterms:W3CDTF">2013-04-24T17:20:31Z</dcterms:modified>
</cp:coreProperties>
</file>